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Open Sans SemiBold"/>
      <p:regular r:id="rId37"/>
      <p:bold r:id="rId38"/>
      <p:italic r:id="rId39"/>
      <p:boldItalic r:id="rId40"/>
    </p:embeddedFont>
    <p:embeddedFont>
      <p:font typeface="Open Sans ExtraBold"/>
      <p:bold r:id="rId41"/>
      <p:boldItalic r:id="rId42"/>
    </p:embeddedFont>
    <p:embeddedFont>
      <p:font typeface="Open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7" roundtripDataSignature="AMtx7mg0SN4D9jAlZcufx8sC1Bs97is5+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SemiBold-boldItalic.fntdata"/><Relationship Id="rId20" Type="http://schemas.openxmlformats.org/officeDocument/2006/relationships/slide" Target="slides/slide15.xml"/><Relationship Id="rId42" Type="http://schemas.openxmlformats.org/officeDocument/2006/relationships/font" Target="fonts/OpenSansExtraBold-boldItalic.fntdata"/><Relationship Id="rId41" Type="http://schemas.openxmlformats.org/officeDocument/2006/relationships/font" Target="fonts/OpenSansExtraBold-bold.fntdata"/><Relationship Id="rId22" Type="http://schemas.openxmlformats.org/officeDocument/2006/relationships/slide" Target="slides/slide17.xml"/><Relationship Id="rId44" Type="http://schemas.openxmlformats.org/officeDocument/2006/relationships/font" Target="fonts/OpenSans-bold.fntdata"/><Relationship Id="rId21" Type="http://schemas.openxmlformats.org/officeDocument/2006/relationships/slide" Target="slides/slide16.xml"/><Relationship Id="rId43" Type="http://schemas.openxmlformats.org/officeDocument/2006/relationships/font" Target="fonts/OpenSans-regular.fntdata"/><Relationship Id="rId24" Type="http://schemas.openxmlformats.org/officeDocument/2006/relationships/slide" Target="slides/slide19.xml"/><Relationship Id="rId46" Type="http://schemas.openxmlformats.org/officeDocument/2006/relationships/font" Target="fonts/OpenSans-boldItalic.fntdata"/><Relationship Id="rId23" Type="http://schemas.openxmlformats.org/officeDocument/2006/relationships/slide" Target="slides/slide18.xml"/><Relationship Id="rId45" Type="http://schemas.openxmlformats.org/officeDocument/2006/relationships/font" Target="fonts/Open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OpenSansSemiBold-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OpenSansSemiBold-italic.fntdata"/><Relationship Id="rId16" Type="http://schemas.openxmlformats.org/officeDocument/2006/relationships/slide" Target="slides/slide11.xml"/><Relationship Id="rId38" Type="http://schemas.openxmlformats.org/officeDocument/2006/relationships/font" Target="fonts/OpenSansSemiBol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Answer: Only information that applies to the goal of the resume. One’s batting average doesn’t belong on a job application, nor does one’s work history belong on an athletic resume.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D4289"/>
        </a:solidFill>
      </p:bgPr>
    </p:bg>
    <p:spTree>
      <p:nvGrpSpPr>
        <p:cNvPr id="9" name="Shape 9"/>
        <p:cNvGrpSpPr/>
        <p:nvPr/>
      </p:nvGrpSpPr>
      <p:grpSpPr>
        <a:xfrm>
          <a:off x="0" y="0"/>
          <a:ext cx="0" cy="0"/>
          <a:chOff x="0" y="0"/>
          <a:chExt cx="0" cy="0"/>
        </a:xfrm>
      </p:grpSpPr>
      <p:sp>
        <p:nvSpPr>
          <p:cNvPr id="10" name="Google Shape;10;p33"/>
          <p:cNvSpPr txBox="1"/>
          <p:nvPr>
            <p:ph type="ctrTitle"/>
          </p:nvPr>
        </p:nvSpPr>
        <p:spPr>
          <a:xfrm>
            <a:off x="149733" y="1053800"/>
            <a:ext cx="8520600" cy="205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5200"/>
              <a:buNone/>
              <a:defRPr sz="5200">
                <a:solidFill>
                  <a:schemeClr val="lt1"/>
                </a:solidFill>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p:txBody>
      </p:sp>
      <p:sp>
        <p:nvSpPr>
          <p:cNvPr id="11" name="Google Shape;11;p33"/>
          <p:cNvSpPr txBox="1"/>
          <p:nvPr>
            <p:ph idx="1" type="subTitle"/>
          </p:nvPr>
        </p:nvSpPr>
        <p:spPr>
          <a:xfrm>
            <a:off x="311700" y="3106400"/>
            <a:ext cx="85206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33"/>
          <p:cNvPicPr preferRelativeResize="0"/>
          <p:nvPr/>
        </p:nvPicPr>
        <p:blipFill rotWithShape="1">
          <a:blip r:embed="rId2">
            <a:alphaModFix/>
          </a:blip>
          <a:srcRect b="160" l="0" r="0" t="15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3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D4289"/>
        </a:solidFill>
      </p:bgPr>
    </p:bg>
    <p:spTree>
      <p:nvGrpSpPr>
        <p:cNvPr id="18" name="Shape 18"/>
        <p:cNvGrpSpPr/>
        <p:nvPr/>
      </p:nvGrpSpPr>
      <p:grpSpPr>
        <a:xfrm>
          <a:off x="0" y="0"/>
          <a:ext cx="0" cy="0"/>
          <a:chOff x="0" y="0"/>
          <a:chExt cx="0" cy="0"/>
        </a:xfrm>
      </p:grpSpPr>
      <p:sp>
        <p:nvSpPr>
          <p:cNvPr id="19" name="Google Shape;19;p3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3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3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3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1" name="Google Shape;31;p3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3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5" name="Google Shape;35;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4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4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4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4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4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4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4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9pPr>
          </a:lstStyle>
          <a:p/>
        </p:txBody>
      </p:sp>
      <p:sp>
        <p:nvSpPr>
          <p:cNvPr id="7" name="Google Shape;7;p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8" name="Google Shape;8;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drive.google.com/drive/folders/1ca5RB_vGnT8OuVYbMnGAnjLXCfXxtiJ3?usp=sharin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docs.google.com/document/d/1VZDw0L5umJYxeYw3uESvGxdN_qzDEzLY/edit?usp=sharing&amp;ouid=116821608809924651148&amp;rtpof=true&amp;sd=tru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chatgpt.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docs.google.com/document/d/1UitZaajfejmCmZCfw48t3W0qScFes7gmus3MWvYtKHU/edit?usp=sharin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drive.google.com" TargetMode="External"/><Relationship Id="rId4" Type="http://schemas.openxmlformats.org/officeDocument/2006/relationships/hyperlink" Target="http://docs.google.com" TargetMode="External"/><Relationship Id="rId5" Type="http://schemas.openxmlformats.org/officeDocument/2006/relationships/hyperlink" Target="http://www.canva.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docs.google.com/document/d/19JI5aIBPD_h6ng69jXmBI5MEYJ-0wK0q7E6eFSLGXSw/edit?usp=sharin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resume.io"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docs.google.com/document/d/1ihHI5tqWFk7fOIHuVV8OpC7O6Wj-frU7/edit?usp=sharing&amp;ouid=116821608809924651148&amp;rtpof=true&amp;sd=tru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 name="Shape 54"/>
        <p:cNvGrpSpPr/>
        <p:nvPr/>
      </p:nvGrpSpPr>
      <p:grpSpPr>
        <a:xfrm>
          <a:off x="0" y="0"/>
          <a:ext cx="0" cy="0"/>
          <a:chOff x="0" y="0"/>
          <a:chExt cx="0" cy="0"/>
        </a:xfrm>
      </p:grpSpPr>
      <p:grpSp>
        <p:nvGrpSpPr>
          <p:cNvPr id="55" name="Google Shape;55;p1"/>
          <p:cNvGrpSpPr/>
          <p:nvPr/>
        </p:nvGrpSpPr>
        <p:grpSpPr>
          <a:xfrm>
            <a:off x="4762500" y="0"/>
            <a:ext cx="4381650" cy="5143500"/>
            <a:chOff x="4762500" y="0"/>
            <a:chExt cx="4381650" cy="5143500"/>
          </a:xfrm>
        </p:grpSpPr>
        <p:pic>
          <p:nvPicPr>
            <p:cNvPr id="56" name="Google Shape;56;p1"/>
            <p:cNvPicPr preferRelativeResize="0"/>
            <p:nvPr/>
          </p:nvPicPr>
          <p:blipFill rotWithShape="1">
            <a:blip r:embed="rId4">
              <a:alphaModFix/>
            </a:blip>
            <a:srcRect b="0" l="0" r="0" t="0"/>
            <a:stretch/>
          </p:blipFill>
          <p:spPr>
            <a:xfrm>
              <a:off x="5314950" y="266700"/>
              <a:ext cx="3829200" cy="4610100"/>
            </a:xfrm>
            <a:prstGeom prst="rect">
              <a:avLst/>
            </a:prstGeom>
            <a:noFill/>
            <a:ln>
              <a:noFill/>
            </a:ln>
          </p:spPr>
        </p:pic>
        <p:pic>
          <p:nvPicPr>
            <p:cNvPr id="57" name="Google Shape;57;p1"/>
            <p:cNvPicPr preferRelativeResize="0"/>
            <p:nvPr/>
          </p:nvPicPr>
          <p:blipFill rotWithShape="1">
            <a:blip r:embed="rId5">
              <a:alphaModFix/>
            </a:blip>
            <a:srcRect b="0" l="0" r="0" t="0"/>
            <a:stretch/>
          </p:blipFill>
          <p:spPr>
            <a:xfrm>
              <a:off x="5867400" y="819150"/>
              <a:ext cx="3276600" cy="3505200"/>
            </a:xfrm>
            <a:prstGeom prst="rect">
              <a:avLst/>
            </a:prstGeom>
            <a:noFill/>
            <a:ln>
              <a:noFill/>
            </a:ln>
          </p:spPr>
        </p:pic>
        <p:pic>
          <p:nvPicPr>
            <p:cNvPr id="58" name="Google Shape;58;p1"/>
            <p:cNvPicPr preferRelativeResize="0"/>
            <p:nvPr/>
          </p:nvPicPr>
          <p:blipFill rotWithShape="1">
            <a:blip r:embed="rId6">
              <a:alphaModFix/>
            </a:blip>
            <a:srcRect b="0" l="0" r="0" t="0"/>
            <a:stretch/>
          </p:blipFill>
          <p:spPr>
            <a:xfrm>
              <a:off x="6462713" y="1414463"/>
              <a:ext cx="2314500" cy="2314500"/>
            </a:xfrm>
            <a:prstGeom prst="rect">
              <a:avLst/>
            </a:prstGeom>
            <a:noFill/>
            <a:ln>
              <a:noFill/>
            </a:ln>
          </p:spPr>
        </p:pic>
        <p:sp>
          <p:nvSpPr>
            <p:cNvPr id="59" name="Google Shape;59;p1"/>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98"/>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 name="Google Shape;60;p1"/>
          <p:cNvSpPr txBox="1"/>
          <p:nvPr/>
        </p:nvSpPr>
        <p:spPr>
          <a:xfrm>
            <a:off x="762000" y="1419225"/>
            <a:ext cx="7233300" cy="2667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6720"/>
                </a:solidFill>
                <a:latin typeface="Open Sans"/>
                <a:ea typeface="Open Sans"/>
                <a:cs typeface="Open Sans"/>
                <a:sym typeface="Open Sans"/>
              </a:rPr>
              <a:t>Launch Into Your Future</a:t>
            </a:r>
            <a:endParaRPr b="1" i="0" sz="1400" u="none" cap="none" strike="noStrike">
              <a:solidFill>
                <a:srgbClr val="FF6720"/>
              </a:solidFill>
              <a:latin typeface="Open Sans"/>
              <a:ea typeface="Open Sans"/>
              <a:cs typeface="Open Sans"/>
              <a:sym typeface="Open Sans"/>
            </a:endParaRPr>
          </a:p>
          <a:p>
            <a:pPr indent="0" lvl="0" marL="0" marR="0" rtl="0" algn="l">
              <a:lnSpc>
                <a:spcPct val="100000"/>
              </a:lnSpc>
              <a:spcBef>
                <a:spcPts val="900"/>
              </a:spcBef>
              <a:spcAft>
                <a:spcPts val="0"/>
              </a:spcAft>
              <a:buClr>
                <a:srgbClr val="000000"/>
              </a:buClr>
              <a:buSzPts val="4800"/>
              <a:buFont typeface="Arial"/>
              <a:buNone/>
            </a:pPr>
            <a:r>
              <a:rPr b="0" i="0" lang="en" sz="4800" u="none" cap="none" strike="noStrike">
                <a:solidFill>
                  <a:srgbClr val="FFFFFF"/>
                </a:solidFill>
                <a:latin typeface="Open Sans ExtraBold"/>
                <a:ea typeface="Open Sans ExtraBold"/>
                <a:cs typeface="Open Sans ExtraBold"/>
                <a:sym typeface="Open Sans ExtraBold"/>
              </a:rPr>
              <a:t>Resume Ready with AI:</a:t>
            </a:r>
            <a:endParaRPr b="0" i="0" sz="4800" u="none" cap="none" strike="noStrike">
              <a:solidFill>
                <a:srgbClr val="FFFFFF"/>
              </a:solidFill>
              <a:latin typeface="Open Sans ExtraBold"/>
              <a:ea typeface="Open Sans ExtraBold"/>
              <a:cs typeface="Open Sans ExtraBold"/>
              <a:sym typeface="Open Sans ExtraBold"/>
            </a:endParaRPr>
          </a:p>
          <a:p>
            <a:pPr indent="0" lvl="0" marL="0" marR="0" rtl="0" algn="l">
              <a:lnSpc>
                <a:spcPct val="100000"/>
              </a:lnSpc>
              <a:spcBef>
                <a:spcPts val="1200"/>
              </a:spcBef>
              <a:spcAft>
                <a:spcPts val="0"/>
              </a:spcAft>
              <a:buClr>
                <a:srgbClr val="000000"/>
              </a:buClr>
              <a:buSzPts val="4800"/>
              <a:buFont typeface="Arial"/>
              <a:buNone/>
            </a:pPr>
            <a:r>
              <a:rPr b="0" i="0" lang="en" sz="4800" u="none" cap="none" strike="noStrike">
                <a:solidFill>
                  <a:srgbClr val="FFFFFF"/>
                </a:solidFill>
                <a:latin typeface="Open Sans ExtraBold"/>
                <a:ea typeface="Open Sans ExtraBold"/>
                <a:cs typeface="Open Sans ExtraBold"/>
                <a:sym typeface="Open Sans ExtraBold"/>
              </a:rPr>
              <a:t>Build Your Professional Story</a:t>
            </a:r>
            <a:endParaRPr b="0" i="0" sz="4800" u="none" cap="none" strike="noStrike">
              <a:solidFill>
                <a:srgbClr val="FFFFFF"/>
              </a:solidFill>
              <a:latin typeface="Open Sans ExtraBold"/>
              <a:ea typeface="Open Sans ExtraBold"/>
              <a:cs typeface="Open Sans ExtraBold"/>
              <a:sym typeface="Open Sans ExtraBold"/>
            </a:endParaRPr>
          </a:p>
          <a:p>
            <a:pPr indent="0" lvl="0" marL="0" marR="0" rtl="0" algn="l">
              <a:lnSpc>
                <a:spcPct val="100000"/>
              </a:lnSpc>
              <a:spcBef>
                <a:spcPts val="1200"/>
              </a:spcBef>
              <a:spcAft>
                <a:spcPts val="0"/>
              </a:spcAft>
              <a:buClr>
                <a:srgbClr val="000000"/>
              </a:buClr>
              <a:buSzPts val="2000"/>
              <a:buFont typeface="Arial"/>
              <a:buNone/>
            </a:pPr>
            <a:r>
              <a:rPr b="0" i="0" lang="en" sz="2000" u="none" cap="none" strike="noStrike">
                <a:solidFill>
                  <a:srgbClr val="00B0B9"/>
                </a:solidFill>
                <a:latin typeface="Open Sans SemiBold"/>
                <a:ea typeface="Open Sans SemiBold"/>
                <a:cs typeface="Open Sans SemiBold"/>
                <a:sym typeface="Open Sans SemiBold"/>
              </a:rPr>
              <a:t>Create a resume for jobs, college, scholarships, internships, and beyond</a:t>
            </a:r>
            <a:endParaRPr b="0" i="0" sz="2000" u="none" cap="none" strike="noStrike">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571500" y="180975"/>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Learning Objectives</a:t>
            </a:r>
            <a:endParaRPr b="1" sz="3600">
              <a:solidFill>
                <a:srgbClr val="1D4289"/>
              </a:solidFill>
              <a:latin typeface="Open Sans"/>
              <a:ea typeface="Open Sans"/>
              <a:cs typeface="Open Sans"/>
              <a:sym typeface="Open Sans"/>
            </a:endParaRPr>
          </a:p>
        </p:txBody>
      </p:sp>
      <p:sp>
        <p:nvSpPr>
          <p:cNvPr id="66" name="Google Shape;66;p2"/>
          <p:cNvSpPr txBox="1"/>
          <p:nvPr>
            <p:ph idx="1" type="body"/>
          </p:nvPr>
        </p:nvSpPr>
        <p:spPr>
          <a:xfrm>
            <a:off x="571500" y="1095375"/>
            <a:ext cx="7620000" cy="39531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Essential Question: How can I communicate my experiences so that someone wants to learn more about me?</a:t>
            </a:r>
            <a:endParaRPr b="1" sz="1800">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lang="en" sz="1600">
                <a:solidFill>
                  <a:srgbClr val="4A5568"/>
                </a:solidFill>
              </a:rPr>
              <a:t>Students will … </a:t>
            </a:r>
            <a:endParaRPr sz="1600">
              <a:solidFill>
                <a:srgbClr val="4A5568"/>
              </a:solidFill>
            </a:endParaRPr>
          </a:p>
          <a:p>
            <a:pPr indent="-330200" lvl="0" marL="457200" rtl="0" algn="l">
              <a:lnSpc>
                <a:spcPct val="115000"/>
              </a:lnSpc>
              <a:spcBef>
                <a:spcPts val="1200"/>
              </a:spcBef>
              <a:spcAft>
                <a:spcPts val="0"/>
              </a:spcAft>
              <a:buClr>
                <a:srgbClr val="4A5568"/>
              </a:buClr>
              <a:buSzPts val="1600"/>
              <a:buChar char="●"/>
            </a:pPr>
            <a:r>
              <a:rPr lang="en" sz="1600">
                <a:solidFill>
                  <a:srgbClr val="4A5568"/>
                </a:solidFill>
              </a:rPr>
              <a:t>Identify the purpose of a resume.</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Examine sample resumes.</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Identify experiences that belong on a high school resume.</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Use generative AI to organize, prioritize, and professionally present their experiences in a resume tailored to a specific opportunity.</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Modify an AI generated resume to suit student preferences and goals.</a:t>
            </a:r>
            <a:endParaRPr sz="1600">
              <a:solidFill>
                <a:srgbClr val="4A5568"/>
              </a:solidFill>
            </a:endParaRPr>
          </a:p>
          <a:p>
            <a:pPr indent="0" lvl="0" marL="0" rtl="0" algn="l">
              <a:lnSpc>
                <a:spcPct val="115000"/>
              </a:lnSpc>
              <a:spcBef>
                <a:spcPts val="1200"/>
              </a:spcBef>
              <a:spcAft>
                <a:spcPts val="1200"/>
              </a:spcAft>
              <a:buSzPts val="1800"/>
              <a:buNone/>
            </a:pPr>
            <a:r>
              <a:t/>
            </a:r>
            <a:endParaRPr sz="1600">
              <a:solidFill>
                <a:srgbClr val="4A5568"/>
              </a:solidFill>
            </a:endParaRPr>
          </a:p>
        </p:txBody>
      </p:sp>
      <p:pic>
        <p:nvPicPr>
          <p:cNvPr id="67" name="Google Shape;67;p2"/>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3"/>
          <p:cNvSpPr txBox="1"/>
          <p:nvPr>
            <p:ph type="title"/>
          </p:nvPr>
        </p:nvSpPr>
        <p:spPr>
          <a:xfrm>
            <a:off x="311700" y="2443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is a Resume?</a:t>
            </a:r>
            <a:endParaRPr/>
          </a:p>
        </p:txBody>
      </p:sp>
      <p:sp>
        <p:nvSpPr>
          <p:cNvPr id="73" name="Google Shape;73;p3"/>
          <p:cNvSpPr txBox="1"/>
          <p:nvPr>
            <p:ph idx="1" type="body"/>
          </p:nvPr>
        </p:nvSpPr>
        <p:spPr>
          <a:xfrm>
            <a:off x="311700" y="817000"/>
            <a:ext cx="8520600" cy="4155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400"/>
              </a:spcBef>
              <a:spcAft>
                <a:spcPts val="0"/>
              </a:spcAft>
              <a:buClr>
                <a:schemeClr val="dk1"/>
              </a:buClr>
              <a:buSzPts val="1100"/>
              <a:buFont typeface="Arial"/>
              <a:buNone/>
            </a:pPr>
            <a:r>
              <a:rPr b="1" lang="en" sz="1300">
                <a:solidFill>
                  <a:srgbClr val="4A5568"/>
                </a:solidFill>
              </a:rPr>
              <a:t>A resume is a marketing document (one pager) that highlights your most relevant experiences, skills, accomplishments, and potential for a specific opportunity.</a:t>
            </a:r>
            <a:endParaRPr b="1" sz="13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b="1" lang="en" sz="1100">
                <a:solidFill>
                  <a:srgbClr val="4A5568"/>
                </a:solidFill>
              </a:rPr>
              <a:t>A resume is NOT...</a:t>
            </a:r>
            <a:endParaRPr b="1" sz="1100">
              <a:solidFill>
                <a:srgbClr val="4A5568"/>
              </a:solidFill>
            </a:endParaRPr>
          </a:p>
          <a:p>
            <a:pPr indent="0" lvl="0" marL="0" rtl="0" algn="l">
              <a:lnSpc>
                <a:spcPct val="115000"/>
              </a:lnSpc>
              <a:spcBef>
                <a:spcPts val="1200"/>
              </a:spcBef>
              <a:spcAft>
                <a:spcPts val="0"/>
              </a:spcAft>
              <a:buSzPts val="1800"/>
              <a:buNone/>
            </a:pPr>
            <a:r>
              <a:rPr lang="en" sz="1100">
                <a:solidFill>
                  <a:srgbClr val="4A5568"/>
                </a:solidFill>
              </a:rPr>
              <a:t>❌ Your life story</a:t>
            </a:r>
            <a:endParaRPr sz="1100">
              <a:solidFill>
                <a:srgbClr val="4A5568"/>
              </a:solidFill>
            </a:endParaRPr>
          </a:p>
          <a:p>
            <a:pPr indent="0" lvl="0" marL="0" rtl="0" algn="l">
              <a:lnSpc>
                <a:spcPct val="115000"/>
              </a:lnSpc>
              <a:spcBef>
                <a:spcPts val="1200"/>
              </a:spcBef>
              <a:spcAft>
                <a:spcPts val="0"/>
              </a:spcAft>
              <a:buSzPts val="1800"/>
              <a:buNone/>
            </a:pPr>
            <a:r>
              <a:rPr lang="en" sz="1100">
                <a:solidFill>
                  <a:srgbClr val="4A5568"/>
                </a:solidFill>
              </a:rPr>
              <a:t>❌ A complete list of everything you've ever done</a:t>
            </a:r>
            <a:endParaRPr sz="1100">
              <a:solidFill>
                <a:srgbClr val="4A5568"/>
              </a:solidFill>
            </a:endParaRPr>
          </a:p>
          <a:p>
            <a:pPr indent="0" lvl="0" marL="0" rtl="0" algn="l">
              <a:lnSpc>
                <a:spcPct val="115000"/>
              </a:lnSpc>
              <a:spcBef>
                <a:spcPts val="1200"/>
              </a:spcBef>
              <a:spcAft>
                <a:spcPts val="0"/>
              </a:spcAft>
              <a:buSzPts val="1800"/>
              <a:buNone/>
            </a:pPr>
            <a:r>
              <a:rPr lang="en" sz="1100">
                <a:solidFill>
                  <a:srgbClr val="4A5568"/>
                </a:solidFill>
              </a:rPr>
              <a:t>❌ An English essay</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b="1" lang="en" sz="1100">
                <a:solidFill>
                  <a:srgbClr val="4A5568"/>
                </a:solidFill>
              </a:rPr>
              <a:t>A resume IS...</a:t>
            </a:r>
            <a:endParaRPr b="1" sz="1100">
              <a:solidFill>
                <a:srgbClr val="4A5568"/>
              </a:solidFill>
            </a:endParaRPr>
          </a:p>
          <a:p>
            <a:pPr indent="0" lvl="0" marL="0" rtl="0" algn="l">
              <a:lnSpc>
                <a:spcPct val="115000"/>
              </a:lnSpc>
              <a:spcBef>
                <a:spcPts val="1200"/>
              </a:spcBef>
              <a:spcAft>
                <a:spcPts val="0"/>
              </a:spcAft>
              <a:buSzPts val="1800"/>
              <a:buNone/>
            </a:pPr>
            <a:r>
              <a:rPr lang="en" sz="1100">
                <a:solidFill>
                  <a:srgbClr val="4A5568"/>
                </a:solidFill>
              </a:rPr>
              <a:t>✅ Tailored to a specific goal</a:t>
            </a:r>
            <a:endParaRPr sz="1100">
              <a:solidFill>
                <a:srgbClr val="4A5568"/>
              </a:solidFill>
            </a:endParaRPr>
          </a:p>
          <a:p>
            <a:pPr indent="0" lvl="0" marL="0" rtl="0" algn="l">
              <a:lnSpc>
                <a:spcPct val="115000"/>
              </a:lnSpc>
              <a:spcBef>
                <a:spcPts val="1200"/>
              </a:spcBef>
              <a:spcAft>
                <a:spcPts val="0"/>
              </a:spcAft>
              <a:buSzPts val="1800"/>
              <a:buNone/>
            </a:pPr>
            <a:r>
              <a:rPr lang="en" sz="1100">
                <a:solidFill>
                  <a:srgbClr val="4A5568"/>
                </a:solidFill>
              </a:rPr>
              <a:t>✅ Easy to read quickly</a:t>
            </a:r>
            <a:endParaRPr sz="1100">
              <a:solidFill>
                <a:srgbClr val="4A5568"/>
              </a:solidFill>
            </a:endParaRPr>
          </a:p>
          <a:p>
            <a:pPr indent="0" lvl="0" marL="0" rtl="0" algn="l">
              <a:lnSpc>
                <a:spcPct val="115000"/>
              </a:lnSpc>
              <a:spcBef>
                <a:spcPts val="1200"/>
              </a:spcBef>
              <a:spcAft>
                <a:spcPts val="0"/>
              </a:spcAft>
              <a:buSzPts val="1800"/>
              <a:buNone/>
            </a:pPr>
            <a:r>
              <a:rPr lang="en" sz="1100">
                <a:solidFill>
                  <a:srgbClr val="4A5568"/>
                </a:solidFill>
              </a:rPr>
              <a:t>✅ Focused on your strengths</a:t>
            </a:r>
            <a:endParaRPr sz="1100">
              <a:solidFill>
                <a:srgbClr val="4A5568"/>
              </a:solidFill>
            </a:endParaRPr>
          </a:p>
          <a:p>
            <a:pPr indent="0" lvl="0" marL="0" rtl="0" algn="l">
              <a:lnSpc>
                <a:spcPct val="115000"/>
              </a:lnSpc>
              <a:spcBef>
                <a:spcPts val="1200"/>
              </a:spcBef>
              <a:spcAft>
                <a:spcPts val="0"/>
              </a:spcAft>
              <a:buSzPts val="1800"/>
              <a:buNone/>
            </a:pPr>
            <a:r>
              <a:rPr lang="en" sz="1100">
                <a:solidFill>
                  <a:srgbClr val="4A5568"/>
                </a:solidFill>
              </a:rPr>
              <a:t>✅ Designed to earn the next opportunity</a:t>
            </a:r>
            <a:endParaRPr sz="1100">
              <a:solidFill>
                <a:srgbClr val="4A5568"/>
              </a:solidFill>
            </a:endParaRPr>
          </a:p>
          <a:p>
            <a:pPr indent="0" lvl="0" marL="0" rtl="0" algn="l">
              <a:lnSpc>
                <a:spcPct val="115000"/>
              </a:lnSpc>
              <a:spcBef>
                <a:spcPts val="1200"/>
              </a:spcBef>
              <a:spcAft>
                <a:spcPts val="1200"/>
              </a:spcAft>
              <a:buSzPts val="1800"/>
              <a:buNone/>
            </a:pPr>
            <a:r>
              <a:rPr lang="en" sz="1100">
                <a:solidFill>
                  <a:srgbClr val="4A5568"/>
                </a:solidFill>
              </a:rPr>
              <a:t>✅ Appealing to the eye and professional</a:t>
            </a:r>
            <a:endParaRPr>
              <a:solidFill>
                <a:srgbClr val="4A556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4"/>
          <p:cNvSpPr txBox="1"/>
          <p:nvPr>
            <p:ph type="title"/>
          </p:nvPr>
        </p:nvSpPr>
        <p:spPr>
          <a:xfrm>
            <a:off x="311700" y="2443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The Purpose of a Resume</a:t>
            </a:r>
            <a:endParaRPr/>
          </a:p>
        </p:txBody>
      </p:sp>
      <p:sp>
        <p:nvSpPr>
          <p:cNvPr id="79" name="Google Shape;79;p4"/>
          <p:cNvSpPr txBox="1"/>
          <p:nvPr>
            <p:ph idx="1" type="body"/>
          </p:nvPr>
        </p:nvSpPr>
        <p:spPr>
          <a:xfrm>
            <a:off x="311700" y="817000"/>
            <a:ext cx="8520600" cy="4155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Clr>
                <a:schemeClr val="dk1"/>
              </a:buClr>
              <a:buSzPts val="1100"/>
              <a:buFont typeface="Arial"/>
              <a:buNone/>
            </a:pPr>
            <a:r>
              <a:rPr b="1" lang="en" sz="1600">
                <a:solidFill>
                  <a:srgbClr val="4A5568"/>
                </a:solidFill>
              </a:rPr>
              <a:t>The purpose of a resume is not to get you accepted or hired.</a:t>
            </a:r>
            <a:endParaRPr b="1" sz="16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600">
                <a:solidFill>
                  <a:srgbClr val="4A5568"/>
                </a:solidFill>
              </a:rPr>
              <a:t>Its purpose is to convince someone to take the </a:t>
            </a:r>
            <a:r>
              <a:rPr b="1" lang="en" sz="1600">
                <a:solidFill>
                  <a:srgbClr val="4A5568"/>
                </a:solidFill>
              </a:rPr>
              <a:t>next step</a:t>
            </a:r>
            <a:r>
              <a:rPr lang="en" sz="1600">
                <a:solidFill>
                  <a:srgbClr val="4A5568"/>
                </a:solidFill>
              </a:rPr>
              <a:t>, such as:</a:t>
            </a:r>
            <a:endParaRPr sz="1600">
              <a:solidFill>
                <a:srgbClr val="4A5568"/>
              </a:solidFill>
            </a:endParaRPr>
          </a:p>
          <a:p>
            <a:pPr indent="-330200" lvl="0" marL="457200" rtl="0" algn="l">
              <a:lnSpc>
                <a:spcPct val="115000"/>
              </a:lnSpc>
              <a:spcBef>
                <a:spcPts val="1200"/>
              </a:spcBef>
              <a:spcAft>
                <a:spcPts val="0"/>
              </a:spcAft>
              <a:buClr>
                <a:srgbClr val="4A5568"/>
              </a:buClr>
              <a:buSzPts val="1600"/>
              <a:buFont typeface="Open Sans"/>
              <a:buChar char="●"/>
            </a:pPr>
            <a:r>
              <a:rPr lang="en" sz="1600">
                <a:solidFill>
                  <a:srgbClr val="4A5568"/>
                </a:solidFill>
              </a:rPr>
              <a:t>Review your application</a:t>
            </a:r>
            <a:endParaRPr sz="1600">
              <a:solidFill>
                <a:srgbClr val="4A5568"/>
              </a:solidFill>
            </a:endParaRPr>
          </a:p>
          <a:p>
            <a:pPr indent="-330200" lvl="0" marL="457200" rtl="0" algn="l">
              <a:lnSpc>
                <a:spcPct val="115000"/>
              </a:lnSpc>
              <a:spcBef>
                <a:spcPts val="0"/>
              </a:spcBef>
              <a:spcAft>
                <a:spcPts val="0"/>
              </a:spcAft>
              <a:buClr>
                <a:srgbClr val="4A5568"/>
              </a:buClr>
              <a:buSzPts val="1600"/>
              <a:buFont typeface="Open Sans"/>
              <a:buChar char="●"/>
            </a:pPr>
            <a:r>
              <a:rPr lang="en" sz="1600">
                <a:solidFill>
                  <a:srgbClr val="4A5568"/>
                </a:solidFill>
              </a:rPr>
              <a:t>Schedule an interview</a:t>
            </a:r>
            <a:endParaRPr sz="1600">
              <a:solidFill>
                <a:srgbClr val="4A5568"/>
              </a:solidFill>
            </a:endParaRPr>
          </a:p>
          <a:p>
            <a:pPr indent="-330200" lvl="0" marL="457200" rtl="0" algn="l">
              <a:lnSpc>
                <a:spcPct val="115000"/>
              </a:lnSpc>
              <a:spcBef>
                <a:spcPts val="0"/>
              </a:spcBef>
              <a:spcAft>
                <a:spcPts val="0"/>
              </a:spcAft>
              <a:buClr>
                <a:srgbClr val="4A5568"/>
              </a:buClr>
              <a:buSzPts val="1600"/>
              <a:buFont typeface="Open Sans"/>
              <a:buChar char="●"/>
            </a:pPr>
            <a:r>
              <a:rPr lang="en" sz="1600">
                <a:solidFill>
                  <a:srgbClr val="4A5568"/>
                </a:solidFill>
              </a:rPr>
              <a:t>Invite you to audition</a:t>
            </a:r>
            <a:endParaRPr sz="1600">
              <a:solidFill>
                <a:srgbClr val="4A5568"/>
              </a:solidFill>
            </a:endParaRPr>
          </a:p>
          <a:p>
            <a:pPr indent="-330200" lvl="0" marL="457200" rtl="0" algn="l">
              <a:lnSpc>
                <a:spcPct val="115000"/>
              </a:lnSpc>
              <a:spcBef>
                <a:spcPts val="0"/>
              </a:spcBef>
              <a:spcAft>
                <a:spcPts val="0"/>
              </a:spcAft>
              <a:buClr>
                <a:srgbClr val="4A5568"/>
              </a:buClr>
              <a:buSzPts val="1600"/>
              <a:buFont typeface="Open Sans"/>
              <a:buChar char="●"/>
            </a:pPr>
            <a:r>
              <a:rPr lang="en" sz="1600">
                <a:solidFill>
                  <a:srgbClr val="4A5568"/>
                </a:solidFill>
              </a:rPr>
              <a:t>Select you for an internship/scholarship</a:t>
            </a:r>
            <a:endParaRPr sz="1600">
              <a:solidFill>
                <a:srgbClr val="4A5568"/>
              </a:solidFill>
            </a:endParaRPr>
          </a:p>
          <a:p>
            <a:pPr indent="-330200" lvl="0" marL="457200" rtl="0" algn="l">
              <a:lnSpc>
                <a:spcPct val="115000"/>
              </a:lnSpc>
              <a:spcBef>
                <a:spcPts val="0"/>
              </a:spcBef>
              <a:spcAft>
                <a:spcPts val="0"/>
              </a:spcAft>
              <a:buClr>
                <a:srgbClr val="4A5568"/>
              </a:buClr>
              <a:buSzPts val="1600"/>
              <a:buFont typeface="Open Sans"/>
              <a:buChar char="●"/>
            </a:pPr>
            <a:r>
              <a:rPr lang="en" sz="1600">
                <a:solidFill>
                  <a:srgbClr val="4A5568"/>
                </a:solidFill>
              </a:rPr>
              <a:t>Nominate you for a leadership opportunity</a:t>
            </a:r>
            <a:endParaRPr b="1" sz="1600">
              <a:solidFill>
                <a:srgbClr val="4A556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5"/>
          <p:cNvSpPr txBox="1"/>
          <p:nvPr>
            <p:ph type="title"/>
          </p:nvPr>
        </p:nvSpPr>
        <p:spPr>
          <a:xfrm>
            <a:off x="311700" y="2443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CAN go on a resume?</a:t>
            </a:r>
            <a:endParaRPr/>
          </a:p>
        </p:txBody>
      </p:sp>
      <p:sp>
        <p:nvSpPr>
          <p:cNvPr id="85" name="Google Shape;85;p5"/>
          <p:cNvSpPr txBox="1"/>
          <p:nvPr>
            <p:ph idx="1" type="body"/>
          </p:nvPr>
        </p:nvSpPr>
        <p:spPr>
          <a:xfrm>
            <a:off x="311700" y="1226625"/>
            <a:ext cx="4260300" cy="2732100"/>
          </a:xfrm>
          <a:prstGeom prst="rect">
            <a:avLst/>
          </a:prstGeom>
          <a:noFill/>
          <a:ln>
            <a:noFill/>
          </a:ln>
        </p:spPr>
        <p:txBody>
          <a:bodyPr anchorCtr="0" anchor="t" bIns="91425" lIns="91425" spcFirstLastPara="1" rIns="91425" wrap="square" tIns="91425">
            <a:normAutofit lnSpcReduction="20000"/>
          </a:bodyPr>
          <a:lstStyle/>
          <a:p>
            <a:pPr indent="-330200" lvl="0" marL="457200" rtl="0" algn="l">
              <a:lnSpc>
                <a:spcPct val="115000"/>
              </a:lnSpc>
              <a:spcBef>
                <a:spcPts val="1200"/>
              </a:spcBef>
              <a:spcAft>
                <a:spcPts val="0"/>
              </a:spcAft>
              <a:buClr>
                <a:srgbClr val="4A5568"/>
              </a:buClr>
              <a:buSzPts val="1600"/>
              <a:buFont typeface="Open Sans"/>
              <a:buChar char="●"/>
            </a:pPr>
            <a:r>
              <a:rPr b="1" lang="en" sz="1600">
                <a:solidFill>
                  <a:srgbClr val="4A5568"/>
                </a:solidFill>
              </a:rPr>
              <a:t>Name</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Headshot</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Open Sans"/>
              <a:buChar char="●"/>
            </a:pPr>
            <a:r>
              <a:rPr b="1" lang="en" sz="1600">
                <a:solidFill>
                  <a:srgbClr val="4A5568"/>
                </a:solidFill>
              </a:rPr>
              <a:t>Contact Information</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Goals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Education</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GPA</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Classes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Honors/Awards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Work/Employment</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Volunteer Work</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Leadership Roles</a:t>
            </a:r>
            <a:endParaRPr b="1" sz="1600">
              <a:solidFill>
                <a:srgbClr val="4A5568"/>
              </a:solidFill>
            </a:endParaRPr>
          </a:p>
        </p:txBody>
      </p:sp>
      <p:sp>
        <p:nvSpPr>
          <p:cNvPr id="86" name="Google Shape;86;p5"/>
          <p:cNvSpPr txBox="1"/>
          <p:nvPr>
            <p:ph idx="1" type="body"/>
          </p:nvPr>
        </p:nvSpPr>
        <p:spPr>
          <a:xfrm>
            <a:off x="4656975" y="1226625"/>
            <a:ext cx="4260300" cy="2732100"/>
          </a:xfrm>
          <a:prstGeom prst="rect">
            <a:avLst/>
          </a:prstGeom>
          <a:noFill/>
          <a:ln>
            <a:noFill/>
          </a:ln>
        </p:spPr>
        <p:txBody>
          <a:bodyPr anchorCtr="0" anchor="t" bIns="91425" lIns="91425" spcFirstLastPara="1" rIns="91425" wrap="square" tIns="91425">
            <a:normAutofit/>
          </a:bodyPr>
          <a:lstStyle/>
          <a:p>
            <a:pPr indent="-330200" lvl="0" marL="457200" rtl="0" algn="l">
              <a:lnSpc>
                <a:spcPct val="115000"/>
              </a:lnSpc>
              <a:spcBef>
                <a:spcPts val="1200"/>
              </a:spcBef>
              <a:spcAft>
                <a:spcPts val="0"/>
              </a:spcAft>
              <a:buClr>
                <a:srgbClr val="4A5568"/>
              </a:buClr>
              <a:buSzPts val="1600"/>
              <a:buFont typeface="Arial"/>
              <a:buChar char="●"/>
            </a:pPr>
            <a:r>
              <a:rPr b="1" lang="en" sz="1600">
                <a:solidFill>
                  <a:srgbClr val="4A5568"/>
                </a:solidFill>
              </a:rPr>
              <a:t>Activities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Projects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Family Responsibilities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Skills/Special Talents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Languages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Certifications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Interests/Hobbies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Keywords/Descriptors</a:t>
            </a:r>
            <a:endParaRPr b="1" sz="1600">
              <a:solidFill>
                <a:srgbClr val="4A5568"/>
              </a:solidFill>
            </a:endParaRPr>
          </a:p>
          <a:p>
            <a:pPr indent="-330200" lvl="0" marL="457200" rtl="0" algn="l">
              <a:lnSpc>
                <a:spcPct val="115000"/>
              </a:lnSpc>
              <a:spcBef>
                <a:spcPts val="0"/>
              </a:spcBef>
              <a:spcAft>
                <a:spcPts val="0"/>
              </a:spcAft>
              <a:buClr>
                <a:srgbClr val="4A5568"/>
              </a:buClr>
              <a:buSzPts val="1600"/>
              <a:buFont typeface="Arial"/>
              <a:buChar char="●"/>
            </a:pPr>
            <a:r>
              <a:rPr b="1" lang="en" sz="1600">
                <a:solidFill>
                  <a:srgbClr val="4A5568"/>
                </a:solidFill>
              </a:rPr>
              <a:t>Stats</a:t>
            </a:r>
            <a:endParaRPr b="1" sz="1600">
              <a:solidFill>
                <a:srgbClr val="4A5568"/>
              </a:solidFill>
            </a:endParaRPr>
          </a:p>
        </p:txBody>
      </p:sp>
      <p:sp>
        <p:nvSpPr>
          <p:cNvPr id="87" name="Google Shape;87;p5"/>
          <p:cNvSpPr txBox="1"/>
          <p:nvPr/>
        </p:nvSpPr>
        <p:spPr>
          <a:xfrm>
            <a:off x="1918000" y="2408675"/>
            <a:ext cx="6423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Open Sans"/>
              <a:ea typeface="Open Sans"/>
              <a:cs typeface="Open Sans"/>
              <a:sym typeface="Open Sans"/>
            </a:endParaRPr>
          </a:p>
        </p:txBody>
      </p:sp>
      <p:sp>
        <p:nvSpPr>
          <p:cNvPr id="88" name="Google Shape;88;p5"/>
          <p:cNvSpPr txBox="1"/>
          <p:nvPr/>
        </p:nvSpPr>
        <p:spPr>
          <a:xfrm>
            <a:off x="557550" y="4204000"/>
            <a:ext cx="8095800" cy="624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1200"/>
              </a:spcAft>
              <a:buClr>
                <a:srgbClr val="000000"/>
              </a:buClr>
              <a:buSzPts val="1600"/>
              <a:buFont typeface="Arial"/>
              <a:buNone/>
            </a:pPr>
            <a:r>
              <a:rPr b="1" i="0" lang="en" sz="1600" u="none" cap="none" strike="noStrike">
                <a:solidFill>
                  <a:srgbClr val="4A5568"/>
                </a:solidFill>
                <a:latin typeface="Open Sans"/>
                <a:ea typeface="Open Sans"/>
                <a:cs typeface="Open Sans"/>
                <a:sym typeface="Open Sans"/>
              </a:rPr>
              <a:t>Which of these SHOULD go on a resume?</a:t>
            </a:r>
            <a:endParaRPr b="0" i="0" sz="1800" u="none" cap="none" strike="noStrike">
              <a:solidFill>
                <a:schemeClr val="dk2"/>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400"/>
              </a:spcBef>
              <a:spcAft>
                <a:spcPts val="0"/>
              </a:spcAft>
              <a:buClr>
                <a:schemeClr val="dk1"/>
              </a:buClr>
              <a:buSzPts val="990"/>
              <a:buFont typeface="Arial"/>
              <a:buNone/>
            </a:pPr>
            <a:r>
              <a:rPr lang="en" sz="2570"/>
              <a:t>Key Takeaway</a:t>
            </a:r>
            <a:endParaRPr sz="2570"/>
          </a:p>
          <a:p>
            <a:pPr indent="0" lvl="0" marL="381000" marR="381000" rtl="0" algn="ctr">
              <a:lnSpc>
                <a:spcPct val="115000"/>
              </a:lnSpc>
              <a:spcBef>
                <a:spcPts val="1200"/>
              </a:spcBef>
              <a:spcAft>
                <a:spcPts val="0"/>
              </a:spcAft>
              <a:buClr>
                <a:schemeClr val="dk1"/>
              </a:buClr>
              <a:buSzPts val="990"/>
              <a:buFont typeface="Arial"/>
              <a:buNone/>
            </a:pPr>
            <a:r>
              <a:rPr lang="en" sz="2390"/>
              <a:t>One student can have many different resumes—but only one collection of experiences.</a:t>
            </a:r>
            <a:endParaRPr sz="2390"/>
          </a:p>
          <a:p>
            <a:pPr indent="0" lvl="0" marL="0" rtl="0" algn="ctr">
              <a:lnSpc>
                <a:spcPct val="115000"/>
              </a:lnSpc>
              <a:spcBef>
                <a:spcPts val="1200"/>
              </a:spcBef>
              <a:spcAft>
                <a:spcPts val="0"/>
              </a:spcAft>
              <a:buClr>
                <a:schemeClr val="dk1"/>
              </a:buClr>
              <a:buSzPts val="990"/>
              <a:buFont typeface="Arial"/>
              <a:buNone/>
            </a:pPr>
            <a:r>
              <a:rPr b="0" lang="en" sz="2390"/>
              <a:t>If the opportunity changes, the resume changes.</a:t>
            </a:r>
            <a:endParaRPr b="0" sz="2390"/>
          </a:p>
          <a:p>
            <a:pPr indent="0" lvl="0" marL="0" rtl="0" algn="ctr">
              <a:lnSpc>
                <a:spcPct val="115000"/>
              </a:lnSpc>
              <a:spcBef>
                <a:spcPts val="1200"/>
              </a:spcBef>
              <a:spcAft>
                <a:spcPts val="0"/>
              </a:spcAft>
              <a:buClr>
                <a:schemeClr val="dk1"/>
              </a:buClr>
              <a:buSzPts val="990"/>
              <a:buFont typeface="Arial"/>
              <a:buNone/>
            </a:pPr>
            <a:r>
              <a:rPr lang="en" sz="2390"/>
              <a:t>Your experiences stay the same.</a:t>
            </a:r>
            <a:endParaRPr sz="2390"/>
          </a:p>
          <a:p>
            <a:pPr indent="0" lvl="0" marL="0" rtl="0" algn="ctr">
              <a:lnSpc>
                <a:spcPct val="100000"/>
              </a:lnSpc>
              <a:spcBef>
                <a:spcPts val="1200"/>
              </a:spcBef>
              <a:spcAft>
                <a:spcPts val="0"/>
              </a:spcAft>
              <a:buSzPts val="990"/>
              <a:buNone/>
            </a:pPr>
            <a:r>
              <a:rPr lang="en" sz="4640"/>
              <a:t>Let’s see this in practice …</a:t>
            </a:r>
            <a:endParaRPr sz="46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97" name="Shape 97"/>
        <p:cNvGrpSpPr/>
        <p:nvPr/>
      </p:nvGrpSpPr>
      <p:grpSpPr>
        <a:xfrm>
          <a:off x="0" y="0"/>
          <a:ext cx="0" cy="0"/>
          <a:chOff x="0" y="0"/>
          <a:chExt cx="0" cy="0"/>
        </a:xfrm>
      </p:grpSpPr>
      <p:sp>
        <p:nvSpPr>
          <p:cNvPr id="98" name="Google Shape;98;p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u="sng">
                <a:solidFill>
                  <a:schemeClr val="hlink"/>
                </a:solidFill>
                <a:hlinkClick r:id="rId3"/>
              </a:rPr>
              <a:t>Sample Resumes</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With people near you/at your table, examine each of the 8 resumes. Take note of the file name to see the resume’s purpose. On your worksheet, complete the table, noting what works about that particular resume for its particular purpose.</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02" name="Shape 102"/>
        <p:cNvGrpSpPr/>
        <p:nvPr/>
      </p:nvGrpSpPr>
      <p:grpSpPr>
        <a:xfrm>
          <a:off x="0" y="0"/>
          <a:ext cx="0" cy="0"/>
          <a:chOff x="0" y="0"/>
          <a:chExt cx="0" cy="0"/>
        </a:xfrm>
      </p:grpSpPr>
      <p:sp>
        <p:nvSpPr>
          <p:cNvPr id="103" name="Google Shape;103;p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On what types of resumes would these activities belong?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9"/>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Babysitting</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0"/>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Helping with my family’s business</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1"/>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Lawn mowing</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2"/>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Drama Club</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891"/>
              <a:buNone/>
            </a:pPr>
            <a:r>
              <a:rPr lang="en" sz="3126"/>
              <a:t>Band</a:t>
            </a:r>
            <a:endParaRPr sz="3126"/>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4"/>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YouTube Channel</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5"/>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Church Leadership</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6"/>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Volunteer Work</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7"/>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Robotics</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8"/>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Gaming</a:t>
            </a:r>
            <a:endParaRPr sz="314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57" name="Shape 157"/>
        <p:cNvGrpSpPr/>
        <p:nvPr/>
      </p:nvGrpSpPr>
      <p:grpSpPr>
        <a:xfrm>
          <a:off x="0" y="0"/>
          <a:ext cx="0" cy="0"/>
          <a:chOff x="0" y="0"/>
          <a:chExt cx="0" cy="0"/>
        </a:xfrm>
      </p:grpSpPr>
      <p:sp>
        <p:nvSpPr>
          <p:cNvPr id="158" name="Google Shape;158;p1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Let’s Start Building YOUR Resume!</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41743"/>
              <a:buNone/>
            </a:pPr>
            <a:r>
              <a:rPr lang="en" sz="2822"/>
              <a:t>You will complete this </a:t>
            </a:r>
            <a:r>
              <a:rPr lang="en" sz="2822" u="sng">
                <a:solidFill>
                  <a:schemeClr val="hlink"/>
                </a:solidFill>
                <a:hlinkClick r:id="rId3"/>
              </a:rPr>
              <a:t>Brag Sheet</a:t>
            </a:r>
            <a:r>
              <a:rPr lang="en" sz="2822"/>
              <a:t> that will - when complete - be an AI Prompt that will help craft a resume for a purpose that you specify. This Brag Sheet will guide you to list all of the possible things that could go on a resume for you. </a:t>
            </a:r>
            <a:endParaRPr sz="2822"/>
          </a:p>
          <a:p>
            <a:pPr indent="0" lvl="0" marL="0" rtl="0" algn="ctr">
              <a:lnSpc>
                <a:spcPct val="100000"/>
              </a:lnSpc>
              <a:spcBef>
                <a:spcPts val="0"/>
              </a:spcBef>
              <a:spcAft>
                <a:spcPts val="0"/>
              </a:spcAft>
              <a:buSzPct val="141743"/>
              <a:buNone/>
            </a:pPr>
            <a:r>
              <a:t/>
            </a:r>
            <a:endParaRPr sz="2822"/>
          </a:p>
          <a:p>
            <a:pPr indent="0" lvl="0" marL="0" rtl="0" algn="ctr">
              <a:lnSpc>
                <a:spcPct val="100000"/>
              </a:lnSpc>
              <a:spcBef>
                <a:spcPts val="0"/>
              </a:spcBef>
              <a:spcAft>
                <a:spcPts val="0"/>
              </a:spcAft>
              <a:buSzPct val="141743"/>
              <a:buNone/>
            </a:pPr>
            <a:r>
              <a:rPr lang="en" sz="2822"/>
              <a:t>You have 30 minutes to complete your Brag Sheet.</a:t>
            </a:r>
            <a:endParaRPr sz="2822"/>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62" name="Shape 162"/>
        <p:cNvGrpSpPr/>
        <p:nvPr/>
      </p:nvGrpSpPr>
      <p:grpSpPr>
        <a:xfrm>
          <a:off x="0" y="0"/>
          <a:ext cx="0" cy="0"/>
          <a:chOff x="0" y="0"/>
          <a:chExt cx="0" cy="0"/>
        </a:xfrm>
      </p:grpSpPr>
      <p:sp>
        <p:nvSpPr>
          <p:cNvPr id="163" name="Google Shape;163;p2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Let AI Do the Drafting</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41743"/>
              <a:buNone/>
            </a:pPr>
            <a:r>
              <a:rPr lang="en" sz="2822"/>
              <a:t>Now that your brag sheet is complete, generative AI (like ChatGPT) will now be able to cherry pick the information from it that would be most useful for your goal. It will also help you prioritize, structure, and articulate the information to make your qualifications for the opportunity shine.</a:t>
            </a:r>
            <a:endParaRPr sz="2822"/>
          </a:p>
          <a:p>
            <a:pPr indent="0" lvl="0" marL="0" rtl="0" algn="l">
              <a:lnSpc>
                <a:spcPct val="100000"/>
              </a:lnSpc>
              <a:spcBef>
                <a:spcPts val="0"/>
              </a:spcBef>
              <a:spcAft>
                <a:spcPts val="0"/>
              </a:spcAft>
              <a:buSzPct val="141743"/>
              <a:buNone/>
            </a:pPr>
            <a:r>
              <a:t/>
            </a:r>
            <a:endParaRPr sz="2822"/>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67" name="Shape 167"/>
        <p:cNvGrpSpPr/>
        <p:nvPr/>
      </p:nvGrpSpPr>
      <p:grpSpPr>
        <a:xfrm>
          <a:off x="0" y="0"/>
          <a:ext cx="0" cy="0"/>
          <a:chOff x="0" y="0"/>
          <a:chExt cx="0" cy="0"/>
        </a:xfrm>
      </p:grpSpPr>
      <p:sp>
        <p:nvSpPr>
          <p:cNvPr id="168" name="Google Shape;168;p2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AI Instructions</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41743"/>
              <a:buNone/>
            </a:pPr>
            <a:r>
              <a:rPr lang="en" sz="2822"/>
              <a:t>Go to </a:t>
            </a:r>
            <a:r>
              <a:rPr lang="en" sz="2822" u="sng">
                <a:solidFill>
                  <a:schemeClr val="hlink"/>
                </a:solidFill>
                <a:hlinkClick r:id="rId3"/>
              </a:rPr>
              <a:t>ChatGpt.com</a:t>
            </a:r>
            <a:r>
              <a:rPr lang="en" sz="2822"/>
              <a:t> (or a preferred generative Chatbot of your choice). Copy and paste your Brag Sheet, starting with the AI Prompt (don’t copy your directions at the very top of the brag sheet). Paste this into the Chatbot and hit enter. You will receive a resume that you can download and edit. </a:t>
            </a:r>
            <a:endParaRPr sz="2822"/>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72" name="Shape 172"/>
        <p:cNvGrpSpPr/>
        <p:nvPr/>
      </p:nvGrpSpPr>
      <p:grpSpPr>
        <a:xfrm>
          <a:off x="0" y="0"/>
          <a:ext cx="0" cy="0"/>
          <a:chOff x="0" y="0"/>
          <a:chExt cx="0" cy="0"/>
        </a:xfrm>
      </p:grpSpPr>
      <p:sp>
        <p:nvSpPr>
          <p:cNvPr id="173" name="Google Shape;173;p2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Evaluating Your Resume</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68209"/>
              <a:buNone/>
            </a:pPr>
            <a:r>
              <a:rPr lang="en" sz="2378"/>
              <a:t>Chatbots are language generators; they are not cognitive beings. What they produce is a synthesized derivative that is based on scores of data around language patterns. Therefore, they can (and will) make mistakes. Therefore, YOU need to carefully read through the generated resume and evaluate it. </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Is something incorrect? Is something missing? Unneeded? Confusing? If so, change it or add it. Or, direct the Chatbot to revise by specifying the exact concerns you have or changes you want to have made. Continue doing this until you are satisfied with the CONTENT of the resume.</a:t>
            </a:r>
            <a:endParaRPr sz="2378"/>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77" name="Shape 177"/>
        <p:cNvGrpSpPr/>
        <p:nvPr/>
      </p:nvGrpSpPr>
      <p:grpSpPr>
        <a:xfrm>
          <a:off x="0" y="0"/>
          <a:ext cx="0" cy="0"/>
          <a:chOff x="0" y="0"/>
          <a:chExt cx="0" cy="0"/>
        </a:xfrm>
      </p:grpSpPr>
      <p:sp>
        <p:nvSpPr>
          <p:cNvPr id="178" name="Google Shape;178;p2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Perfecting Your Resume</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68209"/>
              <a:buNone/>
            </a:pPr>
            <a:r>
              <a:rPr lang="en" sz="2378"/>
              <a:t>If you would like to have a more aesthetically (visually) appealing resume, you have a handful of options.</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82" name="Shape 182"/>
        <p:cNvGrpSpPr/>
        <p:nvPr/>
      </p:nvGrpSpPr>
      <p:grpSpPr>
        <a:xfrm>
          <a:off x="0" y="0"/>
          <a:ext cx="0" cy="0"/>
          <a:chOff x="0" y="0"/>
          <a:chExt cx="0" cy="0"/>
        </a:xfrm>
      </p:grpSpPr>
      <p:sp>
        <p:nvSpPr>
          <p:cNvPr id="183" name="Google Shape;183;p2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Option 1: Use an AI Chatbot as a </a:t>
            </a:r>
            <a:endParaRPr/>
          </a:p>
          <a:p>
            <a:pPr indent="0" lvl="0" marL="0" rtl="0" algn="ctr">
              <a:lnSpc>
                <a:spcPct val="100000"/>
              </a:lnSpc>
              <a:spcBef>
                <a:spcPts val="0"/>
              </a:spcBef>
              <a:spcAft>
                <a:spcPts val="0"/>
              </a:spcAft>
              <a:buSzPct val="168209"/>
              <a:buNone/>
            </a:pPr>
            <a:r>
              <a:rPr lang="en"/>
              <a:t>Graphic Designer</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This is the quickest but least flexible method. It’s also more difficult if you’re only using the free version of a Chatbot. </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Use </a:t>
            </a:r>
            <a:r>
              <a:rPr lang="en" sz="2378" u="sng">
                <a:solidFill>
                  <a:schemeClr val="hlink"/>
                </a:solidFill>
                <a:hlinkClick r:id="rId3"/>
              </a:rPr>
              <a:t>this prompt</a:t>
            </a:r>
            <a:r>
              <a:rPr lang="en" sz="2378"/>
              <a:t> to instruct AI to take the content of your resume and design a professional resume that suits your purpose. Be sure to copy/paste your resume content under the prompt before hitting enter. </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This prompt should produce a colorful, downloadable design. However, the only way to edit the image is to direct the Chatbot to keep reproducing and editing it, which gets tricky.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87" name="Shape 187"/>
        <p:cNvGrpSpPr/>
        <p:nvPr/>
      </p:nvGrpSpPr>
      <p:grpSpPr>
        <a:xfrm>
          <a:off x="0" y="0"/>
          <a:ext cx="0" cy="0"/>
          <a:chOff x="0" y="0"/>
          <a:chExt cx="0" cy="0"/>
        </a:xfrm>
      </p:grpSpPr>
      <p:sp>
        <p:nvSpPr>
          <p:cNvPr id="188" name="Google Shape;188;p2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Option 2: Use a resume template</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68209"/>
              <a:buNone/>
            </a:pPr>
            <a:r>
              <a:rPr lang="en" sz="2378"/>
              <a:t>Download a resume template and insert your content. </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Be sure the template you choose is appropriate for your goal and something you are able to use for free </a:t>
            </a:r>
            <a:endParaRPr sz="2378"/>
          </a:p>
          <a:p>
            <a:pPr indent="0" lvl="0" marL="0" rtl="0" algn="ctr">
              <a:lnSpc>
                <a:spcPct val="100000"/>
              </a:lnSpc>
              <a:spcBef>
                <a:spcPts val="0"/>
              </a:spcBef>
              <a:spcAft>
                <a:spcPts val="0"/>
              </a:spcAft>
              <a:buSzPct val="168209"/>
              <a:buNone/>
            </a:pPr>
            <a:r>
              <a:rPr lang="en" sz="2378"/>
              <a:t>(some templates may cost money to access/download/print). </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See template options on the next slide.</a:t>
            </a:r>
            <a:endParaRPr sz="2378"/>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6"/>
          <p:cNvSpPr txBox="1"/>
          <p:nvPr>
            <p:ph type="title"/>
          </p:nvPr>
        </p:nvSpPr>
        <p:spPr>
          <a:xfrm>
            <a:off x="311700" y="2443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Where to find Resume Templates</a:t>
            </a:r>
            <a:endParaRPr/>
          </a:p>
        </p:txBody>
      </p:sp>
      <p:sp>
        <p:nvSpPr>
          <p:cNvPr id="194" name="Google Shape;194;p26"/>
          <p:cNvSpPr txBox="1"/>
          <p:nvPr>
            <p:ph idx="1" type="body"/>
          </p:nvPr>
        </p:nvSpPr>
        <p:spPr>
          <a:xfrm>
            <a:off x="311700" y="817000"/>
            <a:ext cx="2866500" cy="41553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1800"/>
              </a:spcBef>
              <a:spcAft>
                <a:spcPts val="0"/>
              </a:spcAft>
              <a:buSzPct val="114467"/>
              <a:buNone/>
            </a:pPr>
            <a:r>
              <a:rPr b="1" lang="en" sz="1700">
                <a:solidFill>
                  <a:schemeClr val="dk1"/>
                </a:solidFill>
                <a:latin typeface="Arial"/>
                <a:ea typeface="Arial"/>
                <a:cs typeface="Arial"/>
                <a:sym typeface="Arial"/>
              </a:rPr>
              <a:t>🟦 Google Docs</a:t>
            </a:r>
            <a:endParaRPr b="1" sz="1700">
              <a:solidFill>
                <a:schemeClr val="dk1"/>
              </a:solidFill>
              <a:latin typeface="Arial"/>
              <a:ea typeface="Arial"/>
              <a:cs typeface="Arial"/>
              <a:sym typeface="Arial"/>
            </a:endParaRPr>
          </a:p>
          <a:p>
            <a:pPr indent="0" lvl="0" marL="0" rtl="0" algn="l">
              <a:lnSpc>
                <a:spcPct val="115000"/>
              </a:lnSpc>
              <a:spcBef>
                <a:spcPts val="1200"/>
              </a:spcBef>
              <a:spcAft>
                <a:spcPts val="0"/>
              </a:spcAft>
              <a:buSzPct val="176904"/>
              <a:buNone/>
            </a:pPr>
            <a:r>
              <a:rPr b="1" lang="en" sz="1100">
                <a:solidFill>
                  <a:schemeClr val="dk1"/>
                </a:solidFill>
                <a:latin typeface="Arial"/>
                <a:ea typeface="Arial"/>
                <a:cs typeface="Arial"/>
                <a:sym typeface="Arial"/>
              </a:rPr>
              <a:t>Free • Easy to edit • Great for collaboration</a:t>
            </a:r>
            <a:endParaRPr b="1" sz="1100">
              <a:solidFill>
                <a:schemeClr val="dk1"/>
              </a:solidFill>
              <a:latin typeface="Arial"/>
              <a:ea typeface="Arial"/>
              <a:cs typeface="Arial"/>
              <a:sym typeface="Arial"/>
            </a:endParaRPr>
          </a:p>
          <a:p>
            <a:pPr indent="0" lvl="0" marL="0" rtl="0" algn="l">
              <a:lnSpc>
                <a:spcPct val="115000"/>
              </a:lnSpc>
              <a:spcBef>
                <a:spcPts val="1400"/>
              </a:spcBef>
              <a:spcAft>
                <a:spcPts val="0"/>
              </a:spcAft>
              <a:buSzPct val="149688"/>
              <a:buNone/>
            </a:pPr>
            <a:r>
              <a:rPr b="1" lang="en" sz="1300">
                <a:solidFill>
                  <a:schemeClr val="dk1"/>
                </a:solidFill>
                <a:latin typeface="Arial"/>
                <a:ea typeface="Arial"/>
                <a:cs typeface="Arial"/>
                <a:sym typeface="Arial"/>
              </a:rPr>
              <a:t>How to find them:</a:t>
            </a:r>
            <a:endParaRPr b="1" sz="1300">
              <a:solidFill>
                <a:schemeClr val="dk1"/>
              </a:solidFill>
              <a:latin typeface="Arial"/>
              <a:ea typeface="Arial"/>
              <a:cs typeface="Arial"/>
              <a:sym typeface="Arial"/>
            </a:endParaRPr>
          </a:p>
          <a:p>
            <a:pPr indent="-293243" lvl="0" marL="457200" rtl="0" algn="l">
              <a:lnSpc>
                <a:spcPct val="115000"/>
              </a:lnSpc>
              <a:spcBef>
                <a:spcPts val="1200"/>
              </a:spcBef>
              <a:spcAft>
                <a:spcPts val="0"/>
              </a:spcAft>
              <a:buClr>
                <a:schemeClr val="dk1"/>
              </a:buClr>
              <a:buSzPct val="100000"/>
              <a:buFont typeface="Arial"/>
              <a:buAutoNum type="arabicPeriod"/>
            </a:pPr>
            <a:r>
              <a:rPr lang="en" sz="1100">
                <a:solidFill>
                  <a:schemeClr val="dk1"/>
                </a:solidFill>
                <a:latin typeface="Arial"/>
                <a:ea typeface="Arial"/>
                <a:cs typeface="Arial"/>
                <a:sym typeface="Arial"/>
              </a:rPr>
              <a:t>Go to </a:t>
            </a:r>
            <a:r>
              <a:rPr b="1" lang="en" sz="1100" u="sng">
                <a:solidFill>
                  <a:schemeClr val="hlink"/>
                </a:solidFill>
                <a:latin typeface="Arial"/>
                <a:ea typeface="Arial"/>
                <a:cs typeface="Arial"/>
                <a:sym typeface="Arial"/>
                <a:hlinkClick r:id="rId3"/>
              </a:rPr>
              <a:t>drive.google.com</a:t>
            </a:r>
            <a:r>
              <a:rPr b="1" lang="en" sz="1100">
                <a:solidFill>
                  <a:schemeClr val="dk1"/>
                </a:solidFill>
                <a:latin typeface="Arial"/>
                <a:ea typeface="Arial"/>
                <a:cs typeface="Arial"/>
                <a:sym typeface="Arial"/>
              </a:rPr>
              <a:t> </a:t>
            </a:r>
            <a:endParaRPr b="1"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AutoNum type="arabicPeriod"/>
            </a:pPr>
            <a:r>
              <a:rPr lang="en" sz="1100">
                <a:solidFill>
                  <a:schemeClr val="dk1"/>
                </a:solidFill>
                <a:latin typeface="Arial"/>
                <a:ea typeface="Arial"/>
                <a:cs typeface="Arial"/>
                <a:sym typeface="Arial"/>
              </a:rPr>
              <a:t>Click </a:t>
            </a:r>
            <a:r>
              <a:rPr b="1" lang="en" sz="1100">
                <a:solidFill>
                  <a:schemeClr val="dk1"/>
                </a:solidFill>
                <a:latin typeface="Arial"/>
                <a:ea typeface="Arial"/>
                <a:cs typeface="Arial"/>
                <a:sym typeface="Arial"/>
              </a:rPr>
              <a:t>+ New</a:t>
            </a:r>
            <a:endParaRPr b="1"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AutoNum type="arabicPeriod"/>
            </a:pPr>
            <a:r>
              <a:rPr lang="en" sz="1100">
                <a:solidFill>
                  <a:schemeClr val="dk1"/>
                </a:solidFill>
                <a:latin typeface="Arial"/>
                <a:ea typeface="Arial"/>
                <a:cs typeface="Arial"/>
                <a:sym typeface="Arial"/>
              </a:rPr>
              <a:t>Select </a:t>
            </a:r>
            <a:r>
              <a:rPr b="1" lang="en" sz="1100">
                <a:solidFill>
                  <a:schemeClr val="dk1"/>
                </a:solidFill>
                <a:latin typeface="Arial"/>
                <a:ea typeface="Arial"/>
                <a:cs typeface="Arial"/>
                <a:sym typeface="Arial"/>
              </a:rPr>
              <a:t>Google Docs</a:t>
            </a:r>
            <a:endParaRPr b="1"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AutoNum type="arabicPeriod"/>
            </a:pPr>
            <a:r>
              <a:rPr lang="en" sz="1100">
                <a:solidFill>
                  <a:schemeClr val="dk1"/>
                </a:solidFill>
                <a:latin typeface="Arial"/>
                <a:ea typeface="Arial"/>
                <a:cs typeface="Arial"/>
                <a:sym typeface="Arial"/>
              </a:rPr>
              <a:t>Click </a:t>
            </a:r>
            <a:r>
              <a:rPr b="1" lang="en" sz="1100">
                <a:solidFill>
                  <a:schemeClr val="dk1"/>
                </a:solidFill>
                <a:latin typeface="Arial"/>
                <a:ea typeface="Arial"/>
                <a:cs typeface="Arial"/>
                <a:sym typeface="Arial"/>
              </a:rPr>
              <a:t>From a Template</a:t>
            </a:r>
            <a:endParaRPr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AutoNum type="arabicPeriod"/>
            </a:pPr>
            <a:r>
              <a:rPr lang="en" sz="1100">
                <a:solidFill>
                  <a:schemeClr val="dk1"/>
                </a:solidFill>
                <a:latin typeface="Arial"/>
                <a:ea typeface="Arial"/>
                <a:cs typeface="Arial"/>
                <a:sym typeface="Arial"/>
              </a:rPr>
              <a:t>Scroll to the </a:t>
            </a:r>
            <a:r>
              <a:rPr b="1" lang="en" sz="1100">
                <a:solidFill>
                  <a:schemeClr val="dk1"/>
                </a:solidFill>
                <a:latin typeface="Arial"/>
                <a:ea typeface="Arial"/>
                <a:cs typeface="Arial"/>
                <a:sym typeface="Arial"/>
              </a:rPr>
              <a:t>Resumes</a:t>
            </a:r>
            <a:r>
              <a:rPr lang="en" sz="1100">
                <a:solidFill>
                  <a:schemeClr val="dk1"/>
                </a:solidFill>
                <a:latin typeface="Arial"/>
                <a:ea typeface="Arial"/>
                <a:cs typeface="Arial"/>
                <a:sym typeface="Arial"/>
              </a:rPr>
              <a:t> section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ct val="176904"/>
              <a:buNone/>
            </a:pPr>
            <a:r>
              <a:rPr i="1" lang="en" sz="1100">
                <a:solidFill>
                  <a:schemeClr val="dk1"/>
                </a:solidFill>
                <a:latin typeface="Arial"/>
                <a:ea typeface="Arial"/>
                <a:cs typeface="Arial"/>
                <a:sym typeface="Arial"/>
              </a:rPr>
              <a:t>OR:</a:t>
            </a:r>
            <a:endParaRPr i="1" sz="1100">
              <a:solidFill>
                <a:schemeClr val="dk1"/>
              </a:solidFill>
              <a:latin typeface="Arial"/>
              <a:ea typeface="Arial"/>
              <a:cs typeface="Arial"/>
              <a:sym typeface="Arial"/>
            </a:endParaRPr>
          </a:p>
          <a:p>
            <a:pPr indent="-293243" lvl="0" marL="457200" rtl="0" algn="l">
              <a:lnSpc>
                <a:spcPct val="115000"/>
              </a:lnSpc>
              <a:spcBef>
                <a:spcPts val="1200"/>
              </a:spcBef>
              <a:spcAft>
                <a:spcPts val="0"/>
              </a:spcAft>
              <a:buClr>
                <a:schemeClr val="dk1"/>
              </a:buClr>
              <a:buSzPct val="100000"/>
              <a:buFont typeface="Arial"/>
              <a:buChar char="●"/>
            </a:pPr>
            <a:r>
              <a:rPr lang="en" sz="1100">
                <a:solidFill>
                  <a:schemeClr val="dk1"/>
                </a:solidFill>
                <a:latin typeface="Arial"/>
                <a:ea typeface="Arial"/>
                <a:cs typeface="Arial"/>
                <a:sym typeface="Arial"/>
              </a:rPr>
              <a:t>Go to </a:t>
            </a:r>
            <a:r>
              <a:rPr b="1" lang="en" sz="1100" u="sng">
                <a:solidFill>
                  <a:schemeClr val="hlink"/>
                </a:solidFill>
                <a:latin typeface="Arial"/>
                <a:ea typeface="Arial"/>
                <a:cs typeface="Arial"/>
                <a:sym typeface="Arial"/>
                <a:hlinkClick r:id="rId4"/>
              </a:rPr>
              <a:t>docs.google.com</a:t>
            </a:r>
            <a:r>
              <a:rPr b="1" lang="en" sz="1100">
                <a:solidFill>
                  <a:schemeClr val="dk1"/>
                </a:solidFill>
                <a:latin typeface="Arial"/>
                <a:ea typeface="Arial"/>
                <a:cs typeface="Arial"/>
                <a:sym typeface="Arial"/>
              </a:rPr>
              <a:t> </a:t>
            </a:r>
            <a:endParaRPr b="1"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Char char="●"/>
            </a:pPr>
            <a:r>
              <a:rPr lang="en" sz="1100">
                <a:solidFill>
                  <a:schemeClr val="dk1"/>
                </a:solidFill>
                <a:latin typeface="Arial"/>
                <a:ea typeface="Arial"/>
                <a:cs typeface="Arial"/>
                <a:sym typeface="Arial"/>
              </a:rPr>
              <a:t>Click </a:t>
            </a:r>
            <a:r>
              <a:rPr b="1" lang="en" sz="1100">
                <a:solidFill>
                  <a:schemeClr val="dk1"/>
                </a:solidFill>
                <a:latin typeface="Arial"/>
                <a:ea typeface="Arial"/>
                <a:cs typeface="Arial"/>
                <a:sym typeface="Arial"/>
              </a:rPr>
              <a:t>Template Gallery</a:t>
            </a:r>
            <a:endParaRPr b="1"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Char char="●"/>
            </a:pPr>
            <a:r>
              <a:rPr lang="en" sz="1100">
                <a:solidFill>
                  <a:schemeClr val="dk1"/>
                </a:solidFill>
                <a:latin typeface="Arial"/>
                <a:ea typeface="Arial"/>
                <a:cs typeface="Arial"/>
                <a:sym typeface="Arial"/>
              </a:rPr>
              <a:t>Choose a resume template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ct val="176904"/>
              <a:buNone/>
            </a:pPr>
            <a:r>
              <a:rPr b="1" lang="en" sz="1100">
                <a:solidFill>
                  <a:schemeClr val="dk1"/>
                </a:solidFill>
                <a:latin typeface="Arial"/>
                <a:ea typeface="Arial"/>
                <a:cs typeface="Arial"/>
                <a:sym typeface="Arial"/>
              </a:rPr>
              <a:t>Best for:</a:t>
            </a:r>
            <a:endParaRPr b="1" sz="1100">
              <a:solidFill>
                <a:schemeClr val="dk1"/>
              </a:solidFill>
              <a:latin typeface="Arial"/>
              <a:ea typeface="Arial"/>
              <a:cs typeface="Arial"/>
              <a:sym typeface="Arial"/>
            </a:endParaRPr>
          </a:p>
          <a:p>
            <a:pPr indent="-293243" lvl="0" marL="457200" rtl="0" algn="l">
              <a:lnSpc>
                <a:spcPct val="115000"/>
              </a:lnSpc>
              <a:spcBef>
                <a:spcPts val="1200"/>
              </a:spcBef>
              <a:spcAft>
                <a:spcPts val="0"/>
              </a:spcAft>
              <a:buClr>
                <a:schemeClr val="dk1"/>
              </a:buClr>
              <a:buSzPct val="100000"/>
              <a:buFont typeface="Arial"/>
              <a:buChar char="●"/>
            </a:pPr>
            <a:r>
              <a:rPr lang="en" sz="1100">
                <a:solidFill>
                  <a:schemeClr val="dk1"/>
                </a:solidFill>
                <a:latin typeface="Arial"/>
                <a:ea typeface="Arial"/>
                <a:cs typeface="Arial"/>
                <a:sym typeface="Arial"/>
              </a:rPr>
              <a:t>Jobs</a:t>
            </a:r>
            <a:endParaRPr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Char char="●"/>
            </a:pPr>
            <a:r>
              <a:rPr lang="en" sz="1100">
                <a:solidFill>
                  <a:schemeClr val="dk1"/>
                </a:solidFill>
                <a:latin typeface="Arial"/>
                <a:ea typeface="Arial"/>
                <a:cs typeface="Arial"/>
                <a:sym typeface="Arial"/>
              </a:rPr>
              <a:t>College</a:t>
            </a:r>
            <a:endParaRPr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Char char="●"/>
            </a:pPr>
            <a:r>
              <a:rPr lang="en" sz="1100">
                <a:solidFill>
                  <a:schemeClr val="dk1"/>
                </a:solidFill>
                <a:latin typeface="Arial"/>
                <a:ea typeface="Arial"/>
                <a:cs typeface="Arial"/>
                <a:sym typeface="Arial"/>
              </a:rPr>
              <a:t>Scholarships</a:t>
            </a:r>
            <a:endParaRPr sz="1100">
              <a:solidFill>
                <a:schemeClr val="dk1"/>
              </a:solidFill>
              <a:latin typeface="Arial"/>
              <a:ea typeface="Arial"/>
              <a:cs typeface="Arial"/>
              <a:sym typeface="Arial"/>
            </a:endParaRPr>
          </a:p>
          <a:p>
            <a:pPr indent="-293243" lvl="0" marL="457200" rtl="0" algn="l">
              <a:lnSpc>
                <a:spcPct val="115000"/>
              </a:lnSpc>
              <a:spcBef>
                <a:spcPts val="0"/>
              </a:spcBef>
              <a:spcAft>
                <a:spcPts val="0"/>
              </a:spcAft>
              <a:buClr>
                <a:schemeClr val="dk1"/>
              </a:buClr>
              <a:buSzPct val="100000"/>
              <a:buFont typeface="Arial"/>
              <a:buChar char="●"/>
            </a:pPr>
            <a:r>
              <a:rPr lang="en" sz="1100">
                <a:solidFill>
                  <a:schemeClr val="dk1"/>
                </a:solidFill>
                <a:latin typeface="Arial"/>
                <a:ea typeface="Arial"/>
                <a:cs typeface="Arial"/>
                <a:sym typeface="Arial"/>
              </a:rPr>
              <a:t>General use</a:t>
            </a:r>
            <a:endParaRPr b="1" sz="1600">
              <a:solidFill>
                <a:srgbClr val="4A5568"/>
              </a:solidFill>
            </a:endParaRPr>
          </a:p>
        </p:txBody>
      </p:sp>
      <p:sp>
        <p:nvSpPr>
          <p:cNvPr id="195" name="Google Shape;195;p26"/>
          <p:cNvSpPr txBox="1"/>
          <p:nvPr/>
        </p:nvSpPr>
        <p:spPr>
          <a:xfrm>
            <a:off x="3133500" y="817000"/>
            <a:ext cx="3000000" cy="343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800"/>
              </a:spcBef>
              <a:spcAft>
                <a:spcPts val="0"/>
              </a:spcAft>
              <a:buClr>
                <a:srgbClr val="000000"/>
              </a:buClr>
              <a:buSzPts val="1700"/>
              <a:buFont typeface="Arial"/>
              <a:buNone/>
            </a:pPr>
            <a:r>
              <a:rPr b="1" i="0" lang="en" sz="1700" u="none" cap="none" strike="noStrike">
                <a:solidFill>
                  <a:schemeClr val="dk1"/>
                </a:solidFill>
                <a:latin typeface="Arial"/>
                <a:ea typeface="Arial"/>
                <a:cs typeface="Arial"/>
                <a:sym typeface="Arial"/>
              </a:rPr>
              <a:t>🟦 Microsoft Word</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Professional • ATS-friendly • Many classic designs</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300"/>
              <a:buFont typeface="Arial"/>
              <a:buNone/>
            </a:pPr>
            <a:r>
              <a:rPr b="1" i="0" lang="en" sz="1300" u="none" cap="none" strike="noStrike">
                <a:solidFill>
                  <a:schemeClr val="dk1"/>
                </a:solidFill>
                <a:latin typeface="Arial"/>
                <a:ea typeface="Arial"/>
                <a:cs typeface="Arial"/>
                <a:sym typeface="Arial"/>
              </a:rPr>
              <a:t>How to find them:</a:t>
            </a:r>
            <a:endParaRPr b="1" i="0" sz="1300" u="none" cap="none" strike="noStrike">
              <a:solidFill>
                <a:schemeClr val="dk1"/>
              </a:solidFill>
              <a:latin typeface="Arial"/>
              <a:ea typeface="Arial"/>
              <a:cs typeface="Arial"/>
              <a:sym typeface="Arial"/>
            </a:endParaRPr>
          </a:p>
          <a:p>
            <a:pPr indent="-298450" lvl="0" marL="457200" marR="0" rtl="0" algn="l">
              <a:lnSpc>
                <a:spcPct val="115000"/>
              </a:lnSpc>
              <a:spcBef>
                <a:spcPts val="120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Open Microsoft Word</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Click </a:t>
            </a:r>
            <a:r>
              <a:rPr b="1" i="0" lang="en" sz="1100" u="none" cap="none" strike="noStrike">
                <a:solidFill>
                  <a:schemeClr val="dk1"/>
                </a:solidFill>
                <a:latin typeface="Arial"/>
                <a:ea typeface="Arial"/>
                <a:cs typeface="Arial"/>
                <a:sym typeface="Arial"/>
              </a:rPr>
              <a:t>New</a:t>
            </a:r>
            <a:endParaRPr b="1"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Search </a:t>
            </a:r>
            <a:r>
              <a:rPr b="1" i="0" lang="en" sz="1100" u="none" cap="none" strike="noStrike">
                <a:solidFill>
                  <a:schemeClr val="dk1"/>
                </a:solidFill>
                <a:latin typeface="Arial"/>
                <a:ea typeface="Arial"/>
                <a:cs typeface="Arial"/>
                <a:sym typeface="Arial"/>
              </a:rPr>
              <a:t>Resume</a:t>
            </a:r>
            <a:endParaRPr b="1"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Browse the available templates</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Best for:</a:t>
            </a:r>
            <a:endParaRPr b="1" i="0" sz="1100" u="none" cap="none" strike="noStrike">
              <a:solidFill>
                <a:schemeClr val="dk1"/>
              </a:solidFill>
              <a:latin typeface="Arial"/>
              <a:ea typeface="Arial"/>
              <a:cs typeface="Arial"/>
              <a:sym typeface="Arial"/>
            </a:endParaRPr>
          </a:p>
          <a:p>
            <a:pPr indent="-298450" lvl="0" marL="457200" marR="0" rtl="0" algn="l">
              <a:lnSpc>
                <a:spcPct val="115000"/>
              </a:lnSpc>
              <a:spcBef>
                <a:spcPts val="120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Jobs</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Internships</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Traditional resumes</a:t>
            </a:r>
            <a:endParaRPr b="0" i="0" sz="1100" u="none" cap="none" strike="noStrike">
              <a:solidFill>
                <a:schemeClr val="dk1"/>
              </a:solidFill>
              <a:latin typeface="Arial"/>
              <a:ea typeface="Arial"/>
              <a:cs typeface="Arial"/>
              <a:sym typeface="Arial"/>
            </a:endParaRPr>
          </a:p>
        </p:txBody>
      </p:sp>
      <p:sp>
        <p:nvSpPr>
          <p:cNvPr id="196" name="Google Shape;196;p26"/>
          <p:cNvSpPr txBox="1"/>
          <p:nvPr/>
        </p:nvSpPr>
        <p:spPr>
          <a:xfrm>
            <a:off x="6043950" y="672025"/>
            <a:ext cx="3000000" cy="4560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800"/>
              </a:spcBef>
              <a:spcAft>
                <a:spcPts val="0"/>
              </a:spcAft>
              <a:buClr>
                <a:srgbClr val="000000"/>
              </a:buClr>
              <a:buSzPts val="1700"/>
              <a:buFont typeface="Arial"/>
              <a:buNone/>
            </a:pPr>
            <a:r>
              <a:rPr b="1" i="0" lang="en" sz="1700" u="none" cap="none" strike="noStrike">
                <a:solidFill>
                  <a:schemeClr val="dk1"/>
                </a:solidFill>
                <a:latin typeface="Arial"/>
                <a:ea typeface="Arial"/>
                <a:cs typeface="Arial"/>
                <a:sym typeface="Arial"/>
              </a:rPr>
              <a:t>🎨 Canva</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Visually appealing • Lots of color • Drag-and-drop editing• Has built-in AI features</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300"/>
              <a:buFont typeface="Arial"/>
              <a:buNone/>
            </a:pPr>
            <a:r>
              <a:rPr b="1" i="0" lang="en" sz="1300" u="none" cap="none" strike="noStrike">
                <a:solidFill>
                  <a:schemeClr val="dk1"/>
                </a:solidFill>
                <a:latin typeface="Arial"/>
                <a:ea typeface="Arial"/>
                <a:cs typeface="Arial"/>
                <a:sym typeface="Arial"/>
              </a:rPr>
              <a:t>How to find them:</a:t>
            </a:r>
            <a:endParaRPr b="1" i="0" sz="1300" u="none" cap="none" strike="noStrike">
              <a:solidFill>
                <a:schemeClr val="dk1"/>
              </a:solidFill>
              <a:latin typeface="Arial"/>
              <a:ea typeface="Arial"/>
              <a:cs typeface="Arial"/>
              <a:sym typeface="Arial"/>
            </a:endParaRPr>
          </a:p>
          <a:p>
            <a:pPr indent="-298450" lvl="0" marL="457200" marR="0" rtl="0" algn="l">
              <a:lnSpc>
                <a:spcPct val="115000"/>
              </a:lnSpc>
              <a:spcBef>
                <a:spcPts val="120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Go to </a:t>
            </a:r>
            <a:r>
              <a:rPr b="1" i="0" lang="en" sz="1100" u="sng" cap="none" strike="noStrike">
                <a:solidFill>
                  <a:schemeClr val="hlink"/>
                </a:solidFill>
                <a:latin typeface="Arial"/>
                <a:ea typeface="Arial"/>
                <a:cs typeface="Arial"/>
                <a:sym typeface="Arial"/>
                <a:hlinkClick r:id="rId5"/>
              </a:rPr>
              <a:t>www.canva.com</a:t>
            </a:r>
            <a:r>
              <a:rPr b="1" i="0" lang="en" sz="1100" u="none" cap="none" strike="noStrike">
                <a:solidFill>
                  <a:schemeClr val="dk1"/>
                </a:solidFill>
                <a:latin typeface="Arial"/>
                <a:ea typeface="Arial"/>
                <a:cs typeface="Arial"/>
                <a:sym typeface="Arial"/>
              </a:rPr>
              <a:t> </a:t>
            </a:r>
            <a:endParaRPr b="1"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Search </a:t>
            </a:r>
            <a:r>
              <a:rPr b="1" i="0" lang="en" sz="1100" u="none" cap="none" strike="noStrike">
                <a:solidFill>
                  <a:schemeClr val="dk1"/>
                </a:solidFill>
                <a:latin typeface="Arial"/>
                <a:ea typeface="Arial"/>
                <a:cs typeface="Arial"/>
                <a:sym typeface="Arial"/>
              </a:rPr>
              <a:t>Resume</a:t>
            </a:r>
            <a:endParaRPr b="1"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Browse templates</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Best for:</a:t>
            </a:r>
            <a:endParaRPr b="1" i="0" sz="1100" u="none" cap="none" strike="noStrike">
              <a:solidFill>
                <a:schemeClr val="dk1"/>
              </a:solidFill>
              <a:latin typeface="Arial"/>
              <a:ea typeface="Arial"/>
              <a:cs typeface="Arial"/>
              <a:sym typeface="Arial"/>
            </a:endParaRPr>
          </a:p>
          <a:p>
            <a:pPr indent="-298450" lvl="0" marL="457200" marR="0" rtl="0" algn="l">
              <a:lnSpc>
                <a:spcPct val="115000"/>
              </a:lnSpc>
              <a:spcBef>
                <a:spcPts val="120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Creative fields</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Arts</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Theatre</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Graphic Design</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Marketing</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1100"/>
              <a:buFont typeface="Arial"/>
              <a:buNone/>
            </a:pPr>
            <a:r>
              <a:rPr b="0" i="0" lang="en" sz="1100" u="none" cap="none" strike="noStrike">
                <a:solidFill>
                  <a:schemeClr val="dk1"/>
                </a:solidFill>
                <a:latin typeface="Arial"/>
                <a:ea typeface="Arial"/>
                <a:cs typeface="Arial"/>
                <a:sym typeface="Arial"/>
              </a:rPr>
              <a:t>⚠️ Some Canva templates are </a:t>
            </a:r>
            <a:r>
              <a:rPr b="1" i="0" lang="en" sz="1100" u="none" cap="none" strike="noStrike">
                <a:solidFill>
                  <a:schemeClr val="dk1"/>
                </a:solidFill>
                <a:latin typeface="Arial"/>
                <a:ea typeface="Arial"/>
                <a:cs typeface="Arial"/>
                <a:sym typeface="Arial"/>
              </a:rPr>
              <a:t>not ATS-friendly</a:t>
            </a:r>
            <a:r>
              <a:rPr b="0" i="0" lang="en" sz="1100" u="none" cap="none" strike="noStrike">
                <a:solidFill>
                  <a:schemeClr val="dk1"/>
                </a:solidFill>
                <a:latin typeface="Arial"/>
                <a:ea typeface="Arial"/>
                <a:cs typeface="Arial"/>
                <a:sym typeface="Arial"/>
              </a:rPr>
              <a:t>, so choose cleaner designs for traditional jobs.</a:t>
            </a:r>
            <a:endParaRPr b="0" i="0" sz="11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00" name="Shape 200"/>
        <p:cNvGrpSpPr/>
        <p:nvPr/>
      </p:nvGrpSpPr>
      <p:grpSpPr>
        <a:xfrm>
          <a:off x="0" y="0"/>
          <a:ext cx="0" cy="0"/>
          <a:chOff x="0" y="0"/>
          <a:chExt cx="0" cy="0"/>
        </a:xfrm>
      </p:grpSpPr>
      <p:sp>
        <p:nvSpPr>
          <p:cNvPr id="201" name="Google Shape;201;p2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Option 3: Have the Chatbot Complete the Template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Download a template. Upload it to your Chatbot as an attachment and copy/paste </a:t>
            </a:r>
            <a:r>
              <a:rPr lang="en" sz="2378" u="sng">
                <a:solidFill>
                  <a:schemeClr val="hlink"/>
                </a:solidFill>
                <a:hlinkClick r:id="rId3"/>
              </a:rPr>
              <a:t>this prompt</a:t>
            </a:r>
            <a:r>
              <a:rPr lang="en" sz="2378"/>
              <a:t> into the Chatbot textbox. Under the prompt (before hitting enter), copy/paste your resume. You will get a document that you can download and edit/tweak.</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NOTE: If you are using the free version of the Chatbot, you might be limited in the use of attachments.</a:t>
            </a:r>
            <a:endParaRPr sz="2378"/>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05" name="Shape 205"/>
        <p:cNvGrpSpPr/>
        <p:nvPr/>
      </p:nvGrpSpPr>
      <p:grpSpPr>
        <a:xfrm>
          <a:off x="0" y="0"/>
          <a:ext cx="0" cy="0"/>
          <a:chOff x="0" y="0"/>
          <a:chExt cx="0" cy="0"/>
        </a:xfrm>
      </p:grpSpPr>
      <p:sp>
        <p:nvSpPr>
          <p:cNvPr id="206" name="Google Shape;206;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Option 4: Use an online resume maker</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68209"/>
              <a:buNone/>
            </a:pPr>
            <a:r>
              <a:rPr lang="en" sz="2378"/>
              <a:t>Find an online resume service (most of them have AI design features) that will design your resume for you. Some include Canva, Kickresume, </a:t>
            </a:r>
            <a:r>
              <a:rPr lang="en" sz="2378" u="sng">
                <a:solidFill>
                  <a:schemeClr val="hlink"/>
                </a:solidFill>
                <a:hlinkClick r:id="rId3"/>
              </a:rPr>
              <a:t>Resume.io</a:t>
            </a:r>
            <a:r>
              <a:rPr lang="en" sz="2378"/>
              <a:t>, Rezi, Adobe Express, etc.</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NOTE: These are not often easy plug-and-play experiences, and they often cost $$.</a:t>
            </a:r>
            <a:endParaRPr sz="2378"/>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10" name="Shape 210"/>
        <p:cNvGrpSpPr/>
        <p:nvPr/>
      </p:nvGrpSpPr>
      <p:grpSpPr>
        <a:xfrm>
          <a:off x="0" y="0"/>
          <a:ext cx="0" cy="0"/>
          <a:chOff x="0" y="0"/>
          <a:chExt cx="0" cy="0"/>
        </a:xfrm>
      </p:grpSpPr>
      <p:sp>
        <p:nvSpPr>
          <p:cNvPr id="211" name="Google Shape;211;p2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Design/Perfect your Resume</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68209"/>
              <a:buNone/>
            </a:pPr>
            <a:r>
              <a:rPr lang="en" sz="2378"/>
              <a:t>Work on the design of your resume.</a:t>
            </a:r>
            <a:endParaRPr sz="2378"/>
          </a:p>
          <a:p>
            <a:pPr indent="0" lvl="0" marL="0" rtl="0" algn="ctr">
              <a:lnSpc>
                <a:spcPct val="100000"/>
              </a:lnSpc>
              <a:spcBef>
                <a:spcPts val="0"/>
              </a:spcBef>
              <a:spcAft>
                <a:spcPts val="0"/>
              </a:spcAft>
              <a:buSzPct val="168209"/>
              <a:buNone/>
            </a:pPr>
            <a:r>
              <a:rPr lang="en" sz="2378"/>
              <a:t>You may have to finish this part at home. </a:t>
            </a:r>
            <a:endParaRPr sz="2378"/>
          </a:p>
          <a:p>
            <a:pPr indent="0" lvl="0" marL="0" rtl="0" algn="ctr">
              <a:lnSpc>
                <a:spcPct val="100000"/>
              </a:lnSpc>
              <a:spcBef>
                <a:spcPts val="0"/>
              </a:spcBef>
              <a:spcAft>
                <a:spcPts val="0"/>
              </a:spcAft>
              <a:buSzPct val="168209"/>
              <a:buNone/>
            </a:pPr>
            <a:r>
              <a:t/>
            </a:r>
            <a:endParaRPr sz="2378"/>
          </a:p>
          <a:p>
            <a:pPr indent="0" lvl="0" marL="0" rtl="0" algn="ctr">
              <a:lnSpc>
                <a:spcPct val="100000"/>
              </a:lnSpc>
              <a:spcBef>
                <a:spcPts val="0"/>
              </a:spcBef>
              <a:spcAft>
                <a:spcPts val="0"/>
              </a:spcAft>
              <a:buSzPct val="168209"/>
              <a:buNone/>
            </a:pPr>
            <a:r>
              <a:rPr lang="en" sz="2378"/>
              <a:t>Be patient as you work through this finalizing process. </a:t>
            </a:r>
            <a:endParaRPr sz="2378"/>
          </a:p>
          <a:p>
            <a:pPr indent="0" lvl="0" marL="0" rtl="0" algn="ctr">
              <a:lnSpc>
                <a:spcPct val="100000"/>
              </a:lnSpc>
              <a:spcBef>
                <a:spcPts val="0"/>
              </a:spcBef>
              <a:spcAft>
                <a:spcPts val="0"/>
              </a:spcAft>
              <a:buSzPct val="168209"/>
              <a:buNone/>
            </a:pPr>
            <a:r>
              <a:rPr lang="en" sz="2378"/>
              <a:t>Creating a great resume takes revision. AI can help you get there faster, but the final product should always reflect your preferences and your goals.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0"/>
          <p:cNvSpPr txBox="1"/>
          <p:nvPr>
            <p:ph type="title"/>
          </p:nvPr>
        </p:nvSpPr>
        <p:spPr>
          <a:xfrm>
            <a:off x="311700" y="25717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2400"/>
              </a:spcBef>
              <a:spcAft>
                <a:spcPts val="0"/>
              </a:spcAft>
              <a:buClr>
                <a:schemeClr val="dk1"/>
              </a:buClr>
              <a:buSzPts val="990"/>
              <a:buFont typeface="Arial"/>
              <a:buNone/>
            </a:pPr>
            <a:r>
              <a:rPr lang="en" sz="3270"/>
              <a:t>A Big Takeaway</a:t>
            </a:r>
            <a:endParaRPr sz="3270"/>
          </a:p>
          <a:p>
            <a:pPr indent="0" lvl="0" marL="0" rtl="0" algn="ctr">
              <a:lnSpc>
                <a:spcPct val="115000"/>
              </a:lnSpc>
              <a:spcBef>
                <a:spcPts val="1200"/>
              </a:spcBef>
              <a:spcAft>
                <a:spcPts val="0"/>
              </a:spcAft>
              <a:buClr>
                <a:schemeClr val="dk1"/>
              </a:buClr>
              <a:buSzPts val="990"/>
              <a:buFont typeface="Arial"/>
              <a:buNone/>
            </a:pPr>
            <a:r>
              <a:rPr b="0" lang="en" sz="2190"/>
              <a:t>A resume isn't a history of your life.</a:t>
            </a:r>
            <a:endParaRPr b="0" sz="2190"/>
          </a:p>
          <a:p>
            <a:pPr indent="0" lvl="0" marL="0" rtl="0" algn="ctr">
              <a:lnSpc>
                <a:spcPct val="115000"/>
              </a:lnSpc>
              <a:spcBef>
                <a:spcPts val="1200"/>
              </a:spcBef>
              <a:spcAft>
                <a:spcPts val="0"/>
              </a:spcAft>
              <a:buSzPts val="990"/>
              <a:buNone/>
            </a:pPr>
            <a:r>
              <a:rPr b="0" lang="en" sz="2190"/>
              <a:t>It's a marketing document.</a:t>
            </a:r>
            <a:endParaRPr b="0" sz="2190"/>
          </a:p>
          <a:p>
            <a:pPr indent="0" lvl="0" marL="0" rtl="0" algn="ctr">
              <a:lnSpc>
                <a:spcPct val="115000"/>
              </a:lnSpc>
              <a:spcBef>
                <a:spcPts val="1200"/>
              </a:spcBef>
              <a:spcAft>
                <a:spcPts val="0"/>
              </a:spcAft>
              <a:buSzPts val="990"/>
              <a:buNone/>
            </a:pPr>
            <a:r>
              <a:t/>
            </a:r>
            <a:endParaRPr b="0" sz="2190"/>
          </a:p>
          <a:p>
            <a:pPr indent="0" lvl="0" marL="0" rtl="0" algn="ctr">
              <a:lnSpc>
                <a:spcPct val="115000"/>
              </a:lnSpc>
              <a:spcBef>
                <a:spcPts val="1200"/>
              </a:spcBef>
              <a:spcAft>
                <a:spcPts val="0"/>
              </a:spcAft>
              <a:buSzPts val="990"/>
              <a:buNone/>
            </a:pPr>
            <a:r>
              <a:rPr b="0" lang="en" sz="2190"/>
              <a:t>Your Brag Sheet is now something you can update and reuse for different future resumes that have different purposes. </a:t>
            </a:r>
            <a:endParaRPr b="0" sz="2190"/>
          </a:p>
          <a:p>
            <a:pPr indent="0" lvl="0" marL="0" rtl="0" algn="ctr">
              <a:lnSpc>
                <a:spcPct val="115000"/>
              </a:lnSpc>
              <a:spcBef>
                <a:spcPts val="1200"/>
              </a:spcBef>
              <a:spcAft>
                <a:spcPts val="0"/>
              </a:spcAft>
              <a:buSzPts val="990"/>
              <a:buNone/>
            </a:pPr>
            <a:r>
              <a:rPr b="0" lang="en" sz="2190"/>
              <a:t>Keep it (and this Slide Deck) for your future needs!</a:t>
            </a:r>
            <a:endParaRPr b="0" sz="2190"/>
          </a:p>
          <a:p>
            <a:pPr indent="0" lvl="0" marL="0" rtl="0" algn="ctr">
              <a:lnSpc>
                <a:spcPct val="115000"/>
              </a:lnSpc>
              <a:spcBef>
                <a:spcPts val="1200"/>
              </a:spcBef>
              <a:spcAft>
                <a:spcPts val="0"/>
              </a:spcAft>
              <a:buClr>
                <a:schemeClr val="dk1"/>
              </a:buClr>
              <a:buSzPts val="990"/>
              <a:buFont typeface="Arial"/>
              <a:buNone/>
            </a:pPr>
            <a:r>
              <a:t/>
            </a:r>
            <a:endParaRPr b="0" sz="2190"/>
          </a:p>
          <a:p>
            <a:pPr indent="0" lvl="0" marL="0" rtl="0" algn="ctr">
              <a:lnSpc>
                <a:spcPct val="100000"/>
              </a:lnSpc>
              <a:spcBef>
                <a:spcPts val="1200"/>
              </a:spcBef>
              <a:spcAft>
                <a:spcPts val="0"/>
              </a:spcAft>
              <a:buSzPts val="990"/>
              <a:buNone/>
            </a:pPr>
            <a:r>
              <a:t/>
            </a:r>
            <a:endParaRPr sz="444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20" name="Shape 220"/>
        <p:cNvGrpSpPr/>
        <p:nvPr/>
      </p:nvGrpSpPr>
      <p:grpSpPr>
        <a:xfrm>
          <a:off x="0" y="0"/>
          <a:ext cx="0" cy="0"/>
          <a:chOff x="0" y="0"/>
          <a:chExt cx="0" cy="0"/>
        </a:xfrm>
      </p:grpSpPr>
      <p:sp>
        <p:nvSpPr>
          <p:cNvPr id="221" name="Google Shape;221;p3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Complete the </a:t>
            </a:r>
            <a:r>
              <a:rPr lang="en" u="sng">
                <a:solidFill>
                  <a:schemeClr val="hlink"/>
                </a:solidFill>
                <a:hlinkClick r:id="rId3"/>
              </a:rPr>
              <a:t>Exit Ticket</a:t>
            </a:r>
            <a:r>
              <a:rPr lang="en"/>
              <a:t> for today’s Workshop.</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