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IBM Plex Sans"/>
      <p:regular r:id="rId33"/>
      <p:bold r:id="rId34"/>
      <p:italic r:id="rId35"/>
      <p:boldItalic r:id="rId36"/>
    </p:embeddedFont>
    <p:embeddedFont>
      <p:font typeface="Roboto"/>
      <p:regular r:id="rId37"/>
      <p:bold r:id="rId38"/>
      <p:italic r:id="rId39"/>
      <p:boldItalic r:id="rId40"/>
    </p:embeddedFont>
    <p:embeddedFont>
      <p:font typeface="Open Sans SemiBold"/>
      <p:regular r:id="rId41"/>
      <p:bold r:id="rId42"/>
      <p:italic r:id="rId43"/>
      <p:boldItalic r:id="rId44"/>
    </p:embeddedFont>
    <p:embeddedFont>
      <p:font typeface="Open Sans ExtraBold"/>
      <p:bold r:id="rId45"/>
      <p:boldItalic r:id="rId46"/>
    </p:embeddedFont>
    <p:embeddedFont>
      <p:font typeface="Open Sans"/>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51" roundtripDataSignature="AMtx7mj3RtSD2KI44VpKcKmJ+YhnsWGbW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Italic.fntdata"/><Relationship Id="rId42" Type="http://schemas.openxmlformats.org/officeDocument/2006/relationships/font" Target="fonts/OpenSansSemiBold-bold.fntdata"/><Relationship Id="rId41" Type="http://schemas.openxmlformats.org/officeDocument/2006/relationships/font" Target="fonts/OpenSansSemiBold-regular.fntdata"/><Relationship Id="rId44" Type="http://schemas.openxmlformats.org/officeDocument/2006/relationships/font" Target="fonts/OpenSansSemiBold-boldItalic.fntdata"/><Relationship Id="rId43" Type="http://schemas.openxmlformats.org/officeDocument/2006/relationships/font" Target="fonts/OpenSansSemiBold-italic.fntdata"/><Relationship Id="rId46" Type="http://schemas.openxmlformats.org/officeDocument/2006/relationships/font" Target="fonts/OpenSansExtraBold-boldItalic.fntdata"/><Relationship Id="rId45" Type="http://schemas.openxmlformats.org/officeDocument/2006/relationships/font" Target="fonts/OpenSansExtraBo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OpenSans-bold.fntdata"/><Relationship Id="rId47" Type="http://schemas.openxmlformats.org/officeDocument/2006/relationships/font" Target="fonts/OpenSans-regular.fntdata"/><Relationship Id="rId49"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font" Target="fonts/IBMPlexSans-regular.fntdata"/><Relationship Id="rId32" Type="http://schemas.openxmlformats.org/officeDocument/2006/relationships/slide" Target="slides/slide27.xml"/><Relationship Id="rId35" Type="http://schemas.openxmlformats.org/officeDocument/2006/relationships/font" Target="fonts/IBMPlexSans-italic.fntdata"/><Relationship Id="rId34" Type="http://schemas.openxmlformats.org/officeDocument/2006/relationships/font" Target="fonts/IBMPlexSans-bold.fntdata"/><Relationship Id="rId37" Type="http://schemas.openxmlformats.org/officeDocument/2006/relationships/font" Target="fonts/Roboto-regular.fntdata"/><Relationship Id="rId36" Type="http://schemas.openxmlformats.org/officeDocument/2006/relationships/font" Target="fonts/IBMPlexSans-boldItalic.fntdata"/><Relationship Id="rId39" Type="http://schemas.openxmlformats.org/officeDocument/2006/relationships/font" Target="fonts/Roboto-italic.fntdata"/><Relationship Id="rId38" Type="http://schemas.openxmlformats.org/officeDocument/2006/relationships/font" Target="fonts/Roboto-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customschemas.google.com/relationships/presentationmetadata" Target="metadata"/><Relationship Id="rId50" Type="http://schemas.openxmlformats.org/officeDocument/2006/relationships/font" Target="fonts/Open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 name="Google Shape;5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 name="Google Shape;7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HInt: The answer is all of them.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 name="Google Shape;9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 name="Google Shape;10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Answer: Yes. The military would assist Student A in becoming a nurse, Student B pay for college, Student C work in cybersecurity, and Student D explore careers of interest, especially after meeting with a recruiter and taking the ASVAB which would help a lot with placement.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Ask: “What appeals to you about each option?”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solidFill>
                  <a:schemeClr val="dk1"/>
                </a:solidFill>
              </a:rPr>
              <a:t>Step 1: Don’t limit yourself to just one branch. Learn about the Army, Navy, Air Force, Marine Corps, Coast Guard, and Space Force to see which best fits your goals, values, and interests.</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Step 2: Connect with a local recruiter to ask questions about roles, benefits, commitments, training, and career paths. Be honest about your goals and ask about educational opportunities. Contact information will be offered later in this session.</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Step 3: The Armed Services Vocational Aptitude Battery (ASVAB) is a required test for enlistment. Your recruiter will schedule you.</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Step 4: Stay physically fit. Military service requires physical fitness. Focus on staying healthy.</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Step 5: Stay academically ready. Military service requires a high school diploma. Focus on attending school regularly and maintaining strong grades.</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Step 6: Talk with family and mentors. Enlisting is a BIG decision. Discuss your interest with trusted adults, veterans, or teachers to understand the full commitment.</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Step 7: Basic training or boot camp prepares military recruits for all elements of service: physical, mental, emotional.</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Each of the military branches has its own training program, tailoring the curriculum to the specialized nature of its role</a:t>
            </a:r>
            <a:endParaRPr>
              <a:solidFill>
                <a:schemeClr val="dk1"/>
              </a:solidFill>
            </a:endParaRPr>
          </a:p>
          <a:p>
            <a:pPr indent="0" lvl="0" marL="0" rtl="0" algn="l">
              <a:lnSpc>
                <a:spcPct val="115000"/>
              </a:lnSpc>
              <a:spcBef>
                <a:spcPts val="0"/>
              </a:spcBef>
              <a:spcAft>
                <a:spcPts val="0"/>
              </a:spcAft>
              <a:buSzPts val="1100"/>
              <a:buNone/>
            </a:pPr>
            <a:r>
              <a:rPr lang="en">
                <a:solidFill>
                  <a:schemeClr val="dk1"/>
                </a:solidFill>
              </a:rPr>
              <a:t>in the Military.</a:t>
            </a:r>
            <a:endParaRPr>
              <a:solidFill>
                <a:schemeClr val="dk1"/>
              </a:solidFill>
            </a:endParaRPr>
          </a:p>
          <a:p>
            <a:pPr indent="0" lvl="0" marL="0" rtl="0" algn="l">
              <a:lnSpc>
                <a:spcPct val="115000"/>
              </a:lnSpc>
              <a:spcBef>
                <a:spcPts val="0"/>
              </a:spcBef>
              <a:spcAft>
                <a:spcPts val="0"/>
              </a:spcAft>
              <a:buSzPts val="1100"/>
              <a:buNone/>
            </a:pPr>
            <a:r>
              <a:rPr lang="en">
                <a:solidFill>
                  <a:schemeClr val="dk1"/>
                </a:solidFill>
              </a:rPr>
              <a:t>Step 8: Each branch has a wide range of jobs (many with civilian equivalents).</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HInt: The answer is all of them.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Answer Key: 1 B; 2 D; 3 C; 4 D; 5 B; 6 C; 7 B; 8 A; 9 C; 10 C</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After going through these, ask: “</a:t>
            </a:r>
            <a:r>
              <a:rPr lang="en">
                <a:solidFill>
                  <a:schemeClr val="dk1"/>
                </a:solidFill>
              </a:rPr>
              <a:t>Which benefit is most valuable?” AND “</a:t>
            </a:r>
            <a:r>
              <a:rPr lang="en"/>
              <a:t>Which commitment would be hardest for you?”</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 name="Google Shape;243;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HInt: The answer is all of them.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Note: These recruiting center locations are based on Zip Code 19947. Adjust for your location.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 name="Google Shape;268;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1D4289"/>
        </a:solidFill>
      </p:bgPr>
    </p:bg>
    <p:spTree>
      <p:nvGrpSpPr>
        <p:cNvPr id="9" name="Shape 9"/>
        <p:cNvGrpSpPr/>
        <p:nvPr/>
      </p:nvGrpSpPr>
      <p:grpSpPr>
        <a:xfrm>
          <a:off x="0" y="0"/>
          <a:ext cx="0" cy="0"/>
          <a:chOff x="0" y="0"/>
          <a:chExt cx="0" cy="0"/>
        </a:xfrm>
      </p:grpSpPr>
      <p:sp>
        <p:nvSpPr>
          <p:cNvPr id="10" name="Google Shape;10;p29"/>
          <p:cNvSpPr txBox="1"/>
          <p:nvPr>
            <p:ph type="ctrTitle"/>
          </p:nvPr>
        </p:nvSpPr>
        <p:spPr>
          <a:xfrm>
            <a:off x="149733" y="1053800"/>
            <a:ext cx="8520600" cy="20526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5200"/>
              <a:buNone/>
              <a:defRPr sz="5200">
                <a:solidFill>
                  <a:schemeClr val="lt1"/>
                </a:solidFill>
              </a:defRPr>
            </a:lvl1pPr>
            <a:lvl2pPr lvl="1" algn="l">
              <a:lnSpc>
                <a:spcPct val="100000"/>
              </a:lnSpc>
              <a:spcBef>
                <a:spcPts val="0"/>
              </a:spcBef>
              <a:spcAft>
                <a:spcPts val="0"/>
              </a:spcAft>
              <a:buSzPts val="5200"/>
              <a:buNone/>
              <a:defRPr sz="5200"/>
            </a:lvl2pPr>
            <a:lvl3pPr lvl="2" algn="l">
              <a:lnSpc>
                <a:spcPct val="100000"/>
              </a:lnSpc>
              <a:spcBef>
                <a:spcPts val="0"/>
              </a:spcBef>
              <a:spcAft>
                <a:spcPts val="0"/>
              </a:spcAft>
              <a:buSzPts val="5200"/>
              <a:buNone/>
              <a:defRPr sz="5200"/>
            </a:lvl3pPr>
            <a:lvl4pPr lvl="3" algn="l">
              <a:lnSpc>
                <a:spcPct val="100000"/>
              </a:lnSpc>
              <a:spcBef>
                <a:spcPts val="0"/>
              </a:spcBef>
              <a:spcAft>
                <a:spcPts val="0"/>
              </a:spcAft>
              <a:buSzPts val="5200"/>
              <a:buNone/>
              <a:defRPr sz="5200"/>
            </a:lvl4pPr>
            <a:lvl5pPr lvl="4" algn="l">
              <a:lnSpc>
                <a:spcPct val="100000"/>
              </a:lnSpc>
              <a:spcBef>
                <a:spcPts val="0"/>
              </a:spcBef>
              <a:spcAft>
                <a:spcPts val="0"/>
              </a:spcAft>
              <a:buSzPts val="5200"/>
              <a:buNone/>
              <a:defRPr sz="5200"/>
            </a:lvl5pPr>
            <a:lvl6pPr lvl="5" algn="l">
              <a:lnSpc>
                <a:spcPct val="100000"/>
              </a:lnSpc>
              <a:spcBef>
                <a:spcPts val="0"/>
              </a:spcBef>
              <a:spcAft>
                <a:spcPts val="0"/>
              </a:spcAft>
              <a:buSzPts val="5200"/>
              <a:buNone/>
              <a:defRPr sz="5200"/>
            </a:lvl6pPr>
            <a:lvl7pPr lvl="6" algn="l">
              <a:lnSpc>
                <a:spcPct val="100000"/>
              </a:lnSpc>
              <a:spcBef>
                <a:spcPts val="0"/>
              </a:spcBef>
              <a:spcAft>
                <a:spcPts val="0"/>
              </a:spcAft>
              <a:buSzPts val="5200"/>
              <a:buNone/>
              <a:defRPr sz="5200"/>
            </a:lvl7pPr>
            <a:lvl8pPr lvl="7" algn="l">
              <a:lnSpc>
                <a:spcPct val="100000"/>
              </a:lnSpc>
              <a:spcBef>
                <a:spcPts val="0"/>
              </a:spcBef>
              <a:spcAft>
                <a:spcPts val="0"/>
              </a:spcAft>
              <a:buSzPts val="5200"/>
              <a:buNone/>
              <a:defRPr sz="5200"/>
            </a:lvl8pPr>
            <a:lvl9pPr lvl="8" algn="l">
              <a:lnSpc>
                <a:spcPct val="100000"/>
              </a:lnSpc>
              <a:spcBef>
                <a:spcPts val="0"/>
              </a:spcBef>
              <a:spcAft>
                <a:spcPts val="0"/>
              </a:spcAft>
              <a:buSzPts val="5200"/>
              <a:buNone/>
              <a:defRPr sz="5200"/>
            </a:lvl9pPr>
          </a:lstStyle>
          <a:p/>
        </p:txBody>
      </p:sp>
      <p:sp>
        <p:nvSpPr>
          <p:cNvPr id="11" name="Google Shape;11;p29"/>
          <p:cNvSpPr txBox="1"/>
          <p:nvPr>
            <p:ph idx="1" type="subTitle"/>
          </p:nvPr>
        </p:nvSpPr>
        <p:spPr>
          <a:xfrm>
            <a:off x="311700" y="3106400"/>
            <a:ext cx="8520600" cy="792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29"/>
          <p:cNvPicPr preferRelativeResize="0"/>
          <p:nvPr/>
        </p:nvPicPr>
        <p:blipFill rotWithShape="1">
          <a:blip r:embed="rId2">
            <a:alphaModFix/>
          </a:blip>
          <a:srcRect b="160" l="0" r="0" t="150"/>
          <a:stretch/>
        </p:blipFill>
        <p:spPr>
          <a:xfrm>
            <a:off x="0" y="0"/>
            <a:ext cx="1524000" cy="7239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 name="Google Shape;16;p3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7" name="Google Shape;17;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1D4289"/>
        </a:solidFill>
      </p:bgPr>
    </p:bg>
    <p:spTree>
      <p:nvGrpSpPr>
        <p:cNvPr id="18" name="Shape 18"/>
        <p:cNvGrpSpPr/>
        <p:nvPr/>
      </p:nvGrpSpPr>
      <p:grpSpPr>
        <a:xfrm>
          <a:off x="0" y="0"/>
          <a:ext cx="0" cy="0"/>
          <a:chOff x="0" y="0"/>
          <a:chExt cx="0" cy="0"/>
        </a:xfrm>
      </p:grpSpPr>
      <p:sp>
        <p:nvSpPr>
          <p:cNvPr id="19" name="Google Shape;19;p3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0" name="Google Shape;20;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1" name="Shape 21"/>
        <p:cNvGrpSpPr/>
        <p:nvPr/>
      </p:nvGrpSpPr>
      <p:grpSpPr>
        <a:xfrm>
          <a:off x="0" y="0"/>
          <a:ext cx="0" cy="0"/>
          <a:chOff x="0" y="0"/>
          <a:chExt cx="0" cy="0"/>
        </a:xfrm>
      </p:grpSpPr>
      <p:sp>
        <p:nvSpPr>
          <p:cNvPr id="22" name="Google Shape;22;p3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23" name="Google Shape;23;p3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3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33"/>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33"/>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3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2" name="Google Shape;32;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3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5" name="Google Shape;35;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3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3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9" name="Google Shape;39;p3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3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1" name="Google Shape;41;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3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4" name="Google Shape;44;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3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7" name="Google Shape;47;p3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8" name="Google Shape;48;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9_1">
    <p:spTree>
      <p:nvGrpSpPr>
        <p:cNvPr id="51" name="Shape 51"/>
        <p:cNvGrpSpPr/>
        <p:nvPr/>
      </p:nvGrpSpPr>
      <p:grpSpPr>
        <a:xfrm>
          <a:off x="0" y="0"/>
          <a:ext cx="0" cy="0"/>
          <a:chOff x="0" y="0"/>
          <a:chExt cx="0" cy="0"/>
        </a:xfrm>
      </p:grpSpPr>
      <p:pic>
        <p:nvPicPr>
          <p:cNvPr id="52" name="Google Shape;52;p4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53" name="Google Shape;53;p40"/>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1pPr>
            <a:lvl2pPr lvl="1"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9pPr>
          </a:lstStyle>
          <a:p/>
        </p:txBody>
      </p:sp>
      <p:sp>
        <p:nvSpPr>
          <p:cNvPr id="7" name="Google Shape;7;p2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8" name="Google Shape;8;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www.officialasvab.com/" TargetMode="Externa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www.officialasvab.com/applicants/prepare/" TargetMode="Externa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9.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1" Type="http://schemas.openxmlformats.org/officeDocument/2006/relationships/hyperlink" Target="https://www.marines.com/" TargetMode="External"/><Relationship Id="rId10" Type="http://schemas.openxmlformats.org/officeDocument/2006/relationships/hyperlink" Target="https://www.goarmy.com/" TargetMode="External"/><Relationship Id="rId13" Type="http://schemas.openxmlformats.org/officeDocument/2006/relationships/hyperlink" Target="https://www.careersinthemilitary.com/home" TargetMode="External"/><Relationship Id="rId12" Type="http://schemas.openxmlformats.org/officeDocument/2006/relationships/hyperlink" Target="https://www.navy.com/" TargetMode="External"/><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maps.google.com/?q=8245%20B%20Dickerson%20Ln" TargetMode="External"/><Relationship Id="rId4" Type="http://schemas.openxmlformats.org/officeDocument/2006/relationships/hyperlink" Target="http://maps.google.com/?q=8245%20B%20Dickerson%20Ln" TargetMode="External"/><Relationship Id="rId9" Type="http://schemas.openxmlformats.org/officeDocument/2006/relationships/hyperlink" Target="https://www.uscg.mil/" TargetMode="External"/><Relationship Id="rId5" Type="http://schemas.openxmlformats.org/officeDocument/2006/relationships/hyperlink" Target="http://maps.google.com/?q=8245%20B%20Dickerson%20Ln" TargetMode="External"/><Relationship Id="rId6" Type="http://schemas.openxmlformats.org/officeDocument/2006/relationships/hyperlink" Target="https://www.airforce.com/" TargetMode="External"/><Relationship Id="rId7" Type="http://schemas.openxmlformats.org/officeDocument/2006/relationships/hyperlink" Target="https://www.spaceforce.com/" TargetMode="External"/><Relationship Id="rId8" Type="http://schemas.openxmlformats.org/officeDocument/2006/relationships/hyperlink" Target="https://gocoastguard.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 name="Shape 57"/>
        <p:cNvGrpSpPr/>
        <p:nvPr/>
      </p:nvGrpSpPr>
      <p:grpSpPr>
        <a:xfrm>
          <a:off x="0" y="0"/>
          <a:ext cx="0" cy="0"/>
          <a:chOff x="0" y="0"/>
          <a:chExt cx="0" cy="0"/>
        </a:xfrm>
      </p:grpSpPr>
      <p:grpSp>
        <p:nvGrpSpPr>
          <p:cNvPr id="58" name="Google Shape;58;p1"/>
          <p:cNvGrpSpPr/>
          <p:nvPr/>
        </p:nvGrpSpPr>
        <p:grpSpPr>
          <a:xfrm>
            <a:off x="4762500" y="0"/>
            <a:ext cx="4381650" cy="5143500"/>
            <a:chOff x="4762500" y="0"/>
            <a:chExt cx="4381650" cy="5143500"/>
          </a:xfrm>
        </p:grpSpPr>
        <p:pic>
          <p:nvPicPr>
            <p:cNvPr id="59" name="Google Shape;59;p1"/>
            <p:cNvPicPr preferRelativeResize="0"/>
            <p:nvPr/>
          </p:nvPicPr>
          <p:blipFill rotWithShape="1">
            <a:blip r:embed="rId4">
              <a:alphaModFix/>
            </a:blip>
            <a:srcRect b="0" l="0" r="0" t="0"/>
            <a:stretch/>
          </p:blipFill>
          <p:spPr>
            <a:xfrm>
              <a:off x="5314950" y="266700"/>
              <a:ext cx="3829200" cy="4610100"/>
            </a:xfrm>
            <a:prstGeom prst="rect">
              <a:avLst/>
            </a:prstGeom>
            <a:noFill/>
            <a:ln>
              <a:noFill/>
            </a:ln>
          </p:spPr>
        </p:pic>
        <p:pic>
          <p:nvPicPr>
            <p:cNvPr id="60" name="Google Shape;60;p1"/>
            <p:cNvPicPr preferRelativeResize="0"/>
            <p:nvPr/>
          </p:nvPicPr>
          <p:blipFill rotWithShape="1">
            <a:blip r:embed="rId5">
              <a:alphaModFix/>
            </a:blip>
            <a:srcRect b="0" l="0" r="0" t="0"/>
            <a:stretch/>
          </p:blipFill>
          <p:spPr>
            <a:xfrm>
              <a:off x="5867400" y="819150"/>
              <a:ext cx="3276600" cy="3505200"/>
            </a:xfrm>
            <a:prstGeom prst="rect">
              <a:avLst/>
            </a:prstGeom>
            <a:noFill/>
            <a:ln>
              <a:noFill/>
            </a:ln>
          </p:spPr>
        </p:pic>
        <p:pic>
          <p:nvPicPr>
            <p:cNvPr id="61" name="Google Shape;61;p1"/>
            <p:cNvPicPr preferRelativeResize="0"/>
            <p:nvPr/>
          </p:nvPicPr>
          <p:blipFill rotWithShape="1">
            <a:blip r:embed="rId6">
              <a:alphaModFix/>
            </a:blip>
            <a:srcRect b="0" l="0" r="0" t="0"/>
            <a:stretch/>
          </p:blipFill>
          <p:spPr>
            <a:xfrm>
              <a:off x="6462713" y="1414463"/>
              <a:ext cx="2314500" cy="2314500"/>
            </a:xfrm>
            <a:prstGeom prst="rect">
              <a:avLst/>
            </a:prstGeom>
            <a:noFill/>
            <a:ln>
              <a:noFill/>
            </a:ln>
          </p:spPr>
        </p:pic>
        <p:sp>
          <p:nvSpPr>
            <p:cNvPr id="62" name="Google Shape;62;p1"/>
            <p:cNvSpPr/>
            <p:nvPr/>
          </p:nvSpPr>
          <p:spPr>
            <a:xfrm>
              <a:off x="4762500" y="0"/>
              <a:ext cx="4381500" cy="5143500"/>
            </a:xfrm>
            <a:custGeom>
              <a:rect b="b" l="l" r="r" t="t"/>
              <a:pathLst>
                <a:path extrusionOk="0" h="120000" w="120000">
                  <a:moveTo>
                    <a:pt x="0" y="0"/>
                  </a:moveTo>
                  <a:lnTo>
                    <a:pt x="120000" y="0"/>
                  </a:lnTo>
                  <a:lnTo>
                    <a:pt x="120000" y="120000"/>
                  </a:lnTo>
                  <a:lnTo>
                    <a:pt x="39130" y="120000"/>
                  </a:lnTo>
                  <a:close/>
                </a:path>
              </a:pathLst>
            </a:custGeom>
            <a:solidFill>
              <a:srgbClr val="00B0B9">
                <a:alpha val="5098"/>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3" name="Google Shape;63;p1"/>
          <p:cNvSpPr txBox="1"/>
          <p:nvPr/>
        </p:nvSpPr>
        <p:spPr>
          <a:xfrm>
            <a:off x="762000" y="1905000"/>
            <a:ext cx="6191400" cy="2667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6720"/>
                </a:solidFill>
                <a:latin typeface="Open Sans"/>
                <a:ea typeface="Open Sans"/>
                <a:cs typeface="Open Sans"/>
                <a:sym typeface="Open Sans"/>
              </a:rPr>
              <a:t>Launch Into Your Future</a:t>
            </a:r>
            <a:endParaRPr b="1" i="0" sz="1400" u="none" cap="none" strike="noStrike">
              <a:solidFill>
                <a:srgbClr val="FF6720"/>
              </a:solidFill>
              <a:latin typeface="Open Sans"/>
              <a:ea typeface="Open Sans"/>
              <a:cs typeface="Open Sans"/>
              <a:sym typeface="Open Sans"/>
            </a:endParaRPr>
          </a:p>
          <a:p>
            <a:pPr indent="0" lvl="0" marL="0" marR="0" rtl="0" algn="l">
              <a:lnSpc>
                <a:spcPct val="100000"/>
              </a:lnSpc>
              <a:spcBef>
                <a:spcPts val="900"/>
              </a:spcBef>
              <a:spcAft>
                <a:spcPts val="0"/>
              </a:spcAft>
              <a:buClr>
                <a:srgbClr val="000000"/>
              </a:buClr>
              <a:buSzPts val="4800"/>
              <a:buFont typeface="Arial"/>
              <a:buNone/>
            </a:pPr>
            <a:r>
              <a:rPr b="0" i="0" lang="en" sz="4800" u="none" cap="none" strike="noStrike">
                <a:solidFill>
                  <a:srgbClr val="FFFFFF"/>
                </a:solidFill>
                <a:latin typeface="Open Sans ExtraBold"/>
                <a:ea typeface="Open Sans ExtraBold"/>
                <a:cs typeface="Open Sans ExtraBold"/>
                <a:sym typeface="Open Sans ExtraBold"/>
              </a:rPr>
              <a:t>Choosing to Enlist</a:t>
            </a:r>
            <a:endParaRPr b="0" i="0" sz="4800" u="none" cap="none" strike="noStrike">
              <a:solidFill>
                <a:srgbClr val="FFFFFF"/>
              </a:solidFill>
              <a:latin typeface="Open Sans ExtraBold"/>
              <a:ea typeface="Open Sans ExtraBold"/>
              <a:cs typeface="Open Sans ExtraBold"/>
              <a:sym typeface="Open Sans ExtraBold"/>
            </a:endParaRPr>
          </a:p>
          <a:p>
            <a:pPr indent="0" lvl="0" marL="0" marR="0" rtl="0" algn="l">
              <a:lnSpc>
                <a:spcPct val="100000"/>
              </a:lnSpc>
              <a:spcBef>
                <a:spcPts val="1200"/>
              </a:spcBef>
              <a:spcAft>
                <a:spcPts val="0"/>
              </a:spcAft>
              <a:buClr>
                <a:srgbClr val="000000"/>
              </a:buClr>
              <a:buSzPts val="2000"/>
              <a:buFont typeface="Arial"/>
              <a:buNone/>
            </a:pPr>
            <a:r>
              <a:rPr b="0" i="0" lang="en" sz="2000" u="none" cap="none" strike="noStrike">
                <a:solidFill>
                  <a:srgbClr val="00B0B9"/>
                </a:solidFill>
                <a:latin typeface="Open Sans SemiBold"/>
                <a:ea typeface="Open Sans SemiBold"/>
                <a:cs typeface="Open Sans SemiBold"/>
                <a:sym typeface="Open Sans SemiBold"/>
              </a:rPr>
              <a:t>Is Military Service the Right Path for You?</a:t>
            </a:r>
            <a:endParaRPr b="0" i="0" sz="2000" u="none" cap="none" strike="noStrike">
              <a:solidFill>
                <a:srgbClr val="00B0B9"/>
              </a:solidFill>
              <a:latin typeface="Open Sans SemiBold"/>
              <a:ea typeface="Open Sans SemiBold"/>
              <a:cs typeface="Open Sans SemiBold"/>
              <a:sym typeface="Open Sans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2"/>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lang="en" sz="3600">
                <a:solidFill>
                  <a:srgbClr val="1D4289"/>
                </a:solidFill>
                <a:latin typeface="Open Sans"/>
                <a:ea typeface="Open Sans"/>
                <a:cs typeface="Open Sans"/>
                <a:sym typeface="Open Sans"/>
              </a:rPr>
              <a:t>Today’s Objectives</a:t>
            </a:r>
            <a:endParaRPr b="1" sz="3600">
              <a:solidFill>
                <a:srgbClr val="1D4289"/>
              </a:solidFill>
              <a:latin typeface="Open Sans"/>
              <a:ea typeface="Open Sans"/>
              <a:cs typeface="Open Sans"/>
              <a:sym typeface="Open Sans"/>
            </a:endParaRPr>
          </a:p>
        </p:txBody>
      </p:sp>
      <p:sp>
        <p:nvSpPr>
          <p:cNvPr id="69" name="Google Shape;69;p2"/>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l">
              <a:lnSpc>
                <a:spcPct val="115000"/>
              </a:lnSpc>
              <a:spcBef>
                <a:spcPts val="0"/>
              </a:spcBef>
              <a:spcAft>
                <a:spcPts val="0"/>
              </a:spcAft>
              <a:buSzPts val="1800"/>
              <a:buNone/>
            </a:pPr>
            <a:r>
              <a:rPr b="1" lang="en">
                <a:solidFill>
                  <a:srgbClr val="FF6720"/>
                </a:solidFill>
                <a:latin typeface="Open Sans"/>
                <a:ea typeface="Open Sans"/>
                <a:cs typeface="Open Sans"/>
                <a:sym typeface="Open Sans"/>
              </a:rPr>
              <a:t>By the end of today’s lesson, you will be able to </a:t>
            </a:r>
            <a:endParaRPr b="1" sz="1800">
              <a:solidFill>
                <a:srgbClr val="FF6720"/>
              </a:solidFill>
              <a:latin typeface="Open Sans"/>
              <a:ea typeface="Open Sans"/>
              <a:cs typeface="Open Sans"/>
              <a:sym typeface="Open Sans"/>
            </a:endParaRPr>
          </a:p>
          <a:p>
            <a:pPr indent="-330200" lvl="0" marL="457200" rtl="0" algn="l">
              <a:lnSpc>
                <a:spcPct val="115000"/>
              </a:lnSpc>
              <a:spcBef>
                <a:spcPts val="900"/>
              </a:spcBef>
              <a:spcAft>
                <a:spcPts val="0"/>
              </a:spcAft>
              <a:buClr>
                <a:srgbClr val="4A5568"/>
              </a:buClr>
              <a:buSzPts val="1600"/>
              <a:buFont typeface="Open Sans"/>
              <a:buChar char="●"/>
            </a:pPr>
            <a:r>
              <a:rPr lang="en" sz="1600">
                <a:solidFill>
                  <a:srgbClr val="4A5568"/>
                </a:solidFill>
              </a:rPr>
              <a:t>Describe military service as a postsecondary pathway option.</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Compare different ways to serve in the military.</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Explain the enlistment process.</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Evaluate whether military service aligns with your own goals and values.</a:t>
            </a:r>
            <a:endParaRPr sz="1600">
              <a:solidFill>
                <a:srgbClr val="4A5568"/>
              </a:solidFill>
            </a:endParaRPr>
          </a:p>
        </p:txBody>
      </p:sp>
      <p:pic>
        <p:nvPicPr>
          <p:cNvPr id="70" name="Google Shape;70;p2"/>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3"/>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lang="en" sz="3600">
                <a:solidFill>
                  <a:srgbClr val="1D4289"/>
                </a:solidFill>
                <a:latin typeface="Open Sans"/>
                <a:ea typeface="Open Sans"/>
                <a:cs typeface="Open Sans"/>
                <a:sym typeface="Open Sans"/>
              </a:rPr>
              <a:t>Warm-up</a:t>
            </a:r>
            <a:endParaRPr b="1" sz="3600">
              <a:solidFill>
                <a:srgbClr val="1D4289"/>
              </a:solidFill>
              <a:latin typeface="Open Sans"/>
              <a:ea typeface="Open Sans"/>
              <a:cs typeface="Open Sans"/>
              <a:sym typeface="Open Sans"/>
            </a:endParaRPr>
          </a:p>
        </p:txBody>
      </p:sp>
      <p:sp>
        <p:nvSpPr>
          <p:cNvPr id="76" name="Google Shape;76;p3"/>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l">
              <a:lnSpc>
                <a:spcPct val="115000"/>
              </a:lnSpc>
              <a:spcBef>
                <a:spcPts val="0"/>
              </a:spcBef>
              <a:spcAft>
                <a:spcPts val="0"/>
              </a:spcAft>
              <a:buSzPts val="1800"/>
              <a:buNone/>
            </a:pPr>
            <a:r>
              <a:rPr b="1" lang="en">
                <a:solidFill>
                  <a:srgbClr val="FF6720"/>
                </a:solidFill>
                <a:latin typeface="Open Sans"/>
                <a:ea typeface="Open Sans"/>
                <a:cs typeface="Open Sans"/>
                <a:sym typeface="Open Sans"/>
              </a:rPr>
              <a:t>Which sounds most exciting?</a:t>
            </a:r>
            <a:endParaRPr b="1" sz="1800">
              <a:solidFill>
                <a:srgbClr val="FF6720"/>
              </a:solidFill>
              <a:latin typeface="Open Sans"/>
              <a:ea typeface="Open Sans"/>
              <a:cs typeface="Open Sans"/>
              <a:sym typeface="Open Sans"/>
            </a:endParaRPr>
          </a:p>
          <a:p>
            <a:pPr indent="-330200" lvl="0" marL="457200" rtl="0" algn="l">
              <a:lnSpc>
                <a:spcPct val="115000"/>
              </a:lnSpc>
              <a:spcBef>
                <a:spcPts val="900"/>
              </a:spcBef>
              <a:spcAft>
                <a:spcPts val="0"/>
              </a:spcAft>
              <a:buClr>
                <a:srgbClr val="4A5568"/>
              </a:buClr>
              <a:buSzPts val="1600"/>
              <a:buChar char="●"/>
            </a:pPr>
            <a:r>
              <a:rPr lang="en" sz="1600">
                <a:solidFill>
                  <a:srgbClr val="4A5568"/>
                </a:solidFill>
              </a:rPr>
              <a:t>Travel the world</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Learn a specialized career</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Earn money for college</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Serve your community</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Be physically challenged</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Work as part of a team</a:t>
            </a:r>
            <a:endParaRPr sz="1600">
              <a:solidFill>
                <a:srgbClr val="4A5568"/>
              </a:solidFill>
            </a:endParaRPr>
          </a:p>
          <a:p>
            <a:pPr indent="0" lvl="0" marL="457200" rtl="0" algn="l">
              <a:lnSpc>
                <a:spcPct val="115000"/>
              </a:lnSpc>
              <a:spcBef>
                <a:spcPts val="1200"/>
              </a:spcBef>
              <a:spcAft>
                <a:spcPts val="1200"/>
              </a:spcAft>
              <a:buSzPts val="1800"/>
              <a:buNone/>
            </a:pPr>
            <a:r>
              <a:rPr lang="en" sz="1600">
                <a:solidFill>
                  <a:srgbClr val="4A5568"/>
                </a:solidFill>
              </a:rPr>
              <a:t>Which of these do you think military service can provide?</a:t>
            </a:r>
            <a:endParaRPr sz="1600">
              <a:solidFill>
                <a:srgbClr val="4A5568"/>
              </a:solidFill>
            </a:endParaRPr>
          </a:p>
        </p:txBody>
      </p:sp>
      <p:pic>
        <p:nvPicPr>
          <p:cNvPr id="77" name="Google Shape;77;p3"/>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81" name="Shape 81"/>
        <p:cNvGrpSpPr/>
        <p:nvPr/>
      </p:nvGrpSpPr>
      <p:grpSpPr>
        <a:xfrm>
          <a:off x="0" y="0"/>
          <a:ext cx="0" cy="0"/>
          <a:chOff x="0" y="0"/>
          <a:chExt cx="0" cy="0"/>
        </a:xfrm>
      </p:grpSpPr>
      <p:sp>
        <p:nvSpPr>
          <p:cNvPr id="82" name="Google Shape;82;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Myth or Fact?</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In Part 1 of your Workbook, indicate whether the offered statements are Myths or Facts.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5"/>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990"/>
              <a:buNone/>
            </a:pPr>
            <a:r>
              <a:rPr lang="en" sz="3140"/>
              <a:t>Military service only means fighting in wars.</a:t>
            </a:r>
            <a:endParaRPr sz="3140"/>
          </a:p>
        </p:txBody>
      </p:sp>
      <p:sp>
        <p:nvSpPr>
          <p:cNvPr id="88" name="Google Shape;88;p5"/>
          <p:cNvSpPr txBox="1"/>
          <p:nvPr/>
        </p:nvSpPr>
        <p:spPr>
          <a:xfrm>
            <a:off x="3657600" y="3267075"/>
            <a:ext cx="12192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1" i="0" lang="en" sz="2700" u="none" cap="none" strike="noStrike">
                <a:solidFill>
                  <a:srgbClr val="FF6720"/>
                </a:solidFill>
                <a:latin typeface="Open Sans"/>
                <a:ea typeface="Open Sans"/>
                <a:cs typeface="Open Sans"/>
                <a:sym typeface="Open Sans"/>
              </a:rPr>
              <a:t>MYTH</a:t>
            </a:r>
            <a:endParaRPr b="1" i="0" sz="2700" u="none" cap="none" strike="noStrike">
              <a:solidFill>
                <a:srgbClr val="FF672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6"/>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990"/>
              <a:buNone/>
            </a:pPr>
            <a:r>
              <a:rPr lang="en" sz="3140"/>
              <a:t>Everyone has the same job.</a:t>
            </a:r>
            <a:endParaRPr sz="3140"/>
          </a:p>
        </p:txBody>
      </p:sp>
      <p:sp>
        <p:nvSpPr>
          <p:cNvPr id="94" name="Google Shape;94;p6"/>
          <p:cNvSpPr txBox="1"/>
          <p:nvPr/>
        </p:nvSpPr>
        <p:spPr>
          <a:xfrm>
            <a:off x="3657600" y="3267075"/>
            <a:ext cx="12192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1" i="0" lang="en" sz="2700" u="none" cap="none" strike="noStrike">
                <a:solidFill>
                  <a:srgbClr val="FF6720"/>
                </a:solidFill>
                <a:latin typeface="Open Sans"/>
                <a:ea typeface="Open Sans"/>
                <a:cs typeface="Open Sans"/>
                <a:sym typeface="Open Sans"/>
              </a:rPr>
              <a:t>MYTH</a:t>
            </a:r>
            <a:endParaRPr b="1" i="0" sz="2700" u="none" cap="none" strike="noStrike">
              <a:solidFill>
                <a:srgbClr val="FF672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7"/>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990"/>
              <a:buNone/>
            </a:pPr>
            <a:r>
              <a:rPr lang="en" sz="3140"/>
              <a:t>The military can help pay for college.</a:t>
            </a:r>
            <a:endParaRPr sz="3140"/>
          </a:p>
        </p:txBody>
      </p:sp>
      <p:sp>
        <p:nvSpPr>
          <p:cNvPr id="100" name="Google Shape;100;p7"/>
          <p:cNvSpPr txBox="1"/>
          <p:nvPr/>
        </p:nvSpPr>
        <p:spPr>
          <a:xfrm>
            <a:off x="3657600" y="3267075"/>
            <a:ext cx="12192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1" i="0" lang="en" sz="2700" u="none" cap="none" strike="noStrike">
                <a:solidFill>
                  <a:srgbClr val="FF6720"/>
                </a:solidFill>
                <a:latin typeface="Open Sans"/>
                <a:ea typeface="Open Sans"/>
                <a:cs typeface="Open Sans"/>
                <a:sym typeface="Open Sans"/>
              </a:rPr>
              <a:t>FACT</a:t>
            </a:r>
            <a:endParaRPr b="1" i="0" sz="2700" u="none" cap="none" strike="noStrike">
              <a:solidFill>
                <a:srgbClr val="FF672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8"/>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891"/>
              <a:buNone/>
            </a:pPr>
            <a:r>
              <a:rPr lang="en" sz="2526"/>
              <a:t>You have to be in perfect physical shape before joining.</a:t>
            </a:r>
            <a:endParaRPr sz="2526"/>
          </a:p>
        </p:txBody>
      </p:sp>
      <p:sp>
        <p:nvSpPr>
          <p:cNvPr id="106" name="Google Shape;106;p8"/>
          <p:cNvSpPr txBox="1"/>
          <p:nvPr/>
        </p:nvSpPr>
        <p:spPr>
          <a:xfrm>
            <a:off x="3657600" y="3267075"/>
            <a:ext cx="12192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1" i="0" lang="en" sz="2700" u="none" cap="none" strike="noStrike">
                <a:solidFill>
                  <a:srgbClr val="FF6720"/>
                </a:solidFill>
                <a:latin typeface="Open Sans"/>
                <a:ea typeface="Open Sans"/>
                <a:cs typeface="Open Sans"/>
                <a:sym typeface="Open Sans"/>
              </a:rPr>
              <a:t>MYTH</a:t>
            </a:r>
            <a:endParaRPr b="1" i="0" sz="2700" u="none" cap="none" strike="noStrike">
              <a:solidFill>
                <a:srgbClr val="FF672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9"/>
          <p:cNvSpPr txBox="1"/>
          <p:nvPr>
            <p:ph type="title"/>
          </p:nvPr>
        </p:nvSpPr>
        <p:spPr>
          <a:xfrm>
            <a:off x="0" y="2150850"/>
            <a:ext cx="91440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31529"/>
              <a:buNone/>
            </a:pPr>
            <a:r>
              <a:rPr lang="en" sz="3140"/>
              <a:t>There are hundreds of different career fields.</a:t>
            </a:r>
            <a:endParaRPr sz="3140"/>
          </a:p>
        </p:txBody>
      </p:sp>
      <p:sp>
        <p:nvSpPr>
          <p:cNvPr id="112" name="Google Shape;112;p9"/>
          <p:cNvSpPr txBox="1"/>
          <p:nvPr/>
        </p:nvSpPr>
        <p:spPr>
          <a:xfrm>
            <a:off x="3657600" y="3267075"/>
            <a:ext cx="1219200" cy="600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700"/>
              <a:buFont typeface="Arial"/>
              <a:buNone/>
            </a:pPr>
            <a:r>
              <a:rPr b="1" i="0" lang="en" sz="2700" u="none" cap="none" strike="noStrike">
                <a:solidFill>
                  <a:srgbClr val="FF6720"/>
                </a:solidFill>
                <a:latin typeface="Open Sans"/>
                <a:ea typeface="Open Sans"/>
                <a:cs typeface="Open Sans"/>
                <a:sym typeface="Open Sans"/>
              </a:rPr>
              <a:t>FACT</a:t>
            </a:r>
            <a:endParaRPr b="1" i="0" sz="2700" u="none" cap="none" strike="noStrike">
              <a:solidFill>
                <a:srgbClr val="FF672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0"/>
          <p:cNvSpPr txBox="1"/>
          <p:nvPr/>
        </p:nvSpPr>
        <p:spPr>
          <a:xfrm>
            <a:off x="1524000" y="98775"/>
            <a:ext cx="3000300" cy="762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600"/>
              <a:buFont typeface="Arial"/>
              <a:buNone/>
            </a:pPr>
            <a:r>
              <a:rPr b="1" i="0" lang="en" sz="2600" u="none" cap="none" strike="noStrike">
                <a:solidFill>
                  <a:srgbClr val="1D4289"/>
                </a:solidFill>
                <a:latin typeface="Open Sans"/>
                <a:ea typeface="Open Sans"/>
                <a:cs typeface="Open Sans"/>
                <a:sym typeface="Open Sans"/>
              </a:rPr>
              <a:t>Why do people enlist?</a:t>
            </a:r>
            <a:endParaRPr b="1" i="0" sz="2600" u="none" cap="none" strike="noStrike">
              <a:solidFill>
                <a:srgbClr val="1D4289"/>
              </a:solidFill>
              <a:latin typeface="Open Sans"/>
              <a:ea typeface="Open Sans"/>
              <a:cs typeface="Open Sans"/>
              <a:sym typeface="Open Sans"/>
            </a:endParaRPr>
          </a:p>
        </p:txBody>
      </p:sp>
      <p:sp>
        <p:nvSpPr>
          <p:cNvPr id="118" name="Google Shape;118;p10"/>
          <p:cNvSpPr txBox="1"/>
          <p:nvPr/>
        </p:nvSpPr>
        <p:spPr>
          <a:xfrm>
            <a:off x="209550" y="860775"/>
            <a:ext cx="4314600" cy="4282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FF6720"/>
                </a:solidFill>
                <a:latin typeface="Open Sans"/>
                <a:ea typeface="Open Sans"/>
                <a:cs typeface="Open Sans"/>
                <a:sym typeface="Open Sans"/>
              </a:rPr>
              <a:t>Which of these would motivate you?</a:t>
            </a:r>
            <a:endParaRPr b="1" i="0" sz="1800" u="none" cap="none" strike="noStrike">
              <a:solidFill>
                <a:srgbClr val="FF6720"/>
              </a:solidFill>
              <a:latin typeface="Open Sans"/>
              <a:ea typeface="Open Sans"/>
              <a:cs typeface="Open Sans"/>
              <a:sym typeface="Open Sans"/>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 Pay for college</a:t>
            </a:r>
            <a:endParaRPr b="0" i="0" sz="1400" u="none" cap="none" strike="noStrike">
              <a:solidFill>
                <a:srgbClr val="4A5568"/>
              </a:solidFill>
              <a:latin typeface="Open Sans"/>
              <a:ea typeface="Open Sans"/>
              <a:cs typeface="Open Sans"/>
              <a:sym typeface="Open Sans"/>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 Learn career skills</a:t>
            </a:r>
            <a:endParaRPr b="0" i="0" sz="1400" u="none" cap="none" strike="noStrike">
              <a:solidFill>
                <a:srgbClr val="4A5568"/>
              </a:solidFill>
              <a:latin typeface="Open Sans"/>
              <a:ea typeface="Open Sans"/>
              <a:cs typeface="Open Sans"/>
              <a:sym typeface="Open Sans"/>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 Travel</a:t>
            </a:r>
            <a:endParaRPr b="0" i="0" sz="1400" u="none" cap="none" strike="noStrike">
              <a:solidFill>
                <a:srgbClr val="4A5568"/>
              </a:solidFill>
              <a:latin typeface="Open Sans"/>
              <a:ea typeface="Open Sans"/>
              <a:cs typeface="Open Sans"/>
              <a:sym typeface="Open Sans"/>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 Build leadership</a:t>
            </a:r>
            <a:endParaRPr b="0" i="0" sz="1400" u="none" cap="none" strike="noStrike">
              <a:solidFill>
                <a:srgbClr val="4A5568"/>
              </a:solidFill>
              <a:latin typeface="Open Sans"/>
              <a:ea typeface="Open Sans"/>
              <a:cs typeface="Open Sans"/>
              <a:sym typeface="Open Sans"/>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 Gain discipline</a:t>
            </a:r>
            <a:endParaRPr b="0" i="0" sz="1400" u="none" cap="none" strike="noStrike">
              <a:solidFill>
                <a:srgbClr val="4A5568"/>
              </a:solidFill>
              <a:latin typeface="Open Sans"/>
              <a:ea typeface="Open Sans"/>
              <a:cs typeface="Open Sans"/>
              <a:sym typeface="Open Sans"/>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 Receive healthcare and benefits</a:t>
            </a:r>
            <a:endParaRPr b="0" i="0" sz="1400" u="none" cap="none" strike="noStrike">
              <a:solidFill>
                <a:srgbClr val="4A5568"/>
              </a:solidFill>
              <a:latin typeface="Open Sans"/>
              <a:ea typeface="Open Sans"/>
              <a:cs typeface="Open Sans"/>
              <a:sym typeface="Open Sans"/>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 Serve their country</a:t>
            </a:r>
            <a:endParaRPr b="0" i="0" sz="1400" u="none" cap="none" strike="noStrike">
              <a:solidFill>
                <a:srgbClr val="4A5568"/>
              </a:solidFill>
              <a:latin typeface="Open Sans"/>
              <a:ea typeface="Open Sans"/>
              <a:cs typeface="Open Sans"/>
              <a:sym typeface="Open Sans"/>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 Earn a steady paycheck/cash bonuses</a:t>
            </a:r>
            <a:endParaRPr b="0" i="0" sz="1400" u="none" cap="none" strike="noStrike">
              <a:solidFill>
                <a:srgbClr val="4A5568"/>
              </a:solidFill>
              <a:latin typeface="Open Sans"/>
              <a:ea typeface="Open Sans"/>
              <a:cs typeface="Open Sans"/>
              <a:sym typeface="Open Sans"/>
            </a:endParaRPr>
          </a:p>
          <a:p>
            <a:pPr indent="0" lvl="0" marL="0" marR="0" rtl="0" algn="l">
              <a:lnSpc>
                <a:spcPct val="115000"/>
              </a:lnSpc>
              <a:spcBef>
                <a:spcPts val="120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 Become part of something bigger than themselves</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400"/>
              <a:buFont typeface="Arial"/>
              <a:buNone/>
            </a:pPr>
            <a:r>
              <a:t/>
            </a:r>
            <a:endParaRPr b="0" i="0" sz="1400" u="none" cap="none" strike="noStrike">
              <a:solidFill>
                <a:srgbClr val="4A5568"/>
              </a:solidFill>
              <a:latin typeface="Open Sans"/>
              <a:ea typeface="Open Sans"/>
              <a:cs typeface="Open Sans"/>
              <a:sym typeface="Open Sans"/>
            </a:endParaRPr>
          </a:p>
        </p:txBody>
      </p:sp>
      <p:pic>
        <p:nvPicPr>
          <p:cNvPr id="119" name="Google Shape;119;p10"/>
          <p:cNvPicPr preferRelativeResize="0"/>
          <p:nvPr/>
        </p:nvPicPr>
        <p:blipFill rotWithShape="1">
          <a:blip r:embed="rId3">
            <a:alphaModFix/>
          </a:blip>
          <a:srcRect b="-140" l="0" r="0" t="150"/>
          <a:stretch/>
        </p:blipFill>
        <p:spPr>
          <a:xfrm>
            <a:off x="0" y="0"/>
            <a:ext cx="1524000" cy="726000"/>
          </a:xfrm>
          <a:prstGeom prst="rect">
            <a:avLst/>
          </a:prstGeom>
          <a:noFill/>
          <a:ln>
            <a:noFill/>
          </a:ln>
        </p:spPr>
      </p:pic>
      <p:pic>
        <p:nvPicPr>
          <p:cNvPr id="120" name="Google Shape;120;p10"/>
          <p:cNvPicPr preferRelativeResize="0"/>
          <p:nvPr/>
        </p:nvPicPr>
        <p:blipFill rotWithShape="1">
          <a:blip r:embed="rId4">
            <a:alphaModFix/>
          </a:blip>
          <a:srcRect b="18180" l="21198" r="21198" t="0"/>
          <a:stretch/>
        </p:blipFill>
        <p:spPr>
          <a:xfrm>
            <a:off x="4572000" y="0"/>
            <a:ext cx="4500000" cy="3048000"/>
          </a:xfrm>
          <a:prstGeom prst="roundRect">
            <a:avLst>
              <a:gd fmla="val 3333" name="adj"/>
            </a:avLst>
          </a:prstGeom>
          <a:noFill/>
          <a:ln>
            <a:noFill/>
          </a:ln>
        </p:spPr>
      </p:pic>
      <p:sp>
        <p:nvSpPr>
          <p:cNvPr id="121" name="Google Shape;121;p10"/>
          <p:cNvSpPr txBox="1"/>
          <p:nvPr/>
        </p:nvSpPr>
        <p:spPr>
          <a:xfrm>
            <a:off x="4029075" y="3390900"/>
            <a:ext cx="5043000" cy="1590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2"/>
                </a:solidFill>
                <a:latin typeface="Open Sans"/>
                <a:ea typeface="Open Sans"/>
                <a:cs typeface="Open Sans"/>
                <a:sym typeface="Open Sans"/>
              </a:rPr>
              <a:t>Many military careers translate directly into civilian jobs, including cybersecurity, aviation, healthcare, engineering, logistics, IT, mechanics, law, and human resources. </a:t>
            </a:r>
            <a:endParaRPr b="0" i="0" sz="1800" u="none" cap="none" strike="noStrike">
              <a:solidFill>
                <a:schemeClr val="dk2"/>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125" name="Shape 125"/>
        <p:cNvGrpSpPr/>
        <p:nvPr/>
      </p:nvGrpSpPr>
      <p:grpSpPr>
        <a:xfrm>
          <a:off x="0" y="0"/>
          <a:ext cx="0" cy="0"/>
          <a:chOff x="0" y="0"/>
          <a:chExt cx="0" cy="0"/>
        </a:xfrm>
      </p:grpSpPr>
      <p:sp>
        <p:nvSpPr>
          <p:cNvPr id="126" name="Google Shape;126;p1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YOUR TURN</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In Part 2 of your Workbook, reflect on the reasons you might have to enlist in the military.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B9"/>
        </a:solidFill>
      </p:bgPr>
    </p:bg>
    <p:spTree>
      <p:nvGrpSpPr>
        <p:cNvPr id="130" name="Shape 130"/>
        <p:cNvGrpSpPr/>
        <p:nvPr/>
      </p:nvGrpSpPr>
      <p:grpSpPr>
        <a:xfrm>
          <a:off x="0" y="0"/>
          <a:ext cx="0" cy="0"/>
          <a:chOff x="0" y="0"/>
          <a:chExt cx="0" cy="0"/>
        </a:xfrm>
      </p:grpSpPr>
      <p:sp>
        <p:nvSpPr>
          <p:cNvPr id="131" name="Google Shape;131;p12"/>
          <p:cNvSpPr txBox="1"/>
          <p:nvPr>
            <p:ph type="title"/>
          </p:nvPr>
        </p:nvSpPr>
        <p:spPr>
          <a:xfrm>
            <a:off x="311700" y="0"/>
            <a:ext cx="8520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a:t>What jobs exist in the military?</a:t>
            </a:r>
            <a:endParaRPr/>
          </a:p>
        </p:txBody>
      </p:sp>
      <p:sp>
        <p:nvSpPr>
          <p:cNvPr id="132" name="Google Shape;132;p12"/>
          <p:cNvSpPr txBox="1"/>
          <p:nvPr/>
        </p:nvSpPr>
        <p:spPr>
          <a:xfrm rot="-929864">
            <a:off x="212584" y="1253888"/>
            <a:ext cx="1708831" cy="492534"/>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Open Sans"/>
                <a:ea typeface="Open Sans"/>
                <a:cs typeface="Open Sans"/>
                <a:sym typeface="Open Sans"/>
              </a:rPr>
              <a:t>Healthcare</a:t>
            </a:r>
            <a:endParaRPr b="1" i="0" sz="2000" u="none" cap="none" strike="noStrike">
              <a:solidFill>
                <a:schemeClr val="lt1"/>
              </a:solidFill>
              <a:latin typeface="Open Sans"/>
              <a:ea typeface="Open Sans"/>
              <a:cs typeface="Open Sans"/>
              <a:sym typeface="Open Sans"/>
            </a:endParaRPr>
          </a:p>
        </p:txBody>
      </p:sp>
      <p:sp>
        <p:nvSpPr>
          <p:cNvPr id="133" name="Google Shape;133;p12"/>
          <p:cNvSpPr txBox="1"/>
          <p:nvPr/>
        </p:nvSpPr>
        <p:spPr>
          <a:xfrm rot="2085183">
            <a:off x="7135495" y="3926406"/>
            <a:ext cx="1708826" cy="492576"/>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Open Sans"/>
                <a:ea typeface="Open Sans"/>
                <a:cs typeface="Open Sans"/>
                <a:sym typeface="Open Sans"/>
              </a:rPr>
              <a:t>Engineering</a:t>
            </a:r>
            <a:endParaRPr b="1" i="0" sz="2000" u="none" cap="none" strike="noStrike">
              <a:solidFill>
                <a:schemeClr val="lt1"/>
              </a:solidFill>
              <a:latin typeface="Open Sans"/>
              <a:ea typeface="Open Sans"/>
              <a:cs typeface="Open Sans"/>
              <a:sym typeface="Open Sans"/>
            </a:endParaRPr>
          </a:p>
        </p:txBody>
      </p:sp>
      <p:sp>
        <p:nvSpPr>
          <p:cNvPr id="134" name="Google Shape;134;p12"/>
          <p:cNvSpPr txBox="1"/>
          <p:nvPr/>
        </p:nvSpPr>
        <p:spPr>
          <a:xfrm rot="-371894">
            <a:off x="3443313" y="1140664"/>
            <a:ext cx="1992246" cy="492471"/>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Open Sans"/>
                <a:ea typeface="Open Sans"/>
                <a:cs typeface="Open Sans"/>
                <a:sym typeface="Open Sans"/>
              </a:rPr>
              <a:t>Cybersecurity</a:t>
            </a:r>
            <a:endParaRPr b="1" i="0" sz="2000" u="none" cap="none" strike="noStrike">
              <a:solidFill>
                <a:schemeClr val="lt1"/>
              </a:solidFill>
              <a:latin typeface="Open Sans"/>
              <a:ea typeface="Open Sans"/>
              <a:cs typeface="Open Sans"/>
              <a:sym typeface="Open Sans"/>
            </a:endParaRPr>
          </a:p>
        </p:txBody>
      </p:sp>
      <p:sp>
        <p:nvSpPr>
          <p:cNvPr id="135" name="Google Shape;135;p12"/>
          <p:cNvSpPr txBox="1"/>
          <p:nvPr/>
        </p:nvSpPr>
        <p:spPr>
          <a:xfrm rot="-883981">
            <a:off x="6839935" y="1140664"/>
            <a:ext cx="1992408" cy="492551"/>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Open Sans"/>
                <a:ea typeface="Open Sans"/>
                <a:cs typeface="Open Sans"/>
                <a:sym typeface="Open Sans"/>
              </a:rPr>
              <a:t>Aviation</a:t>
            </a:r>
            <a:endParaRPr b="1" i="0" sz="2000" u="none" cap="none" strike="noStrike">
              <a:solidFill>
                <a:schemeClr val="lt1"/>
              </a:solidFill>
              <a:latin typeface="Open Sans"/>
              <a:ea typeface="Open Sans"/>
              <a:cs typeface="Open Sans"/>
              <a:sym typeface="Open Sans"/>
            </a:endParaRPr>
          </a:p>
        </p:txBody>
      </p:sp>
      <p:sp>
        <p:nvSpPr>
          <p:cNvPr id="136" name="Google Shape;136;p12"/>
          <p:cNvSpPr txBox="1"/>
          <p:nvPr/>
        </p:nvSpPr>
        <p:spPr>
          <a:xfrm rot="-1243965">
            <a:off x="422205" y="3833290"/>
            <a:ext cx="1992319" cy="492383"/>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Open Sans"/>
                <a:ea typeface="Open Sans"/>
                <a:cs typeface="Open Sans"/>
                <a:sym typeface="Open Sans"/>
              </a:rPr>
              <a:t>Mechanics</a:t>
            </a:r>
            <a:endParaRPr b="1" i="0" sz="2000" u="none" cap="none" strike="noStrike">
              <a:solidFill>
                <a:schemeClr val="lt1"/>
              </a:solidFill>
              <a:latin typeface="Open Sans"/>
              <a:ea typeface="Open Sans"/>
              <a:cs typeface="Open Sans"/>
              <a:sym typeface="Open Sans"/>
            </a:endParaRPr>
          </a:p>
        </p:txBody>
      </p:sp>
      <p:sp>
        <p:nvSpPr>
          <p:cNvPr id="137" name="Google Shape;137;p12"/>
          <p:cNvSpPr txBox="1"/>
          <p:nvPr/>
        </p:nvSpPr>
        <p:spPr>
          <a:xfrm rot="-1035">
            <a:off x="3302466" y="3940919"/>
            <a:ext cx="19923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Open Sans"/>
                <a:ea typeface="Open Sans"/>
                <a:cs typeface="Open Sans"/>
                <a:sym typeface="Open Sans"/>
              </a:rPr>
              <a:t>Law Enforcement</a:t>
            </a:r>
            <a:endParaRPr b="1" i="0" sz="2000" u="none" cap="none" strike="noStrike">
              <a:solidFill>
                <a:schemeClr val="lt1"/>
              </a:solidFill>
              <a:latin typeface="Open Sans"/>
              <a:ea typeface="Open Sans"/>
              <a:cs typeface="Open Sans"/>
              <a:sym typeface="Open Sans"/>
            </a:endParaRPr>
          </a:p>
        </p:txBody>
      </p:sp>
      <p:sp>
        <p:nvSpPr>
          <p:cNvPr id="138" name="Google Shape;138;p12"/>
          <p:cNvSpPr txBox="1"/>
          <p:nvPr/>
        </p:nvSpPr>
        <p:spPr>
          <a:xfrm rot="587824">
            <a:off x="533750" y="2668703"/>
            <a:ext cx="1992254" cy="492564"/>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Open Sans"/>
                <a:ea typeface="Open Sans"/>
                <a:cs typeface="Open Sans"/>
                <a:sym typeface="Open Sans"/>
              </a:rPr>
              <a:t>Intelligence</a:t>
            </a:r>
            <a:endParaRPr b="1" i="0" sz="2000" u="none" cap="none" strike="noStrike">
              <a:solidFill>
                <a:schemeClr val="lt1"/>
              </a:solidFill>
              <a:latin typeface="Open Sans"/>
              <a:ea typeface="Open Sans"/>
              <a:cs typeface="Open Sans"/>
              <a:sym typeface="Open Sans"/>
            </a:endParaRPr>
          </a:p>
        </p:txBody>
      </p:sp>
      <p:sp>
        <p:nvSpPr>
          <p:cNvPr id="139" name="Google Shape;139;p12"/>
          <p:cNvSpPr txBox="1"/>
          <p:nvPr/>
        </p:nvSpPr>
        <p:spPr>
          <a:xfrm rot="1035">
            <a:off x="1693000" y="1840481"/>
            <a:ext cx="19923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Open Sans"/>
                <a:ea typeface="Open Sans"/>
                <a:cs typeface="Open Sans"/>
                <a:sym typeface="Open Sans"/>
              </a:rPr>
              <a:t>Business</a:t>
            </a:r>
            <a:endParaRPr b="1" i="0" sz="2000" u="none" cap="none" strike="noStrike">
              <a:solidFill>
                <a:schemeClr val="lt1"/>
              </a:solidFill>
              <a:latin typeface="Open Sans"/>
              <a:ea typeface="Open Sans"/>
              <a:cs typeface="Open Sans"/>
              <a:sym typeface="Open Sans"/>
            </a:endParaRPr>
          </a:p>
        </p:txBody>
      </p:sp>
      <p:sp>
        <p:nvSpPr>
          <p:cNvPr id="140" name="Google Shape;140;p12"/>
          <p:cNvSpPr txBox="1"/>
          <p:nvPr/>
        </p:nvSpPr>
        <p:spPr>
          <a:xfrm rot="587758">
            <a:off x="4704336" y="3629868"/>
            <a:ext cx="2498529" cy="492564"/>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Open Sans"/>
                <a:ea typeface="Open Sans"/>
                <a:cs typeface="Open Sans"/>
                <a:sym typeface="Open Sans"/>
              </a:rPr>
              <a:t>Human Resources</a:t>
            </a:r>
            <a:endParaRPr b="1" i="0" sz="2000" u="none" cap="none" strike="noStrike">
              <a:solidFill>
                <a:schemeClr val="lt1"/>
              </a:solidFill>
              <a:latin typeface="Open Sans"/>
              <a:ea typeface="Open Sans"/>
              <a:cs typeface="Open Sans"/>
              <a:sym typeface="Open Sans"/>
            </a:endParaRPr>
          </a:p>
        </p:txBody>
      </p:sp>
      <p:sp>
        <p:nvSpPr>
          <p:cNvPr id="141" name="Google Shape;141;p12"/>
          <p:cNvSpPr txBox="1"/>
          <p:nvPr/>
        </p:nvSpPr>
        <p:spPr>
          <a:xfrm rot="525052">
            <a:off x="6417989" y="2434565"/>
            <a:ext cx="2498383" cy="49259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Open Sans"/>
                <a:ea typeface="Open Sans"/>
                <a:cs typeface="Open Sans"/>
                <a:sym typeface="Open Sans"/>
              </a:rPr>
              <a:t>Construction</a:t>
            </a:r>
            <a:endParaRPr b="1" i="0" sz="2000" u="none" cap="none" strike="noStrike">
              <a:solidFill>
                <a:schemeClr val="lt1"/>
              </a:solidFill>
              <a:latin typeface="Open Sans"/>
              <a:ea typeface="Open Sans"/>
              <a:cs typeface="Open Sans"/>
              <a:sym typeface="Open Sans"/>
            </a:endParaRPr>
          </a:p>
        </p:txBody>
      </p:sp>
      <p:sp>
        <p:nvSpPr>
          <p:cNvPr id="142" name="Google Shape;142;p12"/>
          <p:cNvSpPr txBox="1"/>
          <p:nvPr/>
        </p:nvSpPr>
        <p:spPr>
          <a:xfrm rot="826">
            <a:off x="2277086" y="3271398"/>
            <a:ext cx="24984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Open Sans"/>
                <a:ea typeface="Open Sans"/>
                <a:cs typeface="Open Sans"/>
                <a:sym typeface="Open Sans"/>
              </a:rPr>
              <a:t>Communications</a:t>
            </a:r>
            <a:endParaRPr b="1" i="0" sz="2000" u="none" cap="none" strike="noStrike">
              <a:solidFill>
                <a:schemeClr val="lt1"/>
              </a:solidFill>
              <a:latin typeface="Open Sans"/>
              <a:ea typeface="Open Sans"/>
              <a:cs typeface="Open Sans"/>
              <a:sym typeface="Open Sans"/>
            </a:endParaRPr>
          </a:p>
        </p:txBody>
      </p:sp>
      <p:sp>
        <p:nvSpPr>
          <p:cNvPr id="143" name="Google Shape;143;p12"/>
          <p:cNvSpPr txBox="1"/>
          <p:nvPr/>
        </p:nvSpPr>
        <p:spPr>
          <a:xfrm rot="826">
            <a:off x="3685311" y="2434598"/>
            <a:ext cx="24984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Open Sans"/>
                <a:ea typeface="Open Sans"/>
                <a:cs typeface="Open Sans"/>
                <a:sym typeface="Open Sans"/>
              </a:rPr>
              <a:t>Technology</a:t>
            </a:r>
            <a:endParaRPr b="1" i="0" sz="2000" u="none" cap="none" strike="noStrike">
              <a:solidFill>
                <a:schemeClr val="lt1"/>
              </a:solidFill>
              <a:latin typeface="Open Sans"/>
              <a:ea typeface="Open Sans"/>
              <a:cs typeface="Open Sans"/>
              <a:sym typeface="Open Sans"/>
            </a:endParaRPr>
          </a:p>
        </p:txBody>
      </p:sp>
      <p:sp>
        <p:nvSpPr>
          <p:cNvPr id="144" name="Google Shape;144;p12"/>
          <p:cNvSpPr txBox="1"/>
          <p:nvPr/>
        </p:nvSpPr>
        <p:spPr>
          <a:xfrm rot="950">
            <a:off x="311700" y="4703225"/>
            <a:ext cx="86844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1D4289"/>
                </a:solidFill>
                <a:latin typeface="Open Sans"/>
                <a:ea typeface="Open Sans"/>
                <a:cs typeface="Open Sans"/>
                <a:sym typeface="Open Sans"/>
              </a:rPr>
              <a:t>In fact, the military is one of the largest employers in the world.</a:t>
            </a:r>
            <a:endParaRPr b="1" i="0" sz="2000" u="none" cap="none" strike="noStrike">
              <a:solidFill>
                <a:srgbClr val="1D4289"/>
              </a:solidFill>
              <a:latin typeface="Open Sans"/>
              <a:ea typeface="Open Sans"/>
              <a:cs typeface="Open Sans"/>
              <a:sym typeface="Open Sans"/>
            </a:endParaRPr>
          </a:p>
        </p:txBody>
      </p:sp>
      <p:sp>
        <p:nvSpPr>
          <p:cNvPr id="145" name="Google Shape;145;p12"/>
          <p:cNvSpPr txBox="1"/>
          <p:nvPr/>
        </p:nvSpPr>
        <p:spPr>
          <a:xfrm>
            <a:off x="256475" y="669075"/>
            <a:ext cx="8520600" cy="226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1D4289"/>
                </a:solidFill>
                <a:latin typeface="Open Sans"/>
                <a:ea typeface="Open Sans"/>
                <a:cs typeface="Open Sans"/>
                <a:sym typeface="Open Sans"/>
              </a:rPr>
              <a:t>There are over 150 different career specialties in the Army alone.</a:t>
            </a:r>
            <a:endParaRPr b="1" i="0" sz="1800" u="none" cap="none" strike="noStrike">
              <a:solidFill>
                <a:srgbClr val="1D4289"/>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35"/>
                                        </p:tgtEl>
                                        <p:attrNameLst>
                                          <p:attrName>style.visibility</p:attrName>
                                        </p:attrNameLst>
                                      </p:cBhvr>
                                      <p:to>
                                        <p:strVal val="visible"/>
                                      </p:to>
                                    </p:set>
                                    <p:anim calcmode="lin" valueType="num">
                                      <p:cBhvr additive="base">
                                        <p:cTn dur="1000"/>
                                        <p:tgtEl>
                                          <p:spTgt spid="13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1000"/>
                                        <p:tgtEl>
                                          <p:spTgt spid="1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34"/>
                                        </p:tgtEl>
                                        <p:attrNameLst>
                                          <p:attrName>style.visibility</p:attrName>
                                        </p:attrNameLst>
                                      </p:cBhvr>
                                      <p:to>
                                        <p:strVal val="visible"/>
                                      </p:to>
                                    </p:set>
                                    <p:anim calcmode="lin" valueType="num">
                                      <p:cBhvr additive="base">
                                        <p:cTn dur="1000"/>
                                        <p:tgtEl>
                                          <p:spTgt spid="13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7"/>
                                        </p:tgtEl>
                                        <p:attrNameLst>
                                          <p:attrName>style.visibility</p:attrName>
                                        </p:attrNameLst>
                                      </p:cBhvr>
                                      <p:to>
                                        <p:strVal val="visible"/>
                                      </p:to>
                                    </p:set>
                                    <p:anim calcmode="lin" valueType="num">
                                      <p:cBhvr additive="base">
                                        <p:cTn dur="1000"/>
                                        <p:tgtEl>
                                          <p:spTgt spid="13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36"/>
                                        </p:tgtEl>
                                        <p:attrNameLst>
                                          <p:attrName>style.visibility</p:attrName>
                                        </p:attrNameLst>
                                      </p:cBhvr>
                                      <p:to>
                                        <p:strVal val="visible"/>
                                      </p:to>
                                    </p:set>
                                    <p:anim calcmode="lin" valueType="num">
                                      <p:cBhvr additive="base">
                                        <p:cTn dur="1000"/>
                                        <p:tgtEl>
                                          <p:spTgt spid="13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38"/>
                                        </p:tgtEl>
                                        <p:attrNameLst>
                                          <p:attrName>style.visibility</p:attrName>
                                        </p:attrNameLst>
                                      </p:cBhvr>
                                      <p:to>
                                        <p:strVal val="visible"/>
                                      </p:to>
                                    </p:set>
                                    <p:anim calcmode="lin" valueType="num">
                                      <p:cBhvr additive="base">
                                        <p:cTn dur="1000"/>
                                        <p:tgtEl>
                                          <p:spTgt spid="13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9"/>
                                        </p:tgtEl>
                                        <p:attrNameLst>
                                          <p:attrName>style.visibility</p:attrName>
                                        </p:attrNameLst>
                                      </p:cBhvr>
                                      <p:to>
                                        <p:strVal val="visible"/>
                                      </p:to>
                                    </p:set>
                                    <p:anim calcmode="lin" valueType="num">
                                      <p:cBhvr additive="base">
                                        <p:cTn dur="1000"/>
                                        <p:tgtEl>
                                          <p:spTgt spid="13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40"/>
                                        </p:tgtEl>
                                        <p:attrNameLst>
                                          <p:attrName>style.visibility</p:attrName>
                                        </p:attrNameLst>
                                      </p:cBhvr>
                                      <p:to>
                                        <p:strVal val="visible"/>
                                      </p:to>
                                    </p:set>
                                    <p:anim calcmode="lin" valueType="num">
                                      <p:cBhvr additive="base">
                                        <p:cTn dur="1000"/>
                                        <p:tgtEl>
                                          <p:spTgt spid="14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2"/>
                                        </p:tgtEl>
                                        <p:attrNameLst>
                                          <p:attrName>style.visibility</p:attrName>
                                        </p:attrNameLst>
                                      </p:cBhvr>
                                      <p:to>
                                        <p:strVal val="visible"/>
                                      </p:to>
                                    </p:set>
                                    <p:anim calcmode="lin" valueType="num">
                                      <p:cBhvr additive="base">
                                        <p:cTn dur="1000"/>
                                        <p:tgtEl>
                                          <p:spTgt spid="14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43"/>
                                        </p:tgtEl>
                                        <p:attrNameLst>
                                          <p:attrName>style.visibility</p:attrName>
                                        </p:attrNameLst>
                                      </p:cBhvr>
                                      <p:to>
                                        <p:strVal val="visible"/>
                                      </p:to>
                                    </p:set>
                                    <p:anim calcmode="lin" valueType="num">
                                      <p:cBhvr additive="base">
                                        <p:cTn dur="1000"/>
                                        <p:tgtEl>
                                          <p:spTgt spid="14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4"/>
                                        </p:tgtEl>
                                        <p:attrNameLst>
                                          <p:attrName>style.visibility</p:attrName>
                                        </p:attrNameLst>
                                      </p:cBhvr>
                                      <p:to>
                                        <p:strVal val="visible"/>
                                      </p:to>
                                    </p:set>
                                    <p:anim calcmode="lin" valueType="num">
                                      <p:cBhvr additive="base">
                                        <p:cTn dur="1000"/>
                                        <p:tgtEl>
                                          <p:spTgt spid="14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149" name="Shape 149"/>
        <p:cNvGrpSpPr/>
        <p:nvPr/>
      </p:nvGrpSpPr>
      <p:grpSpPr>
        <a:xfrm>
          <a:off x="0" y="0"/>
          <a:ext cx="0" cy="0"/>
          <a:chOff x="0" y="0"/>
          <a:chExt cx="0" cy="0"/>
        </a:xfrm>
      </p:grpSpPr>
      <p:sp>
        <p:nvSpPr>
          <p:cNvPr id="150" name="Google Shape;150;p1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YOUR TURN</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In Part 3 of your Workbook, reflect on your top careers of interest.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154" name="Shape 154"/>
        <p:cNvGrpSpPr/>
        <p:nvPr/>
      </p:nvGrpSpPr>
      <p:grpSpPr>
        <a:xfrm>
          <a:off x="0" y="0"/>
          <a:ext cx="0" cy="0"/>
          <a:chOff x="0" y="0"/>
          <a:chExt cx="0" cy="0"/>
        </a:xfrm>
      </p:grpSpPr>
      <p:sp>
        <p:nvSpPr>
          <p:cNvPr id="155" name="Google Shape;155;p14"/>
          <p:cNvSpPr txBox="1"/>
          <p:nvPr>
            <p:ph type="title"/>
          </p:nvPr>
        </p:nvSpPr>
        <p:spPr>
          <a:xfrm>
            <a:off x="311700" y="188250"/>
            <a:ext cx="8520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a:t>Student Scenarios</a:t>
            </a:r>
            <a:endParaRPr/>
          </a:p>
        </p:txBody>
      </p:sp>
      <p:sp>
        <p:nvSpPr>
          <p:cNvPr id="156" name="Google Shape;156;p14"/>
          <p:cNvSpPr txBox="1"/>
          <p:nvPr/>
        </p:nvSpPr>
        <p:spPr>
          <a:xfrm>
            <a:off x="334525" y="947850"/>
            <a:ext cx="8664600" cy="3936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rgbClr val="000000"/>
              </a:buClr>
              <a:buSzPts val="1800"/>
              <a:buFont typeface="Arial"/>
              <a:buNone/>
            </a:pPr>
            <a:r>
              <a:t/>
            </a:r>
            <a:endParaRPr b="1" i="0" sz="1800" u="none" cap="none" strike="noStrike">
              <a:solidFill>
                <a:schemeClr val="lt1"/>
              </a:solidFill>
              <a:latin typeface="Open Sans"/>
              <a:ea typeface="Open Sans"/>
              <a:cs typeface="Open Sans"/>
              <a:sym typeface="Open Sans"/>
            </a:endParaRPr>
          </a:p>
          <a:p>
            <a:pPr indent="0" lvl="0" marL="0" marR="0" rtl="0" algn="l">
              <a:lnSpc>
                <a:spcPct val="115000"/>
              </a:lnSpc>
              <a:spcBef>
                <a:spcPts val="1200"/>
              </a:spcBef>
              <a:spcAft>
                <a:spcPts val="0"/>
              </a:spcAft>
              <a:buClr>
                <a:schemeClr val="dk1"/>
              </a:buClr>
              <a:buSzPts val="1100"/>
              <a:buFont typeface="Arial"/>
              <a:buNone/>
            </a:pPr>
            <a:r>
              <a:rPr b="1" i="0" lang="en" sz="1800" u="none" cap="none" strike="noStrike">
                <a:solidFill>
                  <a:schemeClr val="lt1"/>
                </a:solidFill>
                <a:latin typeface="Open Sans"/>
                <a:ea typeface="Open Sans"/>
                <a:cs typeface="Open Sans"/>
                <a:sym typeface="Open Sans"/>
              </a:rPr>
              <a:t>Student A</a:t>
            </a:r>
            <a:r>
              <a:rPr b="0" i="0" lang="en" sz="1800" u="none" cap="none" strike="noStrike">
                <a:solidFill>
                  <a:schemeClr val="lt1"/>
                </a:solidFill>
                <a:latin typeface="Open Sans"/>
                <a:ea typeface="Open Sans"/>
                <a:cs typeface="Open Sans"/>
                <a:sym typeface="Open Sans"/>
              </a:rPr>
              <a:t>: "I want to become a nurse."</a:t>
            </a:r>
            <a:endParaRPr b="0" i="0" sz="1800" u="none" cap="none" strike="noStrike">
              <a:solidFill>
                <a:schemeClr val="lt1"/>
              </a:solidFill>
              <a:latin typeface="Open Sans"/>
              <a:ea typeface="Open Sans"/>
              <a:cs typeface="Open Sans"/>
              <a:sym typeface="Open Sans"/>
            </a:endParaRPr>
          </a:p>
          <a:p>
            <a:pPr indent="0" lvl="0" marL="0" marR="0" rtl="0" algn="l">
              <a:lnSpc>
                <a:spcPct val="115000"/>
              </a:lnSpc>
              <a:spcBef>
                <a:spcPts val="1200"/>
              </a:spcBef>
              <a:spcAft>
                <a:spcPts val="0"/>
              </a:spcAft>
              <a:buClr>
                <a:schemeClr val="dk1"/>
              </a:buClr>
              <a:buSzPts val="1100"/>
              <a:buFont typeface="Arial"/>
              <a:buNone/>
            </a:pPr>
            <a:r>
              <a:rPr b="1" i="0" lang="en" sz="1800" u="none" cap="none" strike="noStrike">
                <a:solidFill>
                  <a:schemeClr val="lt1"/>
                </a:solidFill>
                <a:latin typeface="Open Sans"/>
                <a:ea typeface="Open Sans"/>
                <a:cs typeface="Open Sans"/>
                <a:sym typeface="Open Sans"/>
              </a:rPr>
              <a:t>Student B</a:t>
            </a:r>
            <a:r>
              <a:rPr b="0" i="0" lang="en" sz="1800" u="none" cap="none" strike="noStrike">
                <a:solidFill>
                  <a:schemeClr val="lt1"/>
                </a:solidFill>
                <a:latin typeface="Open Sans"/>
                <a:ea typeface="Open Sans"/>
                <a:cs typeface="Open Sans"/>
                <a:sym typeface="Open Sans"/>
              </a:rPr>
              <a:t>: "I can't afford college."</a:t>
            </a:r>
            <a:endParaRPr b="0" i="0" sz="1800" u="none" cap="none" strike="noStrike">
              <a:solidFill>
                <a:schemeClr val="lt1"/>
              </a:solidFill>
              <a:latin typeface="Open Sans"/>
              <a:ea typeface="Open Sans"/>
              <a:cs typeface="Open Sans"/>
              <a:sym typeface="Open Sans"/>
            </a:endParaRPr>
          </a:p>
          <a:p>
            <a:pPr indent="0" lvl="0" marL="0" marR="0" rtl="0" algn="l">
              <a:lnSpc>
                <a:spcPct val="115000"/>
              </a:lnSpc>
              <a:spcBef>
                <a:spcPts val="1200"/>
              </a:spcBef>
              <a:spcAft>
                <a:spcPts val="0"/>
              </a:spcAft>
              <a:buClr>
                <a:schemeClr val="dk1"/>
              </a:buClr>
              <a:buSzPts val="1100"/>
              <a:buFont typeface="Arial"/>
              <a:buNone/>
            </a:pPr>
            <a:r>
              <a:rPr b="1" i="0" lang="en" sz="1800" u="none" cap="none" strike="noStrike">
                <a:solidFill>
                  <a:schemeClr val="lt1"/>
                </a:solidFill>
                <a:latin typeface="Open Sans"/>
                <a:ea typeface="Open Sans"/>
                <a:cs typeface="Open Sans"/>
                <a:sym typeface="Open Sans"/>
              </a:rPr>
              <a:t>Student C</a:t>
            </a:r>
            <a:r>
              <a:rPr b="0" i="0" lang="en" sz="1800" u="none" cap="none" strike="noStrike">
                <a:solidFill>
                  <a:schemeClr val="lt1"/>
                </a:solidFill>
                <a:latin typeface="Open Sans"/>
                <a:ea typeface="Open Sans"/>
                <a:cs typeface="Open Sans"/>
                <a:sym typeface="Open Sans"/>
              </a:rPr>
              <a:t>: "I want to work in cybersecurity."</a:t>
            </a:r>
            <a:endParaRPr b="0" i="0" sz="1800" u="none" cap="none" strike="noStrike">
              <a:solidFill>
                <a:schemeClr val="lt1"/>
              </a:solidFill>
              <a:latin typeface="Open Sans"/>
              <a:ea typeface="Open Sans"/>
              <a:cs typeface="Open Sans"/>
              <a:sym typeface="Open Sans"/>
            </a:endParaRPr>
          </a:p>
          <a:p>
            <a:pPr indent="0" lvl="0" marL="0" marR="0" rtl="0" algn="l">
              <a:lnSpc>
                <a:spcPct val="115000"/>
              </a:lnSpc>
              <a:spcBef>
                <a:spcPts val="1200"/>
              </a:spcBef>
              <a:spcAft>
                <a:spcPts val="0"/>
              </a:spcAft>
              <a:buClr>
                <a:schemeClr val="dk1"/>
              </a:buClr>
              <a:buSzPts val="1100"/>
              <a:buFont typeface="Arial"/>
              <a:buNone/>
            </a:pPr>
            <a:r>
              <a:rPr b="1" i="0" lang="en" sz="1800" u="none" cap="none" strike="noStrike">
                <a:solidFill>
                  <a:schemeClr val="lt1"/>
                </a:solidFill>
                <a:latin typeface="Open Sans"/>
                <a:ea typeface="Open Sans"/>
                <a:cs typeface="Open Sans"/>
                <a:sym typeface="Open Sans"/>
              </a:rPr>
              <a:t>Student D</a:t>
            </a:r>
            <a:r>
              <a:rPr b="0" i="0" lang="en" sz="1800" u="none" cap="none" strike="noStrike">
                <a:solidFill>
                  <a:schemeClr val="lt1"/>
                </a:solidFill>
                <a:latin typeface="Open Sans"/>
                <a:ea typeface="Open Sans"/>
                <a:cs typeface="Open Sans"/>
                <a:sym typeface="Open Sans"/>
              </a:rPr>
              <a:t>: "I don't know what career I want."</a:t>
            </a:r>
            <a:endParaRPr b="0" i="0" sz="1800" u="none" cap="none" strike="noStrike">
              <a:solidFill>
                <a:schemeClr val="lt1"/>
              </a:solidFill>
              <a:latin typeface="Open Sans"/>
              <a:ea typeface="Open Sans"/>
              <a:cs typeface="Open Sans"/>
              <a:sym typeface="Open Sans"/>
            </a:endParaRPr>
          </a:p>
          <a:p>
            <a:pPr indent="0" lvl="0" marL="0" marR="0" rtl="0" algn="l">
              <a:lnSpc>
                <a:spcPct val="115000"/>
              </a:lnSpc>
              <a:spcBef>
                <a:spcPts val="1200"/>
              </a:spcBef>
              <a:spcAft>
                <a:spcPts val="0"/>
              </a:spcAft>
              <a:buClr>
                <a:srgbClr val="000000"/>
              </a:buClr>
              <a:buSzPts val="1800"/>
              <a:buFont typeface="Arial"/>
              <a:buNone/>
            </a:pPr>
            <a:r>
              <a:t/>
            </a:r>
            <a:endParaRPr b="0" i="0" sz="1800" u="none" cap="none" strike="noStrike">
              <a:solidFill>
                <a:schemeClr val="lt1"/>
              </a:solidFill>
              <a:latin typeface="Open Sans"/>
              <a:ea typeface="Open Sans"/>
              <a:cs typeface="Open Sans"/>
              <a:sym typeface="Open Sans"/>
            </a:endParaRPr>
          </a:p>
          <a:p>
            <a:pPr indent="0" lvl="0" marL="0" marR="0" rtl="0" algn="l">
              <a:lnSpc>
                <a:spcPct val="115000"/>
              </a:lnSpc>
              <a:spcBef>
                <a:spcPts val="1200"/>
              </a:spcBef>
              <a:spcAft>
                <a:spcPts val="0"/>
              </a:spcAft>
              <a:buClr>
                <a:schemeClr val="dk1"/>
              </a:buClr>
              <a:buSzPts val="1100"/>
              <a:buFont typeface="Arial"/>
              <a:buNone/>
            </a:pPr>
            <a:r>
              <a:rPr b="1" i="0" lang="en" sz="1800" u="none" cap="none" strike="noStrike">
                <a:solidFill>
                  <a:schemeClr val="lt1"/>
                </a:solidFill>
                <a:latin typeface="Open Sans"/>
                <a:ea typeface="Open Sans"/>
                <a:cs typeface="Open Sans"/>
                <a:sym typeface="Open Sans"/>
              </a:rPr>
              <a:t>DISCUSS AT YOUR TABLE</a:t>
            </a:r>
            <a:r>
              <a:rPr b="0" i="0" lang="en" sz="1800" u="none" cap="none" strike="noStrike">
                <a:solidFill>
                  <a:schemeClr val="lt1"/>
                </a:solidFill>
                <a:latin typeface="Open Sans"/>
                <a:ea typeface="Open Sans"/>
                <a:cs typeface="Open Sans"/>
                <a:sym typeface="Open Sans"/>
              </a:rPr>
              <a:t>: Would military service help? Why?</a:t>
            </a:r>
            <a:endParaRPr b="0" i="0" sz="1800" u="none" cap="none" strike="noStrike">
              <a:solidFill>
                <a:schemeClr val="lt1"/>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800"/>
              <a:buFont typeface="Arial"/>
              <a:buNone/>
            </a:pPr>
            <a:r>
              <a:t/>
            </a:r>
            <a:endParaRPr b="0" i="0" sz="1800" u="none" cap="none" strike="noStrike">
              <a:solidFill>
                <a:schemeClr val="lt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15" title="Screenshot 2026-07-21 at 4.55.17 PM.png"/>
          <p:cNvPicPr preferRelativeResize="0"/>
          <p:nvPr/>
        </p:nvPicPr>
        <p:blipFill rotWithShape="1">
          <a:blip r:embed="rId3">
            <a:alphaModFix/>
          </a:blip>
          <a:srcRect b="0" l="0" r="0" t="0"/>
          <a:stretch/>
        </p:blipFill>
        <p:spPr>
          <a:xfrm>
            <a:off x="4665188" y="0"/>
            <a:ext cx="4386236" cy="5143501"/>
          </a:xfrm>
          <a:prstGeom prst="rect">
            <a:avLst/>
          </a:prstGeom>
          <a:noFill/>
          <a:ln>
            <a:noFill/>
          </a:ln>
        </p:spPr>
      </p:pic>
      <p:sp>
        <p:nvSpPr>
          <p:cNvPr id="162" name="Google Shape;162;p15"/>
          <p:cNvSpPr txBox="1"/>
          <p:nvPr/>
        </p:nvSpPr>
        <p:spPr>
          <a:xfrm>
            <a:off x="446050" y="89200"/>
            <a:ext cx="3858300" cy="3635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700"/>
              <a:buFont typeface="Arial"/>
              <a:buNone/>
            </a:pPr>
            <a:r>
              <a:t/>
            </a:r>
            <a:endParaRPr b="1" i="0" sz="2700" u="none" cap="none" strike="noStrike">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2700"/>
              <a:buFont typeface="Arial"/>
              <a:buNone/>
            </a:pPr>
            <a:r>
              <a:t/>
            </a:r>
            <a:endParaRPr b="1" i="0" sz="2700" u="none" cap="none" strike="noStrike">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2700"/>
              <a:buFont typeface="Arial"/>
              <a:buNone/>
            </a:pPr>
            <a:r>
              <a:t/>
            </a:r>
            <a:endParaRPr b="1" i="0" sz="2700" u="none" cap="none" strike="noStrike">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2700"/>
              <a:buFont typeface="Arial"/>
              <a:buNone/>
            </a:pPr>
            <a:r>
              <a:rPr b="1" i="0" lang="en" sz="2700" u="none" cap="none" strike="noStrike">
                <a:solidFill>
                  <a:schemeClr val="lt1"/>
                </a:solidFill>
                <a:latin typeface="Open Sans"/>
                <a:ea typeface="Open Sans"/>
                <a:cs typeface="Open Sans"/>
                <a:sym typeface="Open Sans"/>
              </a:rPr>
              <a:t>The 6 Branches </a:t>
            </a:r>
            <a:endParaRPr b="1" i="0" sz="2700" u="none" cap="none" strike="noStrike">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2700"/>
              <a:buFont typeface="Arial"/>
              <a:buNone/>
            </a:pPr>
            <a:r>
              <a:rPr b="1" i="0" lang="en" sz="2700" u="none" cap="none" strike="noStrike">
                <a:solidFill>
                  <a:schemeClr val="lt1"/>
                </a:solidFill>
                <a:latin typeface="Open Sans"/>
                <a:ea typeface="Open Sans"/>
                <a:cs typeface="Open Sans"/>
                <a:sym typeface="Open Sans"/>
              </a:rPr>
              <a:t>of the </a:t>
            </a:r>
            <a:endParaRPr b="1" i="0" sz="2700" u="none" cap="none" strike="noStrike">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2700"/>
              <a:buFont typeface="Arial"/>
              <a:buNone/>
            </a:pPr>
            <a:r>
              <a:rPr b="1" i="0" lang="en" sz="2700" u="none" cap="none" strike="noStrike">
                <a:solidFill>
                  <a:schemeClr val="lt1"/>
                </a:solidFill>
                <a:latin typeface="Open Sans"/>
                <a:ea typeface="Open Sans"/>
                <a:cs typeface="Open Sans"/>
                <a:sym typeface="Open Sans"/>
              </a:rPr>
              <a:t>U.S. Military</a:t>
            </a:r>
            <a:endParaRPr b="1" i="0" sz="2700" u="none" cap="none" strike="noStrike">
              <a:solidFill>
                <a:schemeClr val="lt1"/>
              </a:solidFill>
              <a:latin typeface="Open Sans"/>
              <a:ea typeface="Open Sans"/>
              <a:cs typeface="Open Sans"/>
              <a:sym typeface="Open Sans"/>
            </a:endParaRPr>
          </a:p>
        </p:txBody>
      </p:sp>
      <p:sp>
        <p:nvSpPr>
          <p:cNvPr id="163" name="Google Shape;163;p15"/>
          <p:cNvSpPr txBox="1"/>
          <p:nvPr/>
        </p:nvSpPr>
        <p:spPr>
          <a:xfrm>
            <a:off x="234175" y="3836025"/>
            <a:ext cx="4337700" cy="118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chemeClr val="lt1"/>
                </a:solidFill>
                <a:latin typeface="Open Sans"/>
                <a:ea typeface="Open Sans"/>
                <a:cs typeface="Open Sans"/>
                <a:sym typeface="Open Sans"/>
              </a:rPr>
              <a:t>Although each branch has a unique mission, all offer education, training, career development, and opportunities to serve.</a:t>
            </a:r>
            <a:endParaRPr b="0" i="0" sz="1800" u="none" cap="none" strike="noStrike">
              <a:solidFill>
                <a:schemeClr val="lt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16" title="Screenshot 2026-07-21 at 4.58.14 PM.png"/>
          <p:cNvPicPr preferRelativeResize="0"/>
          <p:nvPr/>
        </p:nvPicPr>
        <p:blipFill rotWithShape="1">
          <a:blip r:embed="rId3">
            <a:alphaModFix/>
          </a:blip>
          <a:srcRect b="0" l="0" r="0" t="0"/>
          <a:stretch/>
        </p:blipFill>
        <p:spPr>
          <a:xfrm>
            <a:off x="2318842" y="0"/>
            <a:ext cx="4506321"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7"/>
          <p:cNvSpPr txBox="1"/>
          <p:nvPr>
            <p:ph type="title"/>
          </p:nvPr>
        </p:nvSpPr>
        <p:spPr>
          <a:xfrm>
            <a:off x="311700" y="250850"/>
            <a:ext cx="8520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a:t>How does someone enlist?</a:t>
            </a:r>
            <a:endParaRPr/>
          </a:p>
        </p:txBody>
      </p:sp>
      <p:grpSp>
        <p:nvGrpSpPr>
          <p:cNvPr id="174" name="Google Shape;174;p17"/>
          <p:cNvGrpSpPr/>
          <p:nvPr/>
        </p:nvGrpSpPr>
        <p:grpSpPr>
          <a:xfrm>
            <a:off x="311708" y="1218365"/>
            <a:ext cx="4206338" cy="3218420"/>
            <a:chOff x="2068883" y="962540"/>
            <a:chExt cx="4206338" cy="3218420"/>
          </a:xfrm>
        </p:grpSpPr>
        <p:sp>
          <p:nvSpPr>
            <p:cNvPr id="175" name="Google Shape;175;p17"/>
            <p:cNvSpPr/>
            <p:nvPr/>
          </p:nvSpPr>
          <p:spPr>
            <a:xfrm>
              <a:off x="2068883" y="3378460"/>
              <a:ext cx="804600" cy="800400"/>
            </a:xfrm>
            <a:prstGeom prst="roundRect">
              <a:avLst>
                <a:gd fmla="val 16667"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8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76" name="Google Shape;176;p17"/>
            <p:cNvSpPr/>
            <p:nvPr/>
          </p:nvSpPr>
          <p:spPr>
            <a:xfrm>
              <a:off x="2879221" y="3376360"/>
              <a:ext cx="3396000" cy="804600"/>
            </a:xfrm>
            <a:prstGeom prst="roundRect">
              <a:avLst>
                <a:gd fmla="val 50000" name="adj"/>
              </a:avLst>
            </a:prstGeom>
            <a:solidFill>
              <a:srgbClr val="E8F4FF"/>
            </a:solidFill>
            <a:ln cap="flat" cmpd="sng" w="9525">
              <a:solidFill>
                <a:srgbClr val="000000"/>
              </a:solidFill>
              <a:prstDash val="solid"/>
              <a:round/>
              <a:headEnd len="sm" w="sm" type="none"/>
              <a:tailEnd len="sm" w="sm" type="none"/>
            </a:ln>
          </p:spPr>
          <p:txBody>
            <a:bodyPr anchorCtr="0" anchor="ctr" bIns="118850" lIns="182875" spcFirstLastPara="1" rIns="182875" wrap="square" tIns="118850">
              <a:noAutofit/>
            </a:bodyPr>
            <a:lstStyle/>
            <a:p>
              <a:pPr indent="0" lvl="0" marL="0" marR="0" rtl="0" algn="l">
                <a:lnSpc>
                  <a:spcPct val="115000"/>
                </a:lnSpc>
                <a:spcBef>
                  <a:spcPts val="0"/>
                </a:spcBef>
                <a:spcAft>
                  <a:spcPts val="0"/>
                </a:spcAft>
                <a:buClr>
                  <a:schemeClr val="dk1"/>
                </a:buClr>
                <a:buSzPts val="1100"/>
                <a:buFont typeface="Arial"/>
                <a:buNone/>
              </a:pPr>
              <a:r>
                <a:rPr b="0" i="0" lang="en" sz="1200" u="none" cap="none" strike="noStrike">
                  <a:solidFill>
                    <a:srgbClr val="010101"/>
                  </a:solidFill>
                  <a:latin typeface="IBM Plex Sans"/>
                  <a:ea typeface="IBM Plex Sans"/>
                  <a:cs typeface="IBM Plex Sans"/>
                  <a:sym typeface="IBM Plex Sans"/>
                </a:rPr>
                <a:t>Get your medical exam.</a:t>
              </a:r>
              <a:endParaRPr b="0" i="0" sz="1200" u="none" cap="none" strike="noStrike">
                <a:solidFill>
                  <a:srgbClr val="010101"/>
                </a:solidFill>
                <a:latin typeface="IBM Plex Sans"/>
                <a:ea typeface="IBM Plex Sans"/>
                <a:cs typeface="IBM Plex Sans"/>
                <a:sym typeface="IBM Plex Sans"/>
              </a:endParaRPr>
            </a:p>
          </p:txBody>
        </p:sp>
        <p:sp>
          <p:nvSpPr>
            <p:cNvPr id="177" name="Google Shape;177;p17"/>
            <p:cNvSpPr txBox="1"/>
            <p:nvPr/>
          </p:nvSpPr>
          <p:spPr>
            <a:xfrm>
              <a:off x="2068883" y="3376660"/>
              <a:ext cx="804600" cy="8040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1200"/>
                <a:buFont typeface="Arial"/>
                <a:buNone/>
              </a:pPr>
              <a:r>
                <a:rPr b="0" i="0" lang="en" sz="1200" u="none" cap="none" strike="noStrike">
                  <a:solidFill>
                    <a:srgbClr val="000000"/>
                  </a:solidFill>
                  <a:latin typeface="IBM Plex Sans"/>
                  <a:ea typeface="IBM Plex Sans"/>
                  <a:cs typeface="IBM Plex Sans"/>
                  <a:sym typeface="IBM Plex Sans"/>
                </a:rPr>
                <a:t>STEP</a:t>
              </a:r>
              <a:endParaRPr b="0" i="0" sz="1200"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rgbClr val="000000"/>
                </a:buClr>
                <a:buSzPts val="3300"/>
                <a:buFont typeface="Arial"/>
                <a:buNone/>
              </a:pPr>
              <a:r>
                <a:rPr b="0" i="0" lang="en" sz="3300" u="none" cap="none" strike="noStrike">
                  <a:solidFill>
                    <a:srgbClr val="000000"/>
                  </a:solidFill>
                  <a:latin typeface="IBM Plex Sans"/>
                  <a:ea typeface="IBM Plex Sans"/>
                  <a:cs typeface="IBM Plex Sans"/>
                  <a:sym typeface="IBM Plex Sans"/>
                </a:rPr>
                <a:t>04</a:t>
              </a:r>
              <a:endParaRPr b="0" i="0" sz="3300" u="none" cap="none" strike="noStrike">
                <a:solidFill>
                  <a:srgbClr val="000000"/>
                </a:solidFill>
                <a:latin typeface="IBM Plex Sans"/>
                <a:ea typeface="IBM Plex Sans"/>
                <a:cs typeface="IBM Plex Sans"/>
                <a:sym typeface="IBM Plex Sans"/>
              </a:endParaRPr>
            </a:p>
          </p:txBody>
        </p:sp>
        <p:sp>
          <p:nvSpPr>
            <p:cNvPr id="178" name="Google Shape;178;p17"/>
            <p:cNvSpPr/>
            <p:nvPr/>
          </p:nvSpPr>
          <p:spPr>
            <a:xfrm>
              <a:off x="2068883" y="2572503"/>
              <a:ext cx="804600" cy="803100"/>
            </a:xfrm>
            <a:prstGeom prst="roundRect">
              <a:avLst>
                <a:gd fmla="val 16667"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8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79" name="Google Shape;179;p17"/>
            <p:cNvSpPr/>
            <p:nvPr/>
          </p:nvSpPr>
          <p:spPr>
            <a:xfrm>
              <a:off x="2879221" y="2571753"/>
              <a:ext cx="3396000" cy="804600"/>
            </a:xfrm>
            <a:prstGeom prst="roundRect">
              <a:avLst>
                <a:gd fmla="val 50000" name="adj"/>
              </a:avLst>
            </a:prstGeom>
            <a:solidFill>
              <a:srgbClr val="E8F4FF"/>
            </a:solidFill>
            <a:ln cap="flat" cmpd="sng" w="9525">
              <a:solidFill>
                <a:srgbClr val="000000"/>
              </a:solidFill>
              <a:prstDash val="solid"/>
              <a:round/>
              <a:headEnd len="sm" w="sm" type="none"/>
              <a:tailEnd len="sm" w="sm" type="none"/>
            </a:ln>
          </p:spPr>
          <p:txBody>
            <a:bodyPr anchorCtr="0" anchor="ctr" bIns="118850" lIns="182875" spcFirstLastPara="1" rIns="182875" wrap="square" tIns="118850">
              <a:noAutofit/>
            </a:bodyPr>
            <a:lstStyle/>
            <a:p>
              <a:pPr indent="0" lvl="0" marL="0" marR="0" rtl="0" algn="l">
                <a:lnSpc>
                  <a:spcPct val="115000"/>
                </a:lnSpc>
                <a:spcBef>
                  <a:spcPts val="0"/>
                </a:spcBef>
                <a:spcAft>
                  <a:spcPts val="0"/>
                </a:spcAft>
                <a:buClr>
                  <a:schemeClr val="dk1"/>
                </a:buClr>
                <a:buSzPts val="1100"/>
                <a:buFont typeface="Arial"/>
                <a:buNone/>
              </a:pPr>
              <a:r>
                <a:rPr b="0" i="0" lang="en" sz="1200" u="none" cap="none" strike="noStrike">
                  <a:solidFill>
                    <a:srgbClr val="010101"/>
                  </a:solidFill>
                  <a:latin typeface="IBM Plex Sans"/>
                  <a:ea typeface="IBM Plex Sans"/>
                  <a:cs typeface="IBM Plex Sans"/>
                  <a:sym typeface="IBM Plex Sans"/>
                </a:rPr>
                <a:t>Take the ASVAB.</a:t>
              </a:r>
              <a:endParaRPr b="0" i="0" sz="1200" u="none" cap="none" strike="noStrike">
                <a:solidFill>
                  <a:srgbClr val="010101"/>
                </a:solidFill>
                <a:latin typeface="IBM Plex Sans"/>
                <a:ea typeface="IBM Plex Sans"/>
                <a:cs typeface="IBM Plex Sans"/>
                <a:sym typeface="IBM Plex Sans"/>
              </a:endParaRPr>
            </a:p>
          </p:txBody>
        </p:sp>
        <p:sp>
          <p:nvSpPr>
            <p:cNvPr id="180" name="Google Shape;180;p17"/>
            <p:cNvSpPr txBox="1"/>
            <p:nvPr/>
          </p:nvSpPr>
          <p:spPr>
            <a:xfrm>
              <a:off x="2068883" y="2572053"/>
              <a:ext cx="804600" cy="8040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1200"/>
                <a:buFont typeface="Arial"/>
                <a:buNone/>
              </a:pPr>
              <a:r>
                <a:rPr b="0" i="0" lang="en" sz="1200" u="none" cap="none" strike="noStrike">
                  <a:solidFill>
                    <a:srgbClr val="000000"/>
                  </a:solidFill>
                  <a:latin typeface="IBM Plex Sans"/>
                  <a:ea typeface="IBM Plex Sans"/>
                  <a:cs typeface="IBM Plex Sans"/>
                  <a:sym typeface="IBM Plex Sans"/>
                </a:rPr>
                <a:t>STEP</a:t>
              </a:r>
              <a:endParaRPr b="0" i="0" sz="1200"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rgbClr val="000000"/>
                </a:buClr>
                <a:buSzPts val="3300"/>
                <a:buFont typeface="Arial"/>
                <a:buNone/>
              </a:pPr>
              <a:r>
                <a:rPr b="0" i="0" lang="en" sz="3300" u="none" cap="none" strike="noStrike">
                  <a:solidFill>
                    <a:srgbClr val="000000"/>
                  </a:solidFill>
                  <a:latin typeface="IBM Plex Sans"/>
                  <a:ea typeface="IBM Plex Sans"/>
                  <a:cs typeface="IBM Plex Sans"/>
                  <a:sym typeface="IBM Plex Sans"/>
                </a:rPr>
                <a:t>03</a:t>
              </a:r>
              <a:endParaRPr b="0" i="0" sz="3300" u="none" cap="none" strike="noStrike">
                <a:solidFill>
                  <a:srgbClr val="000000"/>
                </a:solidFill>
                <a:latin typeface="IBM Plex Sans"/>
                <a:ea typeface="IBM Plex Sans"/>
                <a:cs typeface="IBM Plex Sans"/>
                <a:sym typeface="IBM Plex Sans"/>
              </a:endParaRPr>
            </a:p>
          </p:txBody>
        </p:sp>
        <p:sp>
          <p:nvSpPr>
            <p:cNvPr id="181" name="Google Shape;181;p17"/>
            <p:cNvSpPr/>
            <p:nvPr/>
          </p:nvSpPr>
          <p:spPr>
            <a:xfrm>
              <a:off x="2068883" y="1767147"/>
              <a:ext cx="804600" cy="804600"/>
            </a:xfrm>
            <a:prstGeom prst="roundRect">
              <a:avLst>
                <a:gd fmla="val 16667"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8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82" name="Google Shape;182;p17"/>
            <p:cNvSpPr/>
            <p:nvPr/>
          </p:nvSpPr>
          <p:spPr>
            <a:xfrm>
              <a:off x="2879221" y="1767147"/>
              <a:ext cx="3396000" cy="804600"/>
            </a:xfrm>
            <a:prstGeom prst="roundRect">
              <a:avLst>
                <a:gd fmla="val 50000" name="adj"/>
              </a:avLst>
            </a:prstGeom>
            <a:solidFill>
              <a:srgbClr val="E8F4FF"/>
            </a:solidFill>
            <a:ln cap="flat" cmpd="sng" w="9525">
              <a:solidFill>
                <a:srgbClr val="000000"/>
              </a:solidFill>
              <a:prstDash val="solid"/>
              <a:round/>
              <a:headEnd len="sm" w="sm" type="none"/>
              <a:tailEnd len="sm" w="sm" type="none"/>
            </a:ln>
          </p:spPr>
          <p:txBody>
            <a:bodyPr anchorCtr="0" anchor="ctr" bIns="118850" lIns="182875" spcFirstLastPara="1" rIns="182875" wrap="square" tIns="118850">
              <a:noAutofit/>
            </a:bodyPr>
            <a:lstStyle/>
            <a:p>
              <a:pPr indent="0" lvl="0" marL="0" marR="0" rtl="0" algn="l">
                <a:lnSpc>
                  <a:spcPct val="115000"/>
                </a:lnSpc>
                <a:spcBef>
                  <a:spcPts val="0"/>
                </a:spcBef>
                <a:spcAft>
                  <a:spcPts val="0"/>
                </a:spcAft>
                <a:buClr>
                  <a:srgbClr val="000000"/>
                </a:buClr>
                <a:buSzPts val="1200"/>
                <a:buFont typeface="Arial"/>
                <a:buNone/>
              </a:pPr>
              <a:r>
                <a:rPr b="0" i="0" lang="en" sz="1200" u="none" cap="none" strike="noStrike">
                  <a:solidFill>
                    <a:srgbClr val="010101"/>
                  </a:solidFill>
                  <a:latin typeface="IBM Plex Sans"/>
                  <a:ea typeface="IBM Plex Sans"/>
                  <a:cs typeface="IBM Plex Sans"/>
                  <a:sym typeface="IBM Plex Sans"/>
                </a:rPr>
                <a:t>Meet a recruiter.</a:t>
              </a:r>
              <a:endParaRPr b="0" i="0" sz="1200" u="none" cap="none" strike="noStrike">
                <a:solidFill>
                  <a:srgbClr val="010101"/>
                </a:solidFill>
                <a:latin typeface="IBM Plex Sans"/>
                <a:ea typeface="IBM Plex Sans"/>
                <a:cs typeface="IBM Plex Sans"/>
                <a:sym typeface="IBM Plex Sans"/>
              </a:endParaRPr>
            </a:p>
          </p:txBody>
        </p:sp>
        <p:sp>
          <p:nvSpPr>
            <p:cNvPr id="183" name="Google Shape;183;p17"/>
            <p:cNvSpPr txBox="1"/>
            <p:nvPr/>
          </p:nvSpPr>
          <p:spPr>
            <a:xfrm>
              <a:off x="2068883" y="1767447"/>
              <a:ext cx="804600" cy="8040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1200"/>
                <a:buFont typeface="Arial"/>
                <a:buNone/>
              </a:pPr>
              <a:r>
                <a:rPr b="0" i="0" lang="en" sz="1200" u="none" cap="none" strike="noStrike">
                  <a:solidFill>
                    <a:srgbClr val="000000"/>
                  </a:solidFill>
                  <a:latin typeface="IBM Plex Sans"/>
                  <a:ea typeface="IBM Plex Sans"/>
                  <a:cs typeface="IBM Plex Sans"/>
                  <a:sym typeface="IBM Plex Sans"/>
                </a:rPr>
                <a:t>STEP</a:t>
              </a:r>
              <a:endParaRPr b="0" i="0" sz="1200"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rgbClr val="000000"/>
                </a:buClr>
                <a:buSzPts val="3300"/>
                <a:buFont typeface="Arial"/>
                <a:buNone/>
              </a:pPr>
              <a:r>
                <a:rPr b="0" i="0" lang="en" sz="3300" u="none" cap="none" strike="noStrike">
                  <a:solidFill>
                    <a:srgbClr val="000000"/>
                  </a:solidFill>
                  <a:latin typeface="IBM Plex Sans"/>
                  <a:ea typeface="IBM Plex Sans"/>
                  <a:cs typeface="IBM Plex Sans"/>
                  <a:sym typeface="IBM Plex Sans"/>
                </a:rPr>
                <a:t>02</a:t>
              </a:r>
              <a:endParaRPr b="0" i="0" sz="3300" u="none" cap="none" strike="noStrike">
                <a:solidFill>
                  <a:srgbClr val="000000"/>
                </a:solidFill>
                <a:latin typeface="IBM Plex Sans"/>
                <a:ea typeface="IBM Plex Sans"/>
                <a:cs typeface="IBM Plex Sans"/>
                <a:sym typeface="IBM Plex Sans"/>
              </a:endParaRPr>
            </a:p>
          </p:txBody>
        </p:sp>
        <p:sp>
          <p:nvSpPr>
            <p:cNvPr id="184" name="Google Shape;184;p17"/>
            <p:cNvSpPr/>
            <p:nvPr/>
          </p:nvSpPr>
          <p:spPr>
            <a:xfrm>
              <a:off x="2068883" y="964640"/>
              <a:ext cx="804600" cy="800400"/>
            </a:xfrm>
            <a:prstGeom prst="roundRect">
              <a:avLst>
                <a:gd fmla="val 16667"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8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85" name="Google Shape;185;p17"/>
            <p:cNvSpPr/>
            <p:nvPr/>
          </p:nvSpPr>
          <p:spPr>
            <a:xfrm>
              <a:off x="2879221" y="962540"/>
              <a:ext cx="3396000" cy="804600"/>
            </a:xfrm>
            <a:prstGeom prst="roundRect">
              <a:avLst>
                <a:gd fmla="val 50000" name="adj"/>
              </a:avLst>
            </a:prstGeom>
            <a:solidFill>
              <a:srgbClr val="E8F4FF"/>
            </a:solidFill>
            <a:ln cap="flat" cmpd="sng" w="9525">
              <a:solidFill>
                <a:srgbClr val="000000"/>
              </a:solidFill>
              <a:prstDash val="solid"/>
              <a:round/>
              <a:headEnd len="sm" w="sm" type="none"/>
              <a:tailEnd len="sm" w="sm" type="none"/>
            </a:ln>
          </p:spPr>
          <p:txBody>
            <a:bodyPr anchorCtr="0" anchor="ctr" bIns="118850" lIns="182875" spcFirstLastPara="1" rIns="182875" wrap="square" tIns="118850">
              <a:noAutofit/>
            </a:bodyPr>
            <a:lstStyle/>
            <a:p>
              <a:pPr indent="0" lvl="0" marL="0" marR="0" rtl="0" algn="l">
                <a:lnSpc>
                  <a:spcPct val="115000"/>
                </a:lnSpc>
                <a:spcBef>
                  <a:spcPts val="0"/>
                </a:spcBef>
                <a:spcAft>
                  <a:spcPts val="0"/>
                </a:spcAft>
                <a:buClr>
                  <a:srgbClr val="000000"/>
                </a:buClr>
                <a:buSzPts val="1200"/>
                <a:buFont typeface="Arial"/>
                <a:buNone/>
              </a:pPr>
              <a:r>
                <a:rPr b="0" i="0" lang="en" sz="1200" u="none" cap="none" strike="noStrike">
                  <a:solidFill>
                    <a:srgbClr val="010101"/>
                  </a:solidFill>
                  <a:latin typeface="IBM Plex Sans"/>
                  <a:ea typeface="IBM Plex Sans"/>
                  <a:cs typeface="IBM Plex Sans"/>
                  <a:sym typeface="IBM Plex Sans"/>
                </a:rPr>
                <a:t>Research careers and military branches to know which one(s) to pursue.</a:t>
              </a:r>
              <a:endParaRPr b="0" i="0" sz="1200" u="none" cap="none" strike="noStrike">
                <a:solidFill>
                  <a:srgbClr val="010101"/>
                </a:solidFill>
                <a:latin typeface="IBM Plex Sans"/>
                <a:ea typeface="IBM Plex Sans"/>
                <a:cs typeface="IBM Plex Sans"/>
                <a:sym typeface="IBM Plex Sans"/>
              </a:endParaRPr>
            </a:p>
          </p:txBody>
        </p:sp>
        <p:sp>
          <p:nvSpPr>
            <p:cNvPr id="186" name="Google Shape;186;p17"/>
            <p:cNvSpPr txBox="1"/>
            <p:nvPr/>
          </p:nvSpPr>
          <p:spPr>
            <a:xfrm>
              <a:off x="2068883" y="962840"/>
              <a:ext cx="804600" cy="8040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1200"/>
                <a:buFont typeface="Arial"/>
                <a:buNone/>
              </a:pPr>
              <a:r>
                <a:rPr b="0" i="0" lang="en" sz="1200" u="none" cap="none" strike="noStrike">
                  <a:solidFill>
                    <a:srgbClr val="000000"/>
                  </a:solidFill>
                  <a:latin typeface="IBM Plex Sans"/>
                  <a:ea typeface="IBM Plex Sans"/>
                  <a:cs typeface="IBM Plex Sans"/>
                  <a:sym typeface="IBM Plex Sans"/>
                </a:rPr>
                <a:t>STEP</a:t>
              </a:r>
              <a:endParaRPr b="0" i="0" sz="1200"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chemeClr val="dk1"/>
                </a:buClr>
                <a:buSzPts val="1100"/>
                <a:buFont typeface="Arial"/>
                <a:buNone/>
              </a:pPr>
              <a:r>
                <a:rPr b="0" i="0" lang="en" sz="3300" u="none" cap="none" strike="noStrike">
                  <a:solidFill>
                    <a:srgbClr val="000000"/>
                  </a:solidFill>
                  <a:latin typeface="IBM Plex Sans"/>
                  <a:ea typeface="IBM Plex Sans"/>
                  <a:cs typeface="IBM Plex Sans"/>
                  <a:sym typeface="IBM Plex Sans"/>
                </a:rPr>
                <a:t>01</a:t>
              </a:r>
              <a:endParaRPr b="0" i="0" sz="3300" u="none" cap="none" strike="noStrike">
                <a:solidFill>
                  <a:srgbClr val="000000"/>
                </a:solidFill>
                <a:latin typeface="IBM Plex Sans"/>
                <a:ea typeface="IBM Plex Sans"/>
                <a:cs typeface="IBM Plex Sans"/>
                <a:sym typeface="IBM Plex Sans"/>
              </a:endParaRPr>
            </a:p>
          </p:txBody>
        </p:sp>
      </p:grpSp>
      <p:grpSp>
        <p:nvGrpSpPr>
          <p:cNvPr id="187" name="Google Shape;187;p17"/>
          <p:cNvGrpSpPr/>
          <p:nvPr/>
        </p:nvGrpSpPr>
        <p:grpSpPr>
          <a:xfrm>
            <a:off x="4690408" y="1218365"/>
            <a:ext cx="4206338" cy="3218420"/>
            <a:chOff x="2068883" y="962540"/>
            <a:chExt cx="4206338" cy="3218420"/>
          </a:xfrm>
        </p:grpSpPr>
        <p:sp>
          <p:nvSpPr>
            <p:cNvPr id="188" name="Google Shape;188;p17"/>
            <p:cNvSpPr/>
            <p:nvPr/>
          </p:nvSpPr>
          <p:spPr>
            <a:xfrm>
              <a:off x="2068883" y="3378460"/>
              <a:ext cx="804600" cy="800400"/>
            </a:xfrm>
            <a:prstGeom prst="roundRect">
              <a:avLst>
                <a:gd fmla="val 16667"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8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89" name="Google Shape;189;p17"/>
            <p:cNvSpPr/>
            <p:nvPr/>
          </p:nvSpPr>
          <p:spPr>
            <a:xfrm>
              <a:off x="2879221" y="3376360"/>
              <a:ext cx="3396000" cy="804600"/>
            </a:xfrm>
            <a:prstGeom prst="roundRect">
              <a:avLst>
                <a:gd fmla="val 50000" name="adj"/>
              </a:avLst>
            </a:prstGeom>
            <a:solidFill>
              <a:srgbClr val="E8F4FF"/>
            </a:solidFill>
            <a:ln cap="flat" cmpd="sng" w="9525">
              <a:solidFill>
                <a:srgbClr val="000000"/>
              </a:solidFill>
              <a:prstDash val="solid"/>
              <a:round/>
              <a:headEnd len="sm" w="sm" type="none"/>
              <a:tailEnd len="sm" w="sm" type="none"/>
            </a:ln>
          </p:spPr>
          <p:txBody>
            <a:bodyPr anchorCtr="0" anchor="ctr" bIns="118850" lIns="182875" spcFirstLastPara="1" rIns="182875" wrap="square" tIns="118850">
              <a:noAutofit/>
            </a:bodyPr>
            <a:lstStyle/>
            <a:p>
              <a:pPr indent="0" lvl="0" marL="0" marR="0" rtl="0" algn="l">
                <a:lnSpc>
                  <a:spcPct val="115000"/>
                </a:lnSpc>
                <a:spcBef>
                  <a:spcPts val="0"/>
                </a:spcBef>
                <a:spcAft>
                  <a:spcPts val="0"/>
                </a:spcAft>
                <a:buClr>
                  <a:srgbClr val="000000"/>
                </a:buClr>
                <a:buSzPts val="1200"/>
                <a:buFont typeface="Arial"/>
                <a:buNone/>
              </a:pPr>
              <a:r>
                <a:rPr b="0" i="0" lang="en" sz="1200" u="none" cap="none" strike="noStrike">
                  <a:solidFill>
                    <a:srgbClr val="010101"/>
                  </a:solidFill>
                  <a:latin typeface="IBM Plex Sans"/>
                  <a:ea typeface="IBM Plex Sans"/>
                  <a:cs typeface="IBM Plex Sans"/>
                  <a:sym typeface="IBM Plex Sans"/>
                </a:rPr>
                <a:t>Career Training.</a:t>
              </a:r>
              <a:endParaRPr b="0" i="0" sz="1200" u="none" cap="none" strike="noStrike">
                <a:solidFill>
                  <a:srgbClr val="010101"/>
                </a:solidFill>
                <a:latin typeface="IBM Plex Sans"/>
                <a:ea typeface="IBM Plex Sans"/>
                <a:cs typeface="IBM Plex Sans"/>
                <a:sym typeface="IBM Plex Sans"/>
              </a:endParaRPr>
            </a:p>
          </p:txBody>
        </p:sp>
        <p:sp>
          <p:nvSpPr>
            <p:cNvPr id="190" name="Google Shape;190;p17"/>
            <p:cNvSpPr txBox="1"/>
            <p:nvPr/>
          </p:nvSpPr>
          <p:spPr>
            <a:xfrm>
              <a:off x="2068883" y="3376660"/>
              <a:ext cx="804600" cy="8040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1200"/>
                <a:buFont typeface="Arial"/>
                <a:buNone/>
              </a:pPr>
              <a:r>
                <a:rPr b="0" i="0" lang="en" sz="1200" u="none" cap="none" strike="noStrike">
                  <a:solidFill>
                    <a:srgbClr val="000000"/>
                  </a:solidFill>
                  <a:latin typeface="IBM Plex Sans"/>
                  <a:ea typeface="IBM Plex Sans"/>
                  <a:cs typeface="IBM Plex Sans"/>
                  <a:sym typeface="IBM Plex Sans"/>
                </a:rPr>
                <a:t>STEP</a:t>
              </a:r>
              <a:endParaRPr b="0" i="0" sz="1200"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rgbClr val="000000"/>
                </a:buClr>
                <a:buSzPts val="3300"/>
                <a:buFont typeface="Arial"/>
                <a:buNone/>
              </a:pPr>
              <a:r>
                <a:rPr b="0" i="0" lang="en" sz="3300" u="none" cap="none" strike="noStrike">
                  <a:solidFill>
                    <a:srgbClr val="000000"/>
                  </a:solidFill>
                  <a:latin typeface="IBM Plex Sans"/>
                  <a:ea typeface="IBM Plex Sans"/>
                  <a:cs typeface="IBM Plex Sans"/>
                  <a:sym typeface="IBM Plex Sans"/>
                </a:rPr>
                <a:t>08</a:t>
              </a:r>
              <a:endParaRPr b="0" i="0" sz="3300" u="none" cap="none" strike="noStrike">
                <a:solidFill>
                  <a:srgbClr val="000000"/>
                </a:solidFill>
                <a:latin typeface="IBM Plex Sans"/>
                <a:ea typeface="IBM Plex Sans"/>
                <a:cs typeface="IBM Plex Sans"/>
                <a:sym typeface="IBM Plex Sans"/>
              </a:endParaRPr>
            </a:p>
          </p:txBody>
        </p:sp>
        <p:sp>
          <p:nvSpPr>
            <p:cNvPr id="191" name="Google Shape;191;p17"/>
            <p:cNvSpPr/>
            <p:nvPr/>
          </p:nvSpPr>
          <p:spPr>
            <a:xfrm>
              <a:off x="2068883" y="2572503"/>
              <a:ext cx="804600" cy="803100"/>
            </a:xfrm>
            <a:prstGeom prst="roundRect">
              <a:avLst>
                <a:gd fmla="val 16667"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8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92" name="Google Shape;192;p17"/>
            <p:cNvSpPr/>
            <p:nvPr/>
          </p:nvSpPr>
          <p:spPr>
            <a:xfrm>
              <a:off x="2879221" y="2571753"/>
              <a:ext cx="3396000" cy="804600"/>
            </a:xfrm>
            <a:prstGeom prst="roundRect">
              <a:avLst>
                <a:gd fmla="val 50000" name="adj"/>
              </a:avLst>
            </a:prstGeom>
            <a:solidFill>
              <a:srgbClr val="E8F4FF"/>
            </a:solidFill>
            <a:ln cap="flat" cmpd="sng" w="9525">
              <a:solidFill>
                <a:srgbClr val="000000"/>
              </a:solidFill>
              <a:prstDash val="solid"/>
              <a:round/>
              <a:headEnd len="sm" w="sm" type="none"/>
              <a:tailEnd len="sm" w="sm" type="none"/>
            </a:ln>
          </p:spPr>
          <p:txBody>
            <a:bodyPr anchorCtr="0" anchor="ctr" bIns="118850" lIns="182875" spcFirstLastPara="1" rIns="182875" wrap="square" tIns="118850">
              <a:noAutofit/>
            </a:bodyPr>
            <a:lstStyle/>
            <a:p>
              <a:pPr indent="0" lvl="0" marL="0" marR="0" rtl="0" algn="l">
                <a:lnSpc>
                  <a:spcPct val="115000"/>
                </a:lnSpc>
                <a:spcBef>
                  <a:spcPts val="0"/>
                </a:spcBef>
                <a:spcAft>
                  <a:spcPts val="0"/>
                </a:spcAft>
                <a:buClr>
                  <a:srgbClr val="000000"/>
                </a:buClr>
                <a:buSzPts val="1200"/>
                <a:buFont typeface="Arial"/>
                <a:buNone/>
              </a:pPr>
              <a:r>
                <a:rPr b="0" i="0" lang="en" sz="1200" u="none" cap="none" strike="noStrike">
                  <a:solidFill>
                    <a:srgbClr val="010101"/>
                  </a:solidFill>
                  <a:latin typeface="IBM Plex Sans"/>
                  <a:ea typeface="IBM Plex Sans"/>
                  <a:cs typeface="IBM Plex Sans"/>
                  <a:sym typeface="IBM Plex Sans"/>
                </a:rPr>
                <a:t>Basic Training.</a:t>
              </a:r>
              <a:endParaRPr b="0" i="0" sz="1200" u="none" cap="none" strike="noStrike">
                <a:solidFill>
                  <a:srgbClr val="010101"/>
                </a:solidFill>
                <a:latin typeface="IBM Plex Sans"/>
                <a:ea typeface="IBM Plex Sans"/>
                <a:cs typeface="IBM Plex Sans"/>
                <a:sym typeface="IBM Plex Sans"/>
              </a:endParaRPr>
            </a:p>
          </p:txBody>
        </p:sp>
        <p:sp>
          <p:nvSpPr>
            <p:cNvPr id="193" name="Google Shape;193;p17"/>
            <p:cNvSpPr txBox="1"/>
            <p:nvPr/>
          </p:nvSpPr>
          <p:spPr>
            <a:xfrm>
              <a:off x="2068883" y="2572053"/>
              <a:ext cx="804600" cy="8040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1200"/>
                <a:buFont typeface="Arial"/>
                <a:buNone/>
              </a:pPr>
              <a:r>
                <a:rPr b="0" i="0" lang="en" sz="1200" u="none" cap="none" strike="noStrike">
                  <a:solidFill>
                    <a:srgbClr val="000000"/>
                  </a:solidFill>
                  <a:latin typeface="IBM Plex Sans"/>
                  <a:ea typeface="IBM Plex Sans"/>
                  <a:cs typeface="IBM Plex Sans"/>
                  <a:sym typeface="IBM Plex Sans"/>
                </a:rPr>
                <a:t>STEP</a:t>
              </a:r>
              <a:endParaRPr b="0" i="0" sz="1200"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rgbClr val="000000"/>
                </a:buClr>
                <a:buSzPts val="3300"/>
                <a:buFont typeface="Arial"/>
                <a:buNone/>
              </a:pPr>
              <a:r>
                <a:rPr b="0" i="0" lang="en" sz="3300" u="none" cap="none" strike="noStrike">
                  <a:solidFill>
                    <a:srgbClr val="000000"/>
                  </a:solidFill>
                  <a:latin typeface="IBM Plex Sans"/>
                  <a:ea typeface="IBM Plex Sans"/>
                  <a:cs typeface="IBM Plex Sans"/>
                  <a:sym typeface="IBM Plex Sans"/>
                </a:rPr>
                <a:t>07</a:t>
              </a:r>
              <a:endParaRPr b="0" i="0" sz="3300" u="none" cap="none" strike="noStrike">
                <a:solidFill>
                  <a:srgbClr val="000000"/>
                </a:solidFill>
                <a:latin typeface="IBM Plex Sans"/>
                <a:ea typeface="IBM Plex Sans"/>
                <a:cs typeface="IBM Plex Sans"/>
                <a:sym typeface="IBM Plex Sans"/>
              </a:endParaRPr>
            </a:p>
          </p:txBody>
        </p:sp>
        <p:sp>
          <p:nvSpPr>
            <p:cNvPr id="194" name="Google Shape;194;p17"/>
            <p:cNvSpPr/>
            <p:nvPr/>
          </p:nvSpPr>
          <p:spPr>
            <a:xfrm>
              <a:off x="2068883" y="1767147"/>
              <a:ext cx="804600" cy="804600"/>
            </a:xfrm>
            <a:prstGeom prst="roundRect">
              <a:avLst>
                <a:gd fmla="val 16667"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8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95" name="Google Shape;195;p17"/>
            <p:cNvSpPr/>
            <p:nvPr/>
          </p:nvSpPr>
          <p:spPr>
            <a:xfrm>
              <a:off x="2879221" y="1767147"/>
              <a:ext cx="3396000" cy="804600"/>
            </a:xfrm>
            <a:prstGeom prst="roundRect">
              <a:avLst>
                <a:gd fmla="val 50000" name="adj"/>
              </a:avLst>
            </a:prstGeom>
            <a:solidFill>
              <a:srgbClr val="E8F4FF"/>
            </a:solidFill>
            <a:ln cap="flat" cmpd="sng" w="9525">
              <a:solidFill>
                <a:srgbClr val="000000"/>
              </a:solidFill>
              <a:prstDash val="solid"/>
              <a:round/>
              <a:headEnd len="sm" w="sm" type="none"/>
              <a:tailEnd len="sm" w="sm" type="none"/>
            </a:ln>
          </p:spPr>
          <p:txBody>
            <a:bodyPr anchorCtr="0" anchor="ctr" bIns="118850" lIns="182875" spcFirstLastPara="1" rIns="182875" wrap="square" tIns="118850">
              <a:noAutofit/>
            </a:bodyPr>
            <a:lstStyle/>
            <a:p>
              <a:pPr indent="0" lvl="0" marL="0" marR="0" rtl="0" algn="l">
                <a:lnSpc>
                  <a:spcPct val="115000"/>
                </a:lnSpc>
                <a:spcBef>
                  <a:spcPts val="0"/>
                </a:spcBef>
                <a:spcAft>
                  <a:spcPts val="0"/>
                </a:spcAft>
                <a:buClr>
                  <a:srgbClr val="000000"/>
                </a:buClr>
                <a:buSzPts val="1200"/>
                <a:buFont typeface="Arial"/>
                <a:buNone/>
              </a:pPr>
              <a:r>
                <a:rPr b="0" i="0" lang="en" sz="1200" u="none" cap="none" strike="noStrike">
                  <a:solidFill>
                    <a:srgbClr val="010101"/>
                  </a:solidFill>
                  <a:latin typeface="IBM Plex Sans"/>
                  <a:ea typeface="IBM Plex Sans"/>
                  <a:cs typeface="IBM Plex Sans"/>
                  <a:sym typeface="IBM Plex Sans"/>
                </a:rPr>
                <a:t>Sign enlistment contract.</a:t>
              </a:r>
              <a:endParaRPr b="0" i="0" sz="1200" u="none" cap="none" strike="noStrike">
                <a:solidFill>
                  <a:srgbClr val="010101"/>
                </a:solidFill>
                <a:latin typeface="IBM Plex Sans"/>
                <a:ea typeface="IBM Plex Sans"/>
                <a:cs typeface="IBM Plex Sans"/>
                <a:sym typeface="IBM Plex Sans"/>
              </a:endParaRPr>
            </a:p>
          </p:txBody>
        </p:sp>
        <p:sp>
          <p:nvSpPr>
            <p:cNvPr id="196" name="Google Shape;196;p17"/>
            <p:cNvSpPr txBox="1"/>
            <p:nvPr/>
          </p:nvSpPr>
          <p:spPr>
            <a:xfrm>
              <a:off x="2068883" y="1767447"/>
              <a:ext cx="804600" cy="8040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1200"/>
                <a:buFont typeface="Arial"/>
                <a:buNone/>
              </a:pPr>
              <a:r>
                <a:rPr b="0" i="0" lang="en" sz="1200" u="none" cap="none" strike="noStrike">
                  <a:solidFill>
                    <a:srgbClr val="000000"/>
                  </a:solidFill>
                  <a:latin typeface="IBM Plex Sans"/>
                  <a:ea typeface="IBM Plex Sans"/>
                  <a:cs typeface="IBM Plex Sans"/>
                  <a:sym typeface="IBM Plex Sans"/>
                </a:rPr>
                <a:t>STEP</a:t>
              </a:r>
              <a:endParaRPr b="0" i="0" sz="1200"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rgbClr val="000000"/>
                </a:buClr>
                <a:buSzPts val="3300"/>
                <a:buFont typeface="Arial"/>
                <a:buNone/>
              </a:pPr>
              <a:r>
                <a:rPr b="0" i="0" lang="en" sz="3300" u="none" cap="none" strike="noStrike">
                  <a:solidFill>
                    <a:srgbClr val="000000"/>
                  </a:solidFill>
                  <a:latin typeface="IBM Plex Sans"/>
                  <a:ea typeface="IBM Plex Sans"/>
                  <a:cs typeface="IBM Plex Sans"/>
                  <a:sym typeface="IBM Plex Sans"/>
                </a:rPr>
                <a:t>06</a:t>
              </a:r>
              <a:endParaRPr b="0" i="0" sz="3300" u="none" cap="none" strike="noStrike">
                <a:solidFill>
                  <a:srgbClr val="000000"/>
                </a:solidFill>
                <a:latin typeface="IBM Plex Sans"/>
                <a:ea typeface="IBM Plex Sans"/>
                <a:cs typeface="IBM Plex Sans"/>
                <a:sym typeface="IBM Plex Sans"/>
              </a:endParaRPr>
            </a:p>
          </p:txBody>
        </p:sp>
        <p:sp>
          <p:nvSpPr>
            <p:cNvPr id="197" name="Google Shape;197;p17"/>
            <p:cNvSpPr/>
            <p:nvPr/>
          </p:nvSpPr>
          <p:spPr>
            <a:xfrm>
              <a:off x="2068883" y="964640"/>
              <a:ext cx="804600" cy="800400"/>
            </a:xfrm>
            <a:prstGeom prst="roundRect">
              <a:avLst>
                <a:gd fmla="val 16667"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8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98" name="Google Shape;198;p17"/>
            <p:cNvSpPr/>
            <p:nvPr/>
          </p:nvSpPr>
          <p:spPr>
            <a:xfrm>
              <a:off x="2879221" y="962540"/>
              <a:ext cx="3396000" cy="804600"/>
            </a:xfrm>
            <a:prstGeom prst="roundRect">
              <a:avLst>
                <a:gd fmla="val 50000" name="adj"/>
              </a:avLst>
            </a:prstGeom>
            <a:solidFill>
              <a:srgbClr val="E8F4FF"/>
            </a:solidFill>
            <a:ln cap="flat" cmpd="sng" w="9525">
              <a:solidFill>
                <a:srgbClr val="000000"/>
              </a:solidFill>
              <a:prstDash val="solid"/>
              <a:round/>
              <a:headEnd len="sm" w="sm" type="none"/>
              <a:tailEnd len="sm" w="sm" type="none"/>
            </a:ln>
          </p:spPr>
          <p:txBody>
            <a:bodyPr anchorCtr="0" anchor="ctr" bIns="118850" lIns="182875" spcFirstLastPara="1" rIns="182875" wrap="square" tIns="118850">
              <a:noAutofit/>
            </a:bodyPr>
            <a:lstStyle/>
            <a:p>
              <a:pPr indent="0" lvl="0" marL="0" marR="0" rtl="0" algn="l">
                <a:lnSpc>
                  <a:spcPct val="115000"/>
                </a:lnSpc>
                <a:spcBef>
                  <a:spcPts val="0"/>
                </a:spcBef>
                <a:spcAft>
                  <a:spcPts val="0"/>
                </a:spcAft>
                <a:buClr>
                  <a:srgbClr val="000000"/>
                </a:buClr>
                <a:buSzPts val="1200"/>
                <a:buFont typeface="Arial"/>
                <a:buNone/>
              </a:pPr>
              <a:r>
                <a:rPr b="0" i="0" lang="en" sz="1200" u="none" cap="none" strike="noStrike">
                  <a:solidFill>
                    <a:srgbClr val="010101"/>
                  </a:solidFill>
                  <a:latin typeface="IBM Plex Sans"/>
                  <a:ea typeface="IBM Plex Sans"/>
                  <a:cs typeface="IBM Plex Sans"/>
                  <a:sym typeface="IBM Plex Sans"/>
                </a:rPr>
                <a:t>Choose a career field.</a:t>
              </a:r>
              <a:endParaRPr b="0" i="0" sz="1200" u="none" cap="none" strike="noStrike">
                <a:solidFill>
                  <a:srgbClr val="010101"/>
                </a:solidFill>
                <a:latin typeface="IBM Plex Sans"/>
                <a:ea typeface="IBM Plex Sans"/>
                <a:cs typeface="IBM Plex Sans"/>
                <a:sym typeface="IBM Plex Sans"/>
              </a:endParaRPr>
            </a:p>
          </p:txBody>
        </p:sp>
        <p:sp>
          <p:nvSpPr>
            <p:cNvPr id="199" name="Google Shape;199;p17"/>
            <p:cNvSpPr txBox="1"/>
            <p:nvPr/>
          </p:nvSpPr>
          <p:spPr>
            <a:xfrm>
              <a:off x="2068883" y="962840"/>
              <a:ext cx="804600" cy="804000"/>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1200"/>
                <a:buFont typeface="Arial"/>
                <a:buNone/>
              </a:pPr>
              <a:r>
                <a:rPr b="0" i="0" lang="en" sz="1200" u="none" cap="none" strike="noStrike">
                  <a:solidFill>
                    <a:srgbClr val="000000"/>
                  </a:solidFill>
                  <a:latin typeface="IBM Plex Sans"/>
                  <a:ea typeface="IBM Plex Sans"/>
                  <a:cs typeface="IBM Plex Sans"/>
                  <a:sym typeface="IBM Plex Sans"/>
                </a:rPr>
                <a:t>STEP</a:t>
              </a:r>
              <a:endParaRPr b="0" i="0" sz="1200" u="none" cap="none" strike="noStrike">
                <a:solidFill>
                  <a:srgbClr val="000000"/>
                </a:solidFill>
                <a:latin typeface="IBM Plex Sans"/>
                <a:ea typeface="IBM Plex Sans"/>
                <a:cs typeface="IBM Plex Sans"/>
                <a:sym typeface="IBM Plex Sans"/>
              </a:endParaRPr>
            </a:p>
            <a:p>
              <a:pPr indent="0" lvl="0" marL="0" marR="0" rtl="0" algn="ctr">
                <a:lnSpc>
                  <a:spcPct val="90000"/>
                </a:lnSpc>
                <a:spcBef>
                  <a:spcPts val="0"/>
                </a:spcBef>
                <a:spcAft>
                  <a:spcPts val="0"/>
                </a:spcAft>
                <a:buClr>
                  <a:schemeClr val="dk1"/>
                </a:buClr>
                <a:buSzPts val="1100"/>
                <a:buFont typeface="Arial"/>
                <a:buNone/>
              </a:pPr>
              <a:r>
                <a:rPr b="0" i="0" lang="en" sz="3300" u="none" cap="none" strike="noStrike">
                  <a:solidFill>
                    <a:srgbClr val="000000"/>
                  </a:solidFill>
                  <a:latin typeface="IBM Plex Sans"/>
                  <a:ea typeface="IBM Plex Sans"/>
                  <a:cs typeface="IBM Plex Sans"/>
                  <a:sym typeface="IBM Plex Sans"/>
                </a:rPr>
                <a:t>05</a:t>
              </a:r>
              <a:endParaRPr b="0" i="0" sz="3300" u="none" cap="none" strike="noStrike">
                <a:solidFill>
                  <a:srgbClr val="000000"/>
                </a:solidFill>
                <a:latin typeface="IBM Plex Sans"/>
                <a:ea typeface="IBM Plex Sans"/>
                <a:cs typeface="IBM Plex Sans"/>
                <a:sym typeface="IBM Plex Sans"/>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8"/>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lnSpc>
                <a:spcPct val="100000"/>
              </a:lnSpc>
              <a:spcBef>
                <a:spcPts val="0"/>
              </a:spcBef>
              <a:spcAft>
                <a:spcPts val="0"/>
              </a:spcAft>
              <a:buSzPct val="86420"/>
              <a:buNone/>
            </a:pPr>
            <a:r>
              <a:rPr lang="en" sz="3600">
                <a:solidFill>
                  <a:srgbClr val="1D4289"/>
                </a:solidFill>
                <a:latin typeface="Open Sans"/>
                <a:ea typeface="Open Sans"/>
                <a:cs typeface="Open Sans"/>
                <a:sym typeface="Open Sans"/>
              </a:rPr>
              <a:t>What is the ASVAB?</a:t>
            </a:r>
            <a:endParaRPr sz="3600">
              <a:solidFill>
                <a:srgbClr val="1D4289"/>
              </a:solidFill>
              <a:latin typeface="Open Sans"/>
              <a:ea typeface="Open Sans"/>
              <a:cs typeface="Open Sans"/>
              <a:sym typeface="Open Sans"/>
            </a:endParaRPr>
          </a:p>
          <a:p>
            <a:pPr indent="0" lvl="0" marL="0" rtl="0" algn="l">
              <a:lnSpc>
                <a:spcPct val="115000"/>
              </a:lnSpc>
              <a:spcBef>
                <a:spcPts val="0"/>
              </a:spcBef>
              <a:spcAft>
                <a:spcPts val="0"/>
              </a:spcAft>
              <a:buSzPct val="172840"/>
              <a:buNone/>
            </a:pPr>
            <a:r>
              <a:rPr lang="en" sz="1800">
                <a:solidFill>
                  <a:srgbClr val="FF6720"/>
                </a:solidFill>
                <a:latin typeface="Open Sans"/>
                <a:ea typeface="Open Sans"/>
                <a:cs typeface="Open Sans"/>
                <a:sym typeface="Open Sans"/>
              </a:rPr>
              <a:t>The Armed Services Vocational Aptitude Battery</a:t>
            </a:r>
            <a:endParaRPr sz="1800">
              <a:solidFill>
                <a:srgbClr val="FF6720"/>
              </a:solidFill>
              <a:latin typeface="Open Sans"/>
              <a:ea typeface="Open Sans"/>
              <a:cs typeface="Open Sans"/>
              <a:sym typeface="Open Sans"/>
            </a:endParaRPr>
          </a:p>
          <a:p>
            <a:pPr indent="0" lvl="0" marL="0" rtl="0" algn="l">
              <a:lnSpc>
                <a:spcPct val="115000"/>
              </a:lnSpc>
              <a:spcBef>
                <a:spcPts val="900"/>
              </a:spcBef>
              <a:spcAft>
                <a:spcPts val="0"/>
              </a:spcAft>
              <a:buClr>
                <a:schemeClr val="dk1"/>
              </a:buClr>
              <a:buSzPct val="61111"/>
              <a:buFont typeface="Arial"/>
              <a:buNone/>
            </a:pPr>
            <a:r>
              <a:rPr lang="en" sz="1800" u="sng">
                <a:solidFill>
                  <a:schemeClr val="hlink"/>
                </a:solidFill>
                <a:latin typeface="Open Sans"/>
                <a:ea typeface="Open Sans"/>
                <a:cs typeface="Open Sans"/>
                <a:sym typeface="Open Sans"/>
                <a:hlinkClick r:id="rId3"/>
              </a:rPr>
              <a:t>https://www.officialasvab.com/</a:t>
            </a:r>
            <a:r>
              <a:rPr lang="en" sz="1800">
                <a:solidFill>
                  <a:srgbClr val="FF6720"/>
                </a:solidFill>
                <a:latin typeface="Open Sans"/>
                <a:ea typeface="Open Sans"/>
                <a:cs typeface="Open Sans"/>
                <a:sym typeface="Open Sans"/>
              </a:rPr>
              <a:t> </a:t>
            </a:r>
            <a:endParaRPr sz="1800">
              <a:solidFill>
                <a:srgbClr val="FF6720"/>
              </a:solidFill>
              <a:latin typeface="Open Sans"/>
              <a:ea typeface="Open Sans"/>
              <a:cs typeface="Open Sans"/>
              <a:sym typeface="Open Sans"/>
            </a:endParaRPr>
          </a:p>
          <a:p>
            <a:pPr indent="0" lvl="0" marL="0" rtl="0" algn="l">
              <a:lnSpc>
                <a:spcPct val="100000"/>
              </a:lnSpc>
              <a:spcBef>
                <a:spcPts val="900"/>
              </a:spcBef>
              <a:spcAft>
                <a:spcPts val="0"/>
              </a:spcAft>
              <a:buSzPct val="86420"/>
              <a:buNone/>
            </a:pPr>
            <a:r>
              <a:t/>
            </a:r>
            <a:endParaRPr sz="3600">
              <a:solidFill>
                <a:srgbClr val="1D4289"/>
              </a:solidFill>
              <a:latin typeface="Open Sans"/>
              <a:ea typeface="Open Sans"/>
              <a:cs typeface="Open Sans"/>
              <a:sym typeface="Open Sans"/>
            </a:endParaRPr>
          </a:p>
        </p:txBody>
      </p:sp>
      <p:sp>
        <p:nvSpPr>
          <p:cNvPr id="205" name="Google Shape;205;p18"/>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lnSpcReduction="10000"/>
          </a:bodyPr>
          <a:lstStyle/>
          <a:p>
            <a:pPr indent="0" lvl="0" marL="0" rtl="0" algn="l">
              <a:lnSpc>
                <a:spcPct val="115000"/>
              </a:lnSpc>
              <a:spcBef>
                <a:spcPts val="0"/>
              </a:spcBef>
              <a:spcAft>
                <a:spcPts val="0"/>
              </a:spcAft>
              <a:buSzPts val="1800"/>
              <a:buNone/>
            </a:pPr>
            <a:r>
              <a:rPr b="1" lang="en">
                <a:solidFill>
                  <a:srgbClr val="FF6720"/>
                </a:solidFill>
                <a:latin typeface="Open Sans"/>
                <a:ea typeface="Open Sans"/>
                <a:cs typeface="Open Sans"/>
                <a:sym typeface="Open Sans"/>
              </a:rPr>
              <a:t>The ASVAB measures the following strengths to determine which military careers you qualify for:</a:t>
            </a:r>
            <a:endParaRPr b="1">
              <a:solidFill>
                <a:srgbClr val="FF6720"/>
              </a:solidFill>
              <a:latin typeface="Open Sans"/>
              <a:ea typeface="Open Sans"/>
              <a:cs typeface="Open Sans"/>
              <a:sym typeface="Open Sans"/>
            </a:endParaRPr>
          </a:p>
          <a:p>
            <a:pPr indent="-330200" lvl="0" marL="457200" rtl="0" algn="l">
              <a:lnSpc>
                <a:spcPct val="115000"/>
              </a:lnSpc>
              <a:spcBef>
                <a:spcPts val="1200"/>
              </a:spcBef>
              <a:spcAft>
                <a:spcPts val="0"/>
              </a:spcAft>
              <a:buClr>
                <a:srgbClr val="4A5568"/>
              </a:buClr>
              <a:buSzPts val="1600"/>
              <a:buChar char="●"/>
            </a:pPr>
            <a:r>
              <a:rPr lang="en" sz="1600">
                <a:solidFill>
                  <a:srgbClr val="4A5568"/>
                </a:solidFill>
              </a:rPr>
              <a:t>Math</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Science</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Reading</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Mechanical reasoning</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Electronics</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Problem solving</a:t>
            </a:r>
            <a:endParaRPr sz="1600">
              <a:solidFill>
                <a:srgbClr val="4A5568"/>
              </a:solidFill>
            </a:endParaRPr>
          </a:p>
          <a:p>
            <a:pPr indent="0" lvl="0" marL="457200" rtl="0" algn="l">
              <a:lnSpc>
                <a:spcPct val="115000"/>
              </a:lnSpc>
              <a:spcBef>
                <a:spcPts val="1200"/>
              </a:spcBef>
              <a:spcAft>
                <a:spcPts val="1200"/>
              </a:spcAft>
              <a:buSzPts val="1800"/>
              <a:buNone/>
            </a:pPr>
            <a:r>
              <a:rPr lang="en" sz="1600">
                <a:solidFill>
                  <a:srgbClr val="4A5568"/>
                </a:solidFill>
              </a:rPr>
              <a:t>Higher scores generally qualify students for more career options. </a:t>
            </a:r>
            <a:endParaRPr sz="1600">
              <a:solidFill>
                <a:srgbClr val="4A5568"/>
              </a:solidFill>
            </a:endParaRPr>
          </a:p>
        </p:txBody>
      </p:sp>
      <p:pic>
        <p:nvPicPr>
          <p:cNvPr id="206" name="Google Shape;206;p18"/>
          <p:cNvPicPr preferRelativeResize="0"/>
          <p:nvPr/>
        </p:nvPicPr>
        <p:blipFill rotWithShape="1">
          <a:blip r:embed="rId4">
            <a:alphaModFix/>
          </a:blip>
          <a:srcRect b="160" l="0" r="0" t="150"/>
          <a:stretch/>
        </p:blipFill>
        <p:spPr>
          <a:xfrm>
            <a:off x="7239000" y="285750"/>
            <a:ext cx="1524000" cy="7239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210" name="Shape 210"/>
        <p:cNvGrpSpPr/>
        <p:nvPr/>
      </p:nvGrpSpPr>
      <p:grpSpPr>
        <a:xfrm>
          <a:off x="0" y="0"/>
          <a:ext cx="0" cy="0"/>
          <a:chOff x="0" y="0"/>
          <a:chExt cx="0" cy="0"/>
        </a:xfrm>
      </p:grpSpPr>
      <p:sp>
        <p:nvSpPr>
          <p:cNvPr id="211" name="Google Shape;211;p1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YOUR TURN</a:t>
            </a:r>
            <a:endParaRPr/>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In Part 4 of your Workbook, try some sample ASVAB questions.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0"/>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lnSpc>
                <a:spcPct val="100000"/>
              </a:lnSpc>
              <a:spcBef>
                <a:spcPts val="0"/>
              </a:spcBef>
              <a:spcAft>
                <a:spcPts val="0"/>
              </a:spcAft>
              <a:buSzPct val="86420"/>
              <a:buNone/>
            </a:pPr>
            <a:r>
              <a:rPr lang="en" sz="3600">
                <a:solidFill>
                  <a:srgbClr val="1D4289"/>
                </a:solidFill>
                <a:latin typeface="Open Sans"/>
                <a:ea typeface="Open Sans"/>
                <a:cs typeface="Open Sans"/>
                <a:sym typeface="Open Sans"/>
              </a:rPr>
              <a:t>ASVAB Success Tips</a:t>
            </a:r>
            <a:endParaRPr sz="3600">
              <a:solidFill>
                <a:srgbClr val="1D4289"/>
              </a:solidFill>
              <a:latin typeface="Open Sans"/>
              <a:ea typeface="Open Sans"/>
              <a:cs typeface="Open Sans"/>
              <a:sym typeface="Open Sans"/>
            </a:endParaRPr>
          </a:p>
          <a:p>
            <a:pPr indent="0" lvl="0" marL="0" rtl="0" algn="l">
              <a:lnSpc>
                <a:spcPct val="100000"/>
              </a:lnSpc>
              <a:spcBef>
                <a:spcPts val="0"/>
              </a:spcBef>
              <a:spcAft>
                <a:spcPts val="0"/>
              </a:spcAft>
              <a:buSzPct val="225770"/>
              <a:buNone/>
            </a:pPr>
            <a:r>
              <a:rPr lang="en" sz="1378" u="sng">
                <a:solidFill>
                  <a:schemeClr val="hlink"/>
                </a:solidFill>
                <a:latin typeface="Open Sans"/>
                <a:ea typeface="Open Sans"/>
                <a:cs typeface="Open Sans"/>
                <a:sym typeface="Open Sans"/>
                <a:hlinkClick r:id="rId3"/>
              </a:rPr>
              <a:t>https://www.officialasvab.com/applicants/prepare/</a:t>
            </a:r>
            <a:r>
              <a:rPr lang="en" sz="1378">
                <a:solidFill>
                  <a:srgbClr val="1D4289"/>
                </a:solidFill>
                <a:latin typeface="Open Sans"/>
                <a:ea typeface="Open Sans"/>
                <a:cs typeface="Open Sans"/>
                <a:sym typeface="Open Sans"/>
              </a:rPr>
              <a:t> </a:t>
            </a:r>
            <a:endParaRPr sz="1378">
              <a:solidFill>
                <a:srgbClr val="1D4289"/>
              </a:solidFill>
              <a:latin typeface="Open Sans"/>
              <a:ea typeface="Open Sans"/>
              <a:cs typeface="Open Sans"/>
              <a:sym typeface="Open Sans"/>
            </a:endParaRPr>
          </a:p>
          <a:p>
            <a:pPr indent="0" lvl="0" marL="0" rtl="0" algn="l">
              <a:lnSpc>
                <a:spcPct val="100000"/>
              </a:lnSpc>
              <a:spcBef>
                <a:spcPts val="0"/>
              </a:spcBef>
              <a:spcAft>
                <a:spcPts val="0"/>
              </a:spcAft>
              <a:buSzPct val="86420"/>
              <a:buNone/>
            </a:pPr>
            <a:r>
              <a:t/>
            </a:r>
            <a:endParaRPr sz="3600">
              <a:solidFill>
                <a:srgbClr val="1D4289"/>
              </a:solidFill>
              <a:latin typeface="Open Sans"/>
              <a:ea typeface="Open Sans"/>
              <a:cs typeface="Open Sans"/>
              <a:sym typeface="Open Sans"/>
            </a:endParaRPr>
          </a:p>
        </p:txBody>
      </p:sp>
      <p:sp>
        <p:nvSpPr>
          <p:cNvPr id="217" name="Google Shape;217;p20"/>
          <p:cNvSpPr txBox="1"/>
          <p:nvPr>
            <p:ph idx="1" type="body"/>
          </p:nvPr>
        </p:nvSpPr>
        <p:spPr>
          <a:xfrm>
            <a:off x="571500" y="1101500"/>
            <a:ext cx="7620000" cy="3927000"/>
          </a:xfrm>
          <a:prstGeom prst="rect">
            <a:avLst/>
          </a:prstGeom>
          <a:solidFill>
            <a:srgbClr val="000000">
              <a:alpha val="0"/>
            </a:srgbClr>
          </a:solidFill>
          <a:ln>
            <a:noFill/>
          </a:ln>
        </p:spPr>
        <p:txBody>
          <a:bodyPr anchorCtr="0" anchor="t" bIns="0" lIns="0" spcFirstLastPara="1" rIns="0" wrap="square" tIns="0">
            <a:normAutofit fontScale="85000"/>
          </a:bodyPr>
          <a:lstStyle/>
          <a:p>
            <a:pPr indent="0" lvl="0" marL="0" rtl="0" algn="l">
              <a:lnSpc>
                <a:spcPct val="115000"/>
              </a:lnSpc>
              <a:spcBef>
                <a:spcPts val="1200"/>
              </a:spcBef>
              <a:spcAft>
                <a:spcPts val="0"/>
              </a:spcAft>
              <a:buSzPct val="132353"/>
              <a:buNone/>
            </a:pPr>
            <a:r>
              <a:rPr lang="en" sz="1600">
                <a:solidFill>
                  <a:srgbClr val="4A5568"/>
                </a:solidFill>
              </a:rPr>
              <a:t>From the website: </a:t>
            </a:r>
            <a:endParaRPr sz="1600">
              <a:solidFill>
                <a:srgbClr val="4A5568"/>
              </a:solidFill>
            </a:endParaRPr>
          </a:p>
          <a:p>
            <a:pPr indent="0" lvl="0" marL="0" rtl="0" algn="l">
              <a:lnSpc>
                <a:spcPct val="115000"/>
              </a:lnSpc>
              <a:spcBef>
                <a:spcPts val="1200"/>
              </a:spcBef>
              <a:spcAft>
                <a:spcPts val="0"/>
              </a:spcAft>
              <a:buSzPct val="132353"/>
              <a:buNone/>
            </a:pPr>
            <a:r>
              <a:rPr lang="en" sz="1600">
                <a:solidFill>
                  <a:srgbClr val="4A5568"/>
                </a:solidFill>
              </a:rPr>
              <a:t>“</a:t>
            </a:r>
            <a:r>
              <a:rPr lang="en" sz="1350">
                <a:solidFill>
                  <a:srgbClr val="323643"/>
                </a:solidFill>
                <a:highlight>
                  <a:srgbClr val="FFFFFF"/>
                </a:highlight>
                <a:latin typeface="Roboto"/>
                <a:ea typeface="Roboto"/>
                <a:cs typeface="Roboto"/>
                <a:sym typeface="Roboto"/>
              </a:rPr>
              <a:t>The ASVAB Testing Program does not endorse any particular method of test preparation beyond recommending that examinees take a solid core of courses in mathematics, English, and science in high school and/or college.</a:t>
            </a:r>
            <a:endParaRPr sz="1350">
              <a:solidFill>
                <a:srgbClr val="323643"/>
              </a:solidFill>
              <a:highlight>
                <a:srgbClr val="FFFFFF"/>
              </a:highlight>
              <a:latin typeface="Roboto"/>
              <a:ea typeface="Roboto"/>
              <a:cs typeface="Roboto"/>
              <a:sym typeface="Roboto"/>
            </a:endParaRPr>
          </a:p>
          <a:p>
            <a:pPr indent="0" lvl="0" marL="0" rtl="0" algn="l">
              <a:lnSpc>
                <a:spcPct val="115000"/>
              </a:lnSpc>
              <a:spcBef>
                <a:spcPts val="1200"/>
              </a:spcBef>
              <a:spcAft>
                <a:spcPts val="0"/>
              </a:spcAft>
              <a:buSzPct val="176471"/>
              <a:buNone/>
            </a:pPr>
            <a:r>
              <a:rPr lang="en" sz="1200">
                <a:solidFill>
                  <a:srgbClr val="383838"/>
                </a:solidFill>
                <a:highlight>
                  <a:srgbClr val="FFFFFF"/>
                </a:highlight>
                <a:latin typeface="Roboto"/>
                <a:ea typeface="Roboto"/>
                <a:cs typeface="Roboto"/>
                <a:sym typeface="Roboto"/>
              </a:rPr>
              <a:t>Such academic preparation will help with performance on the Arithmetic Reasoning, Mathematics Knowledge, Paragraph Comprehension, Word Knowledge, and General Science subtests. Taking technical courses will also help with performance on the Auto Information, Shop Information, Electronics Information, and Mechanical Comprehension subtests.”</a:t>
            </a:r>
            <a:endParaRPr sz="1600">
              <a:solidFill>
                <a:srgbClr val="4A5568"/>
              </a:solidFill>
            </a:endParaRPr>
          </a:p>
          <a:p>
            <a:pPr indent="0" lvl="0" marL="0" rtl="0" algn="l">
              <a:lnSpc>
                <a:spcPct val="115000"/>
              </a:lnSpc>
              <a:spcBef>
                <a:spcPts val="1500"/>
              </a:spcBef>
              <a:spcAft>
                <a:spcPts val="0"/>
              </a:spcAft>
              <a:buSzPct val="132353"/>
              <a:buNone/>
            </a:pPr>
            <a:r>
              <a:rPr lang="en" sz="1600">
                <a:solidFill>
                  <a:srgbClr val="4A5568"/>
                </a:solidFill>
              </a:rPr>
              <a:t>✔ Don't cram.</a:t>
            </a:r>
            <a:endParaRPr sz="1600">
              <a:solidFill>
                <a:srgbClr val="4A5568"/>
              </a:solidFill>
            </a:endParaRPr>
          </a:p>
          <a:p>
            <a:pPr indent="0" lvl="0" marL="0" rtl="0" algn="l">
              <a:lnSpc>
                <a:spcPct val="115000"/>
              </a:lnSpc>
              <a:spcBef>
                <a:spcPts val="1200"/>
              </a:spcBef>
              <a:spcAft>
                <a:spcPts val="0"/>
              </a:spcAft>
              <a:buSzPct val="132353"/>
              <a:buNone/>
            </a:pPr>
            <a:r>
              <a:rPr lang="en" sz="1600">
                <a:solidFill>
                  <a:srgbClr val="4A5568"/>
                </a:solidFill>
              </a:rPr>
              <a:t>✔ Review math fundamentals.</a:t>
            </a:r>
            <a:endParaRPr sz="1600">
              <a:solidFill>
                <a:srgbClr val="4A5568"/>
              </a:solidFill>
            </a:endParaRPr>
          </a:p>
          <a:p>
            <a:pPr indent="0" lvl="0" marL="0" rtl="0" algn="l">
              <a:lnSpc>
                <a:spcPct val="115000"/>
              </a:lnSpc>
              <a:spcBef>
                <a:spcPts val="1200"/>
              </a:spcBef>
              <a:spcAft>
                <a:spcPts val="0"/>
              </a:spcAft>
              <a:buSzPct val="132353"/>
              <a:buNone/>
            </a:pPr>
            <a:r>
              <a:rPr lang="en" sz="1600">
                <a:solidFill>
                  <a:srgbClr val="4A5568"/>
                </a:solidFill>
              </a:rPr>
              <a:t>✔ Take practice tests.</a:t>
            </a:r>
            <a:endParaRPr sz="1600">
              <a:solidFill>
                <a:srgbClr val="4A5568"/>
              </a:solidFill>
            </a:endParaRPr>
          </a:p>
          <a:p>
            <a:pPr indent="0" lvl="0" marL="0" rtl="0" algn="l">
              <a:lnSpc>
                <a:spcPct val="115000"/>
              </a:lnSpc>
              <a:spcBef>
                <a:spcPts val="1200"/>
              </a:spcBef>
              <a:spcAft>
                <a:spcPts val="0"/>
              </a:spcAft>
              <a:buClr>
                <a:schemeClr val="dk1"/>
              </a:buClr>
              <a:buSzPct val="68750"/>
              <a:buFont typeface="Arial"/>
              <a:buNone/>
            </a:pPr>
            <a:r>
              <a:rPr lang="en" sz="1600">
                <a:solidFill>
                  <a:srgbClr val="4A5568"/>
                </a:solidFill>
              </a:rPr>
              <a:t>✔ Get enough sleep.</a:t>
            </a:r>
            <a:endParaRPr sz="1600">
              <a:solidFill>
                <a:srgbClr val="4A5568"/>
              </a:solidFill>
            </a:endParaRPr>
          </a:p>
          <a:p>
            <a:pPr indent="0" lvl="0" marL="0" rtl="0" algn="l">
              <a:lnSpc>
                <a:spcPct val="115000"/>
              </a:lnSpc>
              <a:spcBef>
                <a:spcPts val="1200"/>
              </a:spcBef>
              <a:spcAft>
                <a:spcPts val="0"/>
              </a:spcAft>
              <a:buSzPct val="132353"/>
              <a:buNone/>
            </a:pPr>
            <a:r>
              <a:rPr lang="en" sz="1600">
                <a:solidFill>
                  <a:srgbClr val="4A5568"/>
                </a:solidFill>
              </a:rPr>
              <a:t>✔ Read carefully.</a:t>
            </a:r>
            <a:endParaRPr sz="1600">
              <a:solidFill>
                <a:srgbClr val="4A5568"/>
              </a:solidFill>
            </a:endParaRPr>
          </a:p>
          <a:p>
            <a:pPr indent="0" lvl="0" marL="0" rtl="0" algn="l">
              <a:lnSpc>
                <a:spcPct val="115000"/>
              </a:lnSpc>
              <a:spcBef>
                <a:spcPts val="1200"/>
              </a:spcBef>
              <a:spcAft>
                <a:spcPts val="1200"/>
              </a:spcAft>
              <a:buSzPct val="132353"/>
              <a:buNone/>
            </a:pPr>
            <a:r>
              <a:rPr lang="en" sz="1600">
                <a:solidFill>
                  <a:srgbClr val="4A5568"/>
                </a:solidFill>
              </a:rPr>
              <a:t>✔ Manage your time.</a:t>
            </a:r>
            <a:endParaRPr sz="1600">
              <a:solidFill>
                <a:srgbClr val="4A5568"/>
              </a:solidFill>
            </a:endParaRPr>
          </a:p>
        </p:txBody>
      </p:sp>
      <p:pic>
        <p:nvPicPr>
          <p:cNvPr id="218" name="Google Shape;218;p20"/>
          <p:cNvPicPr preferRelativeResize="0"/>
          <p:nvPr/>
        </p:nvPicPr>
        <p:blipFill rotWithShape="1">
          <a:blip r:embed="rId4">
            <a:alphaModFix/>
          </a:blip>
          <a:srcRect b="160" l="0" r="0" t="150"/>
          <a:stretch/>
        </p:blipFill>
        <p:spPr>
          <a:xfrm>
            <a:off x="7239000" y="285750"/>
            <a:ext cx="1524000" cy="7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1"/>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lnSpc>
                <a:spcPct val="100000"/>
              </a:lnSpc>
              <a:spcBef>
                <a:spcPts val="0"/>
              </a:spcBef>
              <a:spcAft>
                <a:spcPts val="0"/>
              </a:spcAft>
              <a:buSzPct val="86420"/>
              <a:buNone/>
            </a:pPr>
            <a:r>
              <a:rPr lang="en" sz="3600">
                <a:solidFill>
                  <a:srgbClr val="1D4289"/>
                </a:solidFill>
                <a:latin typeface="Open Sans"/>
                <a:ea typeface="Open Sans"/>
                <a:cs typeface="Open Sans"/>
                <a:sym typeface="Open Sans"/>
              </a:rPr>
              <a:t>Could Military Service Fit You?</a:t>
            </a:r>
            <a:endParaRPr b="1" sz="3600">
              <a:solidFill>
                <a:srgbClr val="1D4289"/>
              </a:solidFill>
              <a:latin typeface="Open Sans"/>
              <a:ea typeface="Open Sans"/>
              <a:cs typeface="Open Sans"/>
              <a:sym typeface="Open Sans"/>
            </a:endParaRPr>
          </a:p>
        </p:txBody>
      </p:sp>
      <p:sp>
        <p:nvSpPr>
          <p:cNvPr id="224" name="Google Shape;224;p21"/>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lnSpcReduction="10000"/>
          </a:bodyPr>
          <a:lstStyle/>
          <a:p>
            <a:pPr indent="0" lvl="0" marL="0" rtl="0" algn="l">
              <a:lnSpc>
                <a:spcPct val="115000"/>
              </a:lnSpc>
              <a:spcBef>
                <a:spcPts val="0"/>
              </a:spcBef>
              <a:spcAft>
                <a:spcPts val="0"/>
              </a:spcAft>
              <a:buSzPts val="1800"/>
              <a:buNone/>
            </a:pPr>
            <a:r>
              <a:rPr b="1" lang="en">
                <a:solidFill>
                  <a:srgbClr val="FF6720"/>
                </a:solidFill>
                <a:latin typeface="Open Sans"/>
                <a:ea typeface="Open Sans"/>
                <a:cs typeface="Open Sans"/>
                <a:sym typeface="Open Sans"/>
              </a:rPr>
              <a:t>TURN AND TALK</a:t>
            </a:r>
            <a:endParaRPr b="1">
              <a:solidFill>
                <a:srgbClr val="FF6720"/>
              </a:solidFill>
              <a:latin typeface="Open Sans"/>
              <a:ea typeface="Open Sans"/>
              <a:cs typeface="Open Sans"/>
              <a:sym typeface="Open Sans"/>
            </a:endParaRPr>
          </a:p>
          <a:p>
            <a:pPr indent="0" lvl="0" marL="0" rtl="0" algn="l">
              <a:lnSpc>
                <a:spcPct val="115000"/>
              </a:lnSpc>
              <a:spcBef>
                <a:spcPts val="900"/>
              </a:spcBef>
              <a:spcAft>
                <a:spcPts val="0"/>
              </a:spcAft>
              <a:buSzPts val="1800"/>
              <a:buNone/>
            </a:pPr>
            <a:r>
              <a:rPr b="1" lang="en">
                <a:solidFill>
                  <a:srgbClr val="FF6720"/>
                </a:solidFill>
                <a:latin typeface="Open Sans"/>
                <a:ea typeface="Open Sans"/>
                <a:cs typeface="Open Sans"/>
                <a:sym typeface="Open Sans"/>
              </a:rPr>
              <a:t>What would you enjoy?:</a:t>
            </a:r>
            <a:endParaRPr b="1" sz="1800">
              <a:solidFill>
                <a:srgbClr val="FF6720"/>
              </a:solidFill>
              <a:latin typeface="Open Sans"/>
              <a:ea typeface="Open Sans"/>
              <a:cs typeface="Open Sans"/>
              <a:sym typeface="Open Sans"/>
            </a:endParaRPr>
          </a:p>
          <a:p>
            <a:pPr indent="-330200" lvl="0" marL="457200" rtl="0" algn="l">
              <a:lnSpc>
                <a:spcPct val="115000"/>
              </a:lnSpc>
              <a:spcBef>
                <a:spcPts val="1200"/>
              </a:spcBef>
              <a:spcAft>
                <a:spcPts val="0"/>
              </a:spcAft>
              <a:buClr>
                <a:srgbClr val="4A5568"/>
              </a:buClr>
              <a:buSzPts val="1600"/>
              <a:buChar char="●"/>
            </a:pPr>
            <a:r>
              <a:rPr lang="en" sz="1600">
                <a:solidFill>
                  <a:srgbClr val="4A5568"/>
                </a:solidFill>
              </a:rPr>
              <a:t>Working on a team?</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Physical challenges?</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Following structure?</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Travel?</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Learning technical skills?</a:t>
            </a:r>
            <a:endParaRPr sz="1600">
              <a:solidFill>
                <a:srgbClr val="4A5568"/>
              </a:solidFill>
            </a:endParaRPr>
          </a:p>
          <a:p>
            <a:pPr indent="-330200" lvl="0" marL="457200" rtl="0" algn="l">
              <a:lnSpc>
                <a:spcPct val="115000"/>
              </a:lnSpc>
              <a:spcBef>
                <a:spcPts val="0"/>
              </a:spcBef>
              <a:spcAft>
                <a:spcPts val="0"/>
              </a:spcAft>
              <a:buClr>
                <a:srgbClr val="4A5568"/>
              </a:buClr>
              <a:buSzPts val="1600"/>
              <a:buChar char="●"/>
            </a:pPr>
            <a:r>
              <a:rPr lang="en" sz="1600">
                <a:solidFill>
                  <a:srgbClr val="4A5568"/>
                </a:solidFill>
              </a:rPr>
              <a:t>Serving others?</a:t>
            </a:r>
            <a:endParaRPr sz="1600">
              <a:solidFill>
                <a:srgbClr val="4A5568"/>
              </a:solidFill>
            </a:endParaRPr>
          </a:p>
          <a:p>
            <a:pPr indent="0" lvl="0" marL="0" rtl="0" algn="l">
              <a:lnSpc>
                <a:spcPct val="115000"/>
              </a:lnSpc>
              <a:spcBef>
                <a:spcPts val="1200"/>
              </a:spcBef>
              <a:spcAft>
                <a:spcPts val="1200"/>
              </a:spcAft>
              <a:buSzPts val="1800"/>
              <a:buNone/>
            </a:pPr>
            <a:r>
              <a:rPr lang="en" sz="1600">
                <a:solidFill>
                  <a:srgbClr val="4A5568"/>
                </a:solidFill>
              </a:rPr>
              <a:t>Why or why not?</a:t>
            </a:r>
            <a:endParaRPr sz="1600">
              <a:solidFill>
                <a:srgbClr val="4A5568"/>
              </a:solidFill>
            </a:endParaRPr>
          </a:p>
        </p:txBody>
      </p:sp>
      <p:pic>
        <p:nvPicPr>
          <p:cNvPr id="225" name="Google Shape;225;p21"/>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9" name="Shape 229"/>
        <p:cNvGrpSpPr/>
        <p:nvPr/>
      </p:nvGrpSpPr>
      <p:grpSpPr>
        <a:xfrm>
          <a:off x="0" y="0"/>
          <a:ext cx="0" cy="0"/>
          <a:chOff x="0" y="0"/>
          <a:chExt cx="0" cy="0"/>
        </a:xfrm>
      </p:grpSpPr>
      <p:sp>
        <p:nvSpPr>
          <p:cNvPr id="230" name="Google Shape;230;p22"/>
          <p:cNvSpPr txBox="1"/>
          <p:nvPr>
            <p:ph type="title"/>
          </p:nvPr>
        </p:nvSpPr>
        <p:spPr>
          <a:xfrm>
            <a:off x="571500" y="476250"/>
            <a:ext cx="66675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lang="en" sz="3200">
                <a:solidFill>
                  <a:srgbClr val="FFFFFF"/>
                </a:solidFill>
                <a:latin typeface="Open Sans"/>
                <a:ea typeface="Open Sans"/>
                <a:cs typeface="Open Sans"/>
                <a:sym typeface="Open Sans"/>
              </a:rPr>
              <a:t>Benefits vs. Commitments </a:t>
            </a:r>
            <a:endParaRPr b="1" sz="3200">
              <a:solidFill>
                <a:srgbClr val="FFFFFF"/>
              </a:solidFill>
              <a:latin typeface="Open Sans"/>
              <a:ea typeface="Open Sans"/>
              <a:cs typeface="Open Sans"/>
              <a:sym typeface="Open Sans"/>
            </a:endParaRPr>
          </a:p>
        </p:txBody>
      </p:sp>
      <p:grpSp>
        <p:nvGrpSpPr>
          <p:cNvPr id="231" name="Google Shape;231;p22"/>
          <p:cNvGrpSpPr/>
          <p:nvPr/>
        </p:nvGrpSpPr>
        <p:grpSpPr>
          <a:xfrm>
            <a:off x="571500" y="1428750"/>
            <a:ext cx="3810000" cy="3143400"/>
            <a:chOff x="0" y="0"/>
            <a:chExt cx="3810000" cy="3143400"/>
          </a:xfrm>
        </p:grpSpPr>
        <p:sp>
          <p:nvSpPr>
            <p:cNvPr id="232" name="Google Shape;232;p22"/>
            <p:cNvSpPr/>
            <p:nvPr/>
          </p:nvSpPr>
          <p:spPr>
            <a:xfrm>
              <a:off x="0" y="0"/>
              <a:ext cx="3810000" cy="3143400"/>
            </a:xfrm>
            <a:prstGeom prst="roundRect">
              <a:avLst>
                <a:gd fmla="val 2424" name="adj"/>
              </a:avLst>
            </a:prstGeom>
            <a:solidFill>
              <a:srgbClr val="FFFFF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22"/>
            <p:cNvSpPr/>
            <p:nvPr/>
          </p:nvSpPr>
          <p:spPr>
            <a:xfrm>
              <a:off x="0" y="0"/>
              <a:ext cx="3810000" cy="76200"/>
            </a:xfrm>
            <a:custGeom>
              <a:rect b="b" l="l" r="r" t="t"/>
              <a:pathLst>
                <a:path extrusionOk="0" h="120000" w="120000">
                  <a:moveTo>
                    <a:pt x="0" y="60000"/>
                  </a:moveTo>
                  <a:cubicBezTo>
                    <a:pt x="0" y="26863"/>
                    <a:pt x="537" y="0"/>
                    <a:pt x="1200" y="0"/>
                  </a:cubicBezTo>
                  <a:lnTo>
                    <a:pt x="118800" y="0"/>
                  </a:lnTo>
                  <a:cubicBezTo>
                    <a:pt x="119463" y="0"/>
                    <a:pt x="120000" y="26863"/>
                    <a:pt x="120000" y="60000"/>
                  </a:cubicBezTo>
                  <a:lnTo>
                    <a:pt x="120000" y="120000"/>
                  </a:lnTo>
                  <a:lnTo>
                    <a:pt x="0" y="120000"/>
                  </a:lnTo>
                  <a:close/>
                </a:path>
              </a:pathLst>
            </a:custGeom>
            <a:solidFill>
              <a:srgbClr val="00B0B9"/>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22"/>
            <p:cNvSpPr txBox="1"/>
            <p:nvPr/>
          </p:nvSpPr>
          <p:spPr>
            <a:xfrm>
              <a:off x="238125" y="333375"/>
              <a:ext cx="3333900" cy="2476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00B0B9"/>
                  </a:solidFill>
                  <a:latin typeface="Open Sans"/>
                  <a:ea typeface="Open Sans"/>
                  <a:cs typeface="Open Sans"/>
                  <a:sym typeface="Open Sans"/>
                </a:rPr>
                <a:t>Benefits</a:t>
              </a:r>
              <a:endParaRPr b="1" i="0" sz="1800" u="none" cap="none" strike="noStrike">
                <a:solidFill>
                  <a:srgbClr val="00B0B9"/>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College funding</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Steady income</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Job training</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Leadership</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Healthcare</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Travel</a:t>
              </a:r>
              <a:endParaRPr b="0" i="0" sz="1400" u="none" cap="none" strike="noStrike">
                <a:solidFill>
                  <a:srgbClr val="4A5568"/>
                </a:solidFill>
                <a:latin typeface="Open Sans"/>
                <a:ea typeface="Open Sans"/>
                <a:cs typeface="Open Sans"/>
                <a:sym typeface="Open Sans"/>
              </a:endParaRPr>
            </a:p>
          </p:txBody>
        </p:sp>
      </p:grpSp>
      <p:grpSp>
        <p:nvGrpSpPr>
          <p:cNvPr id="235" name="Google Shape;235;p22"/>
          <p:cNvGrpSpPr/>
          <p:nvPr/>
        </p:nvGrpSpPr>
        <p:grpSpPr>
          <a:xfrm>
            <a:off x="4762500" y="1428750"/>
            <a:ext cx="3810000" cy="3143400"/>
            <a:chOff x="0" y="0"/>
            <a:chExt cx="3810000" cy="3143400"/>
          </a:xfrm>
        </p:grpSpPr>
        <p:sp>
          <p:nvSpPr>
            <p:cNvPr id="236" name="Google Shape;236;p22"/>
            <p:cNvSpPr/>
            <p:nvPr/>
          </p:nvSpPr>
          <p:spPr>
            <a:xfrm>
              <a:off x="0" y="0"/>
              <a:ext cx="3810000" cy="3143400"/>
            </a:xfrm>
            <a:prstGeom prst="roundRect">
              <a:avLst>
                <a:gd fmla="val 2424" name="adj"/>
              </a:avLst>
            </a:prstGeom>
            <a:solidFill>
              <a:srgbClr val="FFFFF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22"/>
            <p:cNvSpPr/>
            <p:nvPr/>
          </p:nvSpPr>
          <p:spPr>
            <a:xfrm>
              <a:off x="0" y="0"/>
              <a:ext cx="3810000" cy="76200"/>
            </a:xfrm>
            <a:custGeom>
              <a:rect b="b" l="l" r="r" t="t"/>
              <a:pathLst>
                <a:path extrusionOk="0" h="120000" w="120000">
                  <a:moveTo>
                    <a:pt x="0" y="60000"/>
                  </a:moveTo>
                  <a:cubicBezTo>
                    <a:pt x="0" y="26863"/>
                    <a:pt x="537" y="0"/>
                    <a:pt x="1200" y="0"/>
                  </a:cubicBezTo>
                  <a:lnTo>
                    <a:pt x="118800" y="0"/>
                  </a:lnTo>
                  <a:cubicBezTo>
                    <a:pt x="119463" y="0"/>
                    <a:pt x="120000" y="26863"/>
                    <a:pt x="120000" y="60000"/>
                  </a:cubicBezTo>
                  <a:lnTo>
                    <a:pt x="120000" y="120000"/>
                  </a:lnTo>
                  <a:lnTo>
                    <a:pt x="0" y="120000"/>
                  </a:lnTo>
                  <a:close/>
                </a:path>
              </a:pathLst>
            </a:custGeom>
            <a:solidFill>
              <a:srgbClr val="FF67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22"/>
            <p:cNvSpPr txBox="1"/>
            <p:nvPr/>
          </p:nvSpPr>
          <p:spPr>
            <a:xfrm>
              <a:off x="238125" y="333375"/>
              <a:ext cx="3333900" cy="2476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FF6720"/>
                  </a:solidFill>
                  <a:latin typeface="Open Sans"/>
                  <a:ea typeface="Open Sans"/>
                  <a:cs typeface="Open Sans"/>
                  <a:sym typeface="Open Sans"/>
                </a:rPr>
                <a:t>Commitments</a:t>
              </a:r>
              <a:endParaRPr b="1" i="0" sz="1800" u="none" cap="none" strike="noStrike">
                <a:solidFill>
                  <a:srgbClr val="FF6720"/>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Multi-year contract</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Physical standards</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Possible relocation</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Time away from family</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Following military rules</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4A5568"/>
                  </a:solidFill>
                  <a:latin typeface="Open Sans"/>
                  <a:ea typeface="Open Sans"/>
                  <a:cs typeface="Open Sans"/>
                  <a:sym typeface="Open Sans"/>
                </a:rPr>
                <a:t>Deployment may be possible</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A5568"/>
                </a:solidFill>
                <a:latin typeface="Open Sans"/>
                <a:ea typeface="Open Sans"/>
                <a:cs typeface="Open Sans"/>
                <a:sym typeface="Open Sans"/>
              </a:endParaRPr>
            </a:p>
          </p:txBody>
        </p:sp>
      </p:grpSp>
      <p:pic>
        <p:nvPicPr>
          <p:cNvPr id="239" name="Google Shape;239;p22"/>
          <p:cNvPicPr preferRelativeResize="0"/>
          <p:nvPr/>
        </p:nvPicPr>
        <p:blipFill rotWithShape="1">
          <a:blip r:embed="rId4">
            <a:alphaModFix/>
          </a:blip>
          <a:srcRect b="160" l="0" r="0" t="150"/>
          <a:stretch/>
        </p:blipFill>
        <p:spPr>
          <a:xfrm>
            <a:off x="7559900" y="56500"/>
            <a:ext cx="1524000" cy="723900"/>
          </a:xfrm>
          <a:prstGeom prst="rect">
            <a:avLst/>
          </a:prstGeom>
          <a:noFill/>
          <a:ln>
            <a:noFill/>
          </a:ln>
        </p:spPr>
      </p:pic>
      <p:sp>
        <p:nvSpPr>
          <p:cNvPr id="240" name="Google Shape;240;p22"/>
          <p:cNvSpPr txBox="1"/>
          <p:nvPr/>
        </p:nvSpPr>
        <p:spPr>
          <a:xfrm rot="950">
            <a:off x="311700" y="4703225"/>
            <a:ext cx="86844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chemeClr val="lt1"/>
                </a:solidFill>
                <a:latin typeface="Open Sans"/>
                <a:ea typeface="Open Sans"/>
                <a:cs typeface="Open Sans"/>
                <a:sym typeface="Open Sans"/>
              </a:rPr>
              <a:t>A smart decision considers BOTH columns.</a:t>
            </a:r>
            <a:endParaRPr b="1" i="0" sz="2000" u="none" cap="none" strike="noStrike">
              <a:solidFill>
                <a:schemeClr val="lt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3"/>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lnSpc>
                <a:spcPct val="100000"/>
              </a:lnSpc>
              <a:spcBef>
                <a:spcPts val="0"/>
              </a:spcBef>
              <a:spcAft>
                <a:spcPts val="0"/>
              </a:spcAft>
              <a:buSzPct val="86420"/>
              <a:buNone/>
            </a:pPr>
            <a:r>
              <a:rPr lang="en" sz="3600">
                <a:solidFill>
                  <a:srgbClr val="1D4289"/>
                </a:solidFill>
                <a:latin typeface="Open Sans"/>
                <a:ea typeface="Open Sans"/>
                <a:cs typeface="Open Sans"/>
                <a:sym typeface="Open Sans"/>
              </a:rPr>
              <a:t>Questions to Ask Before Enlisting</a:t>
            </a:r>
            <a:endParaRPr sz="3600">
              <a:solidFill>
                <a:srgbClr val="1D4289"/>
              </a:solidFill>
              <a:latin typeface="Open Sans"/>
              <a:ea typeface="Open Sans"/>
              <a:cs typeface="Open Sans"/>
              <a:sym typeface="Open Sans"/>
            </a:endParaRPr>
          </a:p>
          <a:p>
            <a:pPr indent="0" lvl="0" marL="0" rtl="0" algn="l">
              <a:lnSpc>
                <a:spcPct val="100000"/>
              </a:lnSpc>
              <a:spcBef>
                <a:spcPts val="0"/>
              </a:spcBef>
              <a:spcAft>
                <a:spcPts val="0"/>
              </a:spcAft>
              <a:buSzPct val="86420"/>
              <a:buNone/>
            </a:pPr>
            <a:r>
              <a:t/>
            </a:r>
            <a:endParaRPr sz="3600">
              <a:solidFill>
                <a:srgbClr val="1D4289"/>
              </a:solidFill>
              <a:latin typeface="Open Sans"/>
              <a:ea typeface="Open Sans"/>
              <a:cs typeface="Open Sans"/>
              <a:sym typeface="Open Sans"/>
            </a:endParaRPr>
          </a:p>
        </p:txBody>
      </p:sp>
      <p:sp>
        <p:nvSpPr>
          <p:cNvPr id="246" name="Google Shape;246;p23"/>
          <p:cNvSpPr txBox="1"/>
          <p:nvPr>
            <p:ph idx="1" type="body"/>
          </p:nvPr>
        </p:nvSpPr>
        <p:spPr>
          <a:xfrm>
            <a:off x="571500" y="1524000"/>
            <a:ext cx="7620000" cy="34047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l">
              <a:lnSpc>
                <a:spcPct val="115000"/>
              </a:lnSpc>
              <a:spcBef>
                <a:spcPts val="1200"/>
              </a:spcBef>
              <a:spcAft>
                <a:spcPts val="0"/>
              </a:spcAft>
              <a:buSzPts val="1800"/>
              <a:buNone/>
            </a:pPr>
            <a:r>
              <a:rPr b="1" lang="en" sz="1600">
                <a:solidFill>
                  <a:srgbClr val="FF6720"/>
                </a:solidFill>
              </a:rPr>
              <a:t>The following are some questions you can ask when meeting recruiters.</a:t>
            </a:r>
            <a:endParaRPr b="1" sz="1600">
              <a:solidFill>
                <a:srgbClr val="FF6720"/>
              </a:solidFill>
            </a:endParaRPr>
          </a:p>
          <a:p>
            <a:pPr indent="0" lvl="0" marL="0" rtl="0" algn="l">
              <a:lnSpc>
                <a:spcPct val="115000"/>
              </a:lnSpc>
              <a:spcBef>
                <a:spcPts val="1200"/>
              </a:spcBef>
              <a:spcAft>
                <a:spcPts val="0"/>
              </a:spcAft>
              <a:buSzPts val="1800"/>
              <a:buNone/>
            </a:pPr>
            <a:r>
              <a:rPr lang="en" sz="1600">
                <a:solidFill>
                  <a:srgbClr val="4A5568"/>
                </a:solidFill>
              </a:rPr>
              <a:t>What career can/will I train for?</a:t>
            </a:r>
            <a:endParaRPr sz="1600">
              <a:solidFill>
                <a:srgbClr val="4A5568"/>
              </a:solidFill>
            </a:endParaRPr>
          </a:p>
          <a:p>
            <a:pPr indent="0" lvl="0" marL="0" rtl="0" algn="l">
              <a:lnSpc>
                <a:spcPct val="115000"/>
              </a:lnSpc>
              <a:spcBef>
                <a:spcPts val="1200"/>
              </a:spcBef>
              <a:spcAft>
                <a:spcPts val="0"/>
              </a:spcAft>
              <a:buSzPts val="1800"/>
              <a:buNone/>
            </a:pPr>
            <a:r>
              <a:rPr lang="en" sz="1600">
                <a:solidFill>
                  <a:srgbClr val="4A5568"/>
                </a:solidFill>
              </a:rPr>
              <a:t>What jobs transfer well to civilian careers? (Most of them do!)</a:t>
            </a:r>
            <a:endParaRPr sz="1600">
              <a:solidFill>
                <a:srgbClr val="4A5568"/>
              </a:solidFill>
            </a:endParaRPr>
          </a:p>
          <a:p>
            <a:pPr indent="0" lvl="0" marL="0" rtl="0" algn="l">
              <a:lnSpc>
                <a:spcPct val="115000"/>
              </a:lnSpc>
              <a:spcBef>
                <a:spcPts val="1200"/>
              </a:spcBef>
              <a:spcAft>
                <a:spcPts val="0"/>
              </a:spcAft>
              <a:buSzPts val="1800"/>
              <a:buNone/>
            </a:pPr>
            <a:r>
              <a:rPr lang="en" sz="1600">
                <a:solidFill>
                  <a:srgbClr val="4A5568"/>
                </a:solidFill>
              </a:rPr>
              <a:t>What does a typical day look like?</a:t>
            </a:r>
            <a:endParaRPr sz="1600">
              <a:solidFill>
                <a:srgbClr val="4A5568"/>
              </a:solidFill>
            </a:endParaRPr>
          </a:p>
          <a:p>
            <a:pPr indent="0" lvl="0" marL="0" rtl="0" algn="l">
              <a:lnSpc>
                <a:spcPct val="115000"/>
              </a:lnSpc>
              <a:spcBef>
                <a:spcPts val="1200"/>
              </a:spcBef>
              <a:spcAft>
                <a:spcPts val="0"/>
              </a:spcAft>
              <a:buClr>
                <a:schemeClr val="dk1"/>
              </a:buClr>
              <a:buSzPts val="1100"/>
              <a:buFont typeface="Arial"/>
              <a:buNone/>
            </a:pPr>
            <a:r>
              <a:rPr lang="en" sz="1600">
                <a:solidFill>
                  <a:srgbClr val="4A5568"/>
                </a:solidFill>
              </a:rPr>
              <a:t>Can I attend college while serving?</a:t>
            </a:r>
            <a:endParaRPr sz="1600">
              <a:solidFill>
                <a:srgbClr val="4A5568"/>
              </a:solidFill>
            </a:endParaRPr>
          </a:p>
          <a:p>
            <a:pPr indent="0" lvl="0" marL="0" rtl="0" algn="l">
              <a:lnSpc>
                <a:spcPct val="115000"/>
              </a:lnSpc>
              <a:spcBef>
                <a:spcPts val="1200"/>
              </a:spcBef>
              <a:spcAft>
                <a:spcPts val="0"/>
              </a:spcAft>
              <a:buClr>
                <a:schemeClr val="dk1"/>
              </a:buClr>
              <a:buSzPts val="1100"/>
              <a:buFont typeface="Arial"/>
              <a:buNone/>
            </a:pPr>
            <a:r>
              <a:rPr lang="en" sz="1600">
                <a:solidFill>
                  <a:srgbClr val="4A5568"/>
                </a:solidFill>
              </a:rPr>
              <a:t>How long is my contract?</a:t>
            </a:r>
            <a:endParaRPr sz="1600">
              <a:solidFill>
                <a:srgbClr val="4A5568"/>
              </a:solidFill>
            </a:endParaRPr>
          </a:p>
          <a:p>
            <a:pPr indent="0" lvl="0" marL="0" rtl="0" algn="l">
              <a:lnSpc>
                <a:spcPct val="115000"/>
              </a:lnSpc>
              <a:spcBef>
                <a:spcPts val="1200"/>
              </a:spcBef>
              <a:spcAft>
                <a:spcPts val="0"/>
              </a:spcAft>
              <a:buClr>
                <a:schemeClr val="dk1"/>
              </a:buClr>
              <a:buSzPts val="1100"/>
              <a:buFont typeface="Arial"/>
              <a:buNone/>
            </a:pPr>
            <a:r>
              <a:rPr lang="en" sz="1600">
                <a:solidFill>
                  <a:srgbClr val="4A5568"/>
                </a:solidFill>
              </a:rPr>
              <a:t>What education benefits do I qualify for?</a:t>
            </a:r>
            <a:endParaRPr sz="1600">
              <a:solidFill>
                <a:srgbClr val="4A5568"/>
              </a:solidFill>
            </a:endParaRPr>
          </a:p>
          <a:p>
            <a:pPr indent="0" lvl="0" marL="0" rtl="0" algn="l">
              <a:lnSpc>
                <a:spcPct val="115000"/>
              </a:lnSpc>
              <a:spcBef>
                <a:spcPts val="1200"/>
              </a:spcBef>
              <a:spcAft>
                <a:spcPts val="1200"/>
              </a:spcAft>
              <a:buSzPts val="1800"/>
              <a:buNone/>
            </a:pPr>
            <a:r>
              <a:rPr lang="en" sz="1600">
                <a:solidFill>
                  <a:srgbClr val="4A5568"/>
                </a:solidFill>
              </a:rPr>
              <a:t>What happens after my service?</a:t>
            </a:r>
            <a:endParaRPr sz="1600">
              <a:solidFill>
                <a:srgbClr val="4A5568"/>
              </a:solidFill>
            </a:endParaRPr>
          </a:p>
        </p:txBody>
      </p:sp>
      <p:pic>
        <p:nvPicPr>
          <p:cNvPr id="247" name="Google Shape;247;p23"/>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251" name="Shape 251"/>
        <p:cNvGrpSpPr/>
        <p:nvPr/>
      </p:nvGrpSpPr>
      <p:grpSpPr>
        <a:xfrm>
          <a:off x="0" y="0"/>
          <a:ext cx="0" cy="0"/>
          <a:chOff x="0" y="0"/>
          <a:chExt cx="0" cy="0"/>
        </a:xfrm>
      </p:grpSpPr>
      <p:sp>
        <p:nvSpPr>
          <p:cNvPr id="252" name="Google Shape;252;p2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YOUR TURN</a:t>
            </a:r>
            <a:endParaRPr/>
          </a:p>
          <a:p>
            <a:pPr indent="0" lvl="0" marL="0" rtl="0" algn="l">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53846"/>
              <a:buNone/>
            </a:pPr>
            <a:r>
              <a:rPr lang="en" sz="2600"/>
              <a:t>Working alone or with others who share common interests, use the links in the next slide to research military branches and/or careers. </a:t>
            </a:r>
            <a:endParaRPr sz="2600"/>
          </a:p>
          <a:p>
            <a:pPr indent="0" lvl="0" marL="0" rtl="0" algn="ctr">
              <a:lnSpc>
                <a:spcPct val="100000"/>
              </a:lnSpc>
              <a:spcBef>
                <a:spcPts val="0"/>
              </a:spcBef>
              <a:spcAft>
                <a:spcPts val="0"/>
              </a:spcAft>
              <a:buSzPct val="153846"/>
              <a:buNone/>
            </a:pPr>
            <a:r>
              <a:t/>
            </a:r>
            <a:endParaRPr sz="2600"/>
          </a:p>
          <a:p>
            <a:pPr indent="0" lvl="0" marL="0" rtl="0" algn="ctr">
              <a:lnSpc>
                <a:spcPct val="100000"/>
              </a:lnSpc>
              <a:spcBef>
                <a:spcPts val="0"/>
              </a:spcBef>
              <a:spcAft>
                <a:spcPts val="0"/>
              </a:spcAft>
              <a:buSzPct val="153846"/>
              <a:buNone/>
            </a:pPr>
            <a:r>
              <a:rPr lang="en" sz="2600"/>
              <a:t>You might start by researching military branches of interest, or you can use the link at the bottom of the slide to research careers and see what military branches offer opportunities for them. </a:t>
            </a:r>
            <a:endParaRPr sz="2600"/>
          </a:p>
          <a:p>
            <a:pPr indent="0" lvl="0" marL="0" rtl="0" algn="ctr">
              <a:lnSpc>
                <a:spcPct val="100000"/>
              </a:lnSpc>
              <a:spcBef>
                <a:spcPts val="0"/>
              </a:spcBef>
              <a:spcAft>
                <a:spcPts val="0"/>
              </a:spcAft>
              <a:buSzPct val="153846"/>
              <a:buNone/>
            </a:pPr>
            <a:r>
              <a:t/>
            </a:r>
            <a:endParaRPr sz="2600"/>
          </a:p>
          <a:p>
            <a:pPr indent="0" lvl="0" marL="0" rtl="0" algn="ctr">
              <a:lnSpc>
                <a:spcPct val="100000"/>
              </a:lnSpc>
              <a:spcBef>
                <a:spcPts val="0"/>
              </a:spcBef>
              <a:spcAft>
                <a:spcPts val="0"/>
              </a:spcAft>
              <a:buSzPct val="153846"/>
              <a:buNone/>
            </a:pPr>
            <a:r>
              <a:rPr lang="en" sz="2600"/>
              <a:t>Record your findings in Part 5 of your Workbook.</a:t>
            </a:r>
            <a:endParaRPr sz="2600"/>
          </a:p>
          <a:p>
            <a:pPr indent="0" lvl="0" marL="0" rtl="0" algn="ctr">
              <a:lnSpc>
                <a:spcPct val="100000"/>
              </a:lnSpc>
              <a:spcBef>
                <a:spcPts val="0"/>
              </a:spcBef>
              <a:spcAft>
                <a:spcPts val="0"/>
              </a:spcAft>
              <a:buSzPct val="118413"/>
              <a:buNone/>
            </a:pPr>
            <a:r>
              <a:t/>
            </a:r>
            <a:endParaRPr sz="3378"/>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56" name="Shape 256"/>
        <p:cNvGrpSpPr/>
        <p:nvPr/>
      </p:nvGrpSpPr>
      <p:grpSpPr>
        <a:xfrm>
          <a:off x="0" y="0"/>
          <a:ext cx="0" cy="0"/>
          <a:chOff x="0" y="0"/>
          <a:chExt cx="0" cy="0"/>
        </a:xfrm>
      </p:grpSpPr>
      <p:sp>
        <p:nvSpPr>
          <p:cNvPr id="257" name="Google Shape;257;p25"/>
          <p:cNvSpPr txBox="1"/>
          <p:nvPr>
            <p:ph idx="1" type="body"/>
          </p:nvPr>
        </p:nvSpPr>
        <p:spPr>
          <a:xfrm>
            <a:off x="518200" y="653100"/>
            <a:ext cx="4168200" cy="4353300"/>
          </a:xfrm>
          <a:prstGeom prst="rect">
            <a:avLst/>
          </a:prstGeom>
          <a:noFill/>
          <a:ln>
            <a:noFill/>
          </a:ln>
        </p:spPr>
        <p:txBody>
          <a:bodyPr anchorCtr="0" anchor="ctr" bIns="91425" lIns="91425" spcFirstLastPara="1" rIns="91425" wrap="square" tIns="91425">
            <a:noAutofit/>
          </a:bodyPr>
          <a:lstStyle/>
          <a:p>
            <a:pPr indent="0" lvl="0" marL="0" rtl="0" algn="l">
              <a:lnSpc>
                <a:spcPct val="105000"/>
              </a:lnSpc>
              <a:spcBef>
                <a:spcPts val="0"/>
              </a:spcBef>
              <a:spcAft>
                <a:spcPts val="0"/>
              </a:spcAft>
              <a:buSzPts val="1800"/>
              <a:buNone/>
            </a:pPr>
            <a:r>
              <a:rPr lang="en" sz="1450">
                <a:solidFill>
                  <a:schemeClr val="lt1"/>
                </a:solidFill>
              </a:rPr>
              <a:t>U.S. Air Force &amp; Space Force</a:t>
            </a:r>
            <a:endParaRPr sz="1450">
              <a:solidFill>
                <a:schemeClr val="lt1"/>
              </a:solidFill>
            </a:endParaRPr>
          </a:p>
          <a:p>
            <a:pPr indent="0" lvl="0" marL="0" rtl="0" algn="l">
              <a:lnSpc>
                <a:spcPct val="115000"/>
              </a:lnSpc>
              <a:spcBef>
                <a:spcPts val="0"/>
              </a:spcBef>
              <a:spcAft>
                <a:spcPts val="0"/>
              </a:spcAft>
              <a:buSzPts val="1100"/>
              <a:buNone/>
            </a:pPr>
            <a:r>
              <a:rPr lang="en" sz="1450" u="sng">
                <a:solidFill>
                  <a:schemeClr val="lt1"/>
                </a:solidFill>
                <a:highlight>
                  <a:srgbClr val="1D4289"/>
                </a:highlight>
                <a:hlinkClick r:id="rId3">
                  <a:extLst>
                    <a:ext uri="{A12FA001-AC4F-418D-AE19-62706E023703}">
                      <ahyp:hlinkClr val="tx"/>
                    </a:ext>
                  </a:extLst>
                </a:hlinkClick>
              </a:rPr>
              <a:t>8245 B Dickerson Ln</a:t>
            </a:r>
            <a:endParaRPr sz="1450" u="sng">
              <a:solidFill>
                <a:schemeClr val="lt1"/>
              </a:solidFill>
              <a:highlight>
                <a:srgbClr val="1D4289"/>
              </a:highlight>
              <a:hlinkClick r:id="rId4">
                <a:extLst>
                  <a:ext uri="{A12FA001-AC4F-418D-AE19-62706E023703}">
                    <ahyp:hlinkClr val="tx"/>
                  </a:ext>
                </a:extLst>
              </a:hlinkClick>
            </a:endParaRPr>
          </a:p>
          <a:p>
            <a:pPr indent="0" lvl="0" marL="0" rtl="0" algn="l">
              <a:lnSpc>
                <a:spcPct val="100000"/>
              </a:lnSpc>
              <a:spcBef>
                <a:spcPts val="0"/>
              </a:spcBef>
              <a:spcAft>
                <a:spcPts val="0"/>
              </a:spcAft>
              <a:buSzPts val="1100"/>
              <a:buNone/>
            </a:pPr>
            <a:r>
              <a:rPr lang="en" sz="1450" u="sng">
                <a:solidFill>
                  <a:schemeClr val="lt1"/>
                </a:solidFill>
                <a:highlight>
                  <a:srgbClr val="1D4289"/>
                </a:highlight>
                <a:hlinkClick r:id="rId5">
                  <a:extLst>
                    <a:ext uri="{A12FA001-AC4F-418D-AE19-62706E023703}">
                      <ahyp:hlinkClr val="tx"/>
                    </a:ext>
                  </a:extLst>
                </a:hlinkClick>
              </a:rPr>
              <a:t>Salisbury, MD 21801</a:t>
            </a:r>
            <a:endParaRPr sz="1450">
              <a:solidFill>
                <a:schemeClr val="lt1"/>
              </a:solidFill>
              <a:highlight>
                <a:srgbClr val="1D4289"/>
              </a:highlight>
            </a:endParaRPr>
          </a:p>
          <a:p>
            <a:pPr indent="0" lvl="0" marL="0" rtl="0" algn="l">
              <a:lnSpc>
                <a:spcPct val="100000"/>
              </a:lnSpc>
              <a:spcBef>
                <a:spcPts val="0"/>
              </a:spcBef>
              <a:spcAft>
                <a:spcPts val="0"/>
              </a:spcAft>
              <a:buSzPts val="1100"/>
              <a:buNone/>
            </a:pPr>
            <a:r>
              <a:rPr lang="en" sz="1450" u="sng">
                <a:solidFill>
                  <a:schemeClr val="lt1"/>
                </a:solidFill>
                <a:highlight>
                  <a:srgbClr val="1D4289"/>
                </a:highlight>
              </a:rPr>
              <a:t>443-365-3674</a:t>
            </a:r>
            <a:endParaRPr sz="1450">
              <a:solidFill>
                <a:schemeClr val="lt1"/>
              </a:solidFill>
              <a:highlight>
                <a:srgbClr val="1D4289"/>
              </a:highlight>
            </a:endParaRPr>
          </a:p>
          <a:p>
            <a:pPr indent="0" lvl="0" marL="0" rtl="0" algn="l">
              <a:lnSpc>
                <a:spcPct val="100000"/>
              </a:lnSpc>
              <a:spcBef>
                <a:spcPts val="0"/>
              </a:spcBef>
              <a:spcAft>
                <a:spcPts val="0"/>
              </a:spcAft>
              <a:buSzPts val="1100"/>
              <a:buNone/>
            </a:pPr>
            <a:r>
              <a:rPr lang="en" sz="1450" u="sng">
                <a:solidFill>
                  <a:schemeClr val="hlink"/>
                </a:solidFill>
                <a:hlinkClick r:id="rId6"/>
              </a:rPr>
              <a:t>https://www.airforce.com/</a:t>
            </a:r>
            <a:r>
              <a:rPr lang="en" sz="1450">
                <a:solidFill>
                  <a:schemeClr val="lt1"/>
                </a:solidFill>
              </a:rPr>
              <a:t> </a:t>
            </a:r>
            <a:endParaRPr sz="1450">
              <a:solidFill>
                <a:schemeClr val="lt1"/>
              </a:solidFill>
            </a:endParaRPr>
          </a:p>
          <a:p>
            <a:pPr indent="0" lvl="0" marL="0" rtl="0" algn="l">
              <a:lnSpc>
                <a:spcPct val="105000"/>
              </a:lnSpc>
              <a:spcBef>
                <a:spcPts val="0"/>
              </a:spcBef>
              <a:spcAft>
                <a:spcPts val="0"/>
              </a:spcAft>
              <a:buSzPts val="1800"/>
              <a:buNone/>
            </a:pPr>
            <a:r>
              <a:rPr lang="en" sz="1450" u="sng">
                <a:solidFill>
                  <a:schemeClr val="hlink"/>
                </a:solidFill>
                <a:hlinkClick r:id="rId7"/>
              </a:rPr>
              <a:t>https://www.spaceforce.com/</a:t>
            </a:r>
            <a:r>
              <a:rPr lang="en" sz="1450">
                <a:solidFill>
                  <a:schemeClr val="lt1"/>
                </a:solidFill>
              </a:rPr>
              <a:t> </a:t>
            </a:r>
            <a:endParaRPr sz="1450">
              <a:solidFill>
                <a:schemeClr val="lt1"/>
              </a:solidFill>
            </a:endParaRPr>
          </a:p>
          <a:p>
            <a:pPr indent="0" lvl="0" marL="0" rtl="0" algn="l">
              <a:lnSpc>
                <a:spcPct val="100000"/>
              </a:lnSpc>
              <a:spcBef>
                <a:spcPts val="0"/>
              </a:spcBef>
              <a:spcAft>
                <a:spcPts val="0"/>
              </a:spcAft>
              <a:buClr>
                <a:schemeClr val="dk1"/>
              </a:buClr>
              <a:buSzPts val="1100"/>
              <a:buFont typeface="Arial"/>
              <a:buNone/>
            </a:pPr>
            <a:r>
              <a:t/>
            </a:r>
            <a:endParaRPr sz="1450">
              <a:solidFill>
                <a:schemeClr val="lt1"/>
              </a:solidFill>
            </a:endParaRPr>
          </a:p>
          <a:p>
            <a:pPr indent="0" lvl="0" marL="0" rtl="0" algn="l">
              <a:lnSpc>
                <a:spcPct val="105000"/>
              </a:lnSpc>
              <a:spcBef>
                <a:spcPts val="0"/>
              </a:spcBef>
              <a:spcAft>
                <a:spcPts val="0"/>
              </a:spcAft>
              <a:buSzPts val="1800"/>
              <a:buNone/>
            </a:pPr>
            <a:r>
              <a:rPr lang="en" sz="1450">
                <a:solidFill>
                  <a:schemeClr val="lt1"/>
                </a:solidFill>
              </a:rPr>
              <a:t>U.S. Coast Guard </a:t>
            </a:r>
            <a:endParaRPr sz="1450">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 sz="1450">
                <a:solidFill>
                  <a:schemeClr val="lt1"/>
                </a:solidFill>
                <a:highlight>
                  <a:srgbClr val="1D4289"/>
                </a:highlight>
              </a:rPr>
              <a:t>40 West Plaza</a:t>
            </a:r>
            <a:endParaRPr sz="1450">
              <a:solidFill>
                <a:schemeClr val="lt1"/>
              </a:solidFill>
              <a:highlight>
                <a:srgbClr val="1D4289"/>
              </a:highlight>
            </a:endParaRPr>
          </a:p>
          <a:p>
            <a:pPr indent="0" lvl="0" marL="0" rtl="0" algn="l">
              <a:lnSpc>
                <a:spcPct val="115000"/>
              </a:lnSpc>
              <a:spcBef>
                <a:spcPts val="0"/>
              </a:spcBef>
              <a:spcAft>
                <a:spcPts val="0"/>
              </a:spcAft>
              <a:buClr>
                <a:schemeClr val="dk1"/>
              </a:buClr>
              <a:buSzPts val="1100"/>
              <a:buFont typeface="Arial"/>
              <a:buNone/>
            </a:pPr>
            <a:r>
              <a:rPr lang="en" sz="1450">
                <a:solidFill>
                  <a:schemeClr val="lt1"/>
                </a:solidFill>
                <a:highlight>
                  <a:srgbClr val="1D4289"/>
                </a:highlight>
              </a:rPr>
              <a:t>6499 Baltimore National Pike</a:t>
            </a:r>
            <a:endParaRPr sz="1450">
              <a:solidFill>
                <a:schemeClr val="lt1"/>
              </a:solidFill>
              <a:highlight>
                <a:srgbClr val="1D4289"/>
              </a:highlight>
            </a:endParaRPr>
          </a:p>
          <a:p>
            <a:pPr indent="0" lvl="0" marL="0" rtl="0" algn="l">
              <a:lnSpc>
                <a:spcPct val="105000"/>
              </a:lnSpc>
              <a:spcBef>
                <a:spcPts val="0"/>
              </a:spcBef>
              <a:spcAft>
                <a:spcPts val="0"/>
              </a:spcAft>
              <a:buSzPts val="1800"/>
              <a:buNone/>
            </a:pPr>
            <a:r>
              <a:rPr lang="en" sz="1450">
                <a:solidFill>
                  <a:schemeClr val="lt1"/>
                </a:solidFill>
                <a:highlight>
                  <a:srgbClr val="1D4289"/>
                </a:highlight>
              </a:rPr>
              <a:t>Catonsville, MD 21228</a:t>
            </a:r>
            <a:endParaRPr sz="1450">
              <a:solidFill>
                <a:schemeClr val="lt1"/>
              </a:solidFill>
              <a:highlight>
                <a:srgbClr val="1D4289"/>
              </a:highlight>
            </a:endParaRPr>
          </a:p>
          <a:p>
            <a:pPr indent="0" lvl="0" marL="0" rtl="0" algn="l">
              <a:lnSpc>
                <a:spcPct val="100000"/>
              </a:lnSpc>
              <a:spcBef>
                <a:spcPts val="0"/>
              </a:spcBef>
              <a:spcAft>
                <a:spcPts val="0"/>
              </a:spcAft>
              <a:buSzPts val="1100"/>
              <a:buNone/>
            </a:pPr>
            <a:r>
              <a:rPr lang="en" sz="1450">
                <a:solidFill>
                  <a:schemeClr val="lt1"/>
                </a:solidFill>
                <a:highlight>
                  <a:srgbClr val="1D4289"/>
                </a:highlight>
              </a:rPr>
              <a:t>(206) 815-6105</a:t>
            </a:r>
            <a:endParaRPr sz="1450">
              <a:solidFill>
                <a:schemeClr val="lt1"/>
              </a:solidFill>
              <a:highlight>
                <a:srgbClr val="1D4289"/>
              </a:highlight>
            </a:endParaRPr>
          </a:p>
          <a:p>
            <a:pPr indent="0" lvl="0" marL="0" rtl="0" algn="l">
              <a:lnSpc>
                <a:spcPct val="100000"/>
              </a:lnSpc>
              <a:spcBef>
                <a:spcPts val="0"/>
              </a:spcBef>
              <a:spcAft>
                <a:spcPts val="0"/>
              </a:spcAft>
              <a:buSzPts val="1100"/>
              <a:buNone/>
            </a:pPr>
            <a:r>
              <a:rPr lang="en" sz="1450" u="sng">
                <a:solidFill>
                  <a:schemeClr val="hlink"/>
                </a:solidFill>
                <a:highlight>
                  <a:srgbClr val="1D4289"/>
                </a:highlight>
                <a:hlinkClick r:id="rId8"/>
              </a:rPr>
              <a:t>https://gocoastguard.com/</a:t>
            </a:r>
            <a:r>
              <a:rPr lang="en" sz="1450" u="sng">
                <a:solidFill>
                  <a:schemeClr val="lt1"/>
                </a:solidFill>
                <a:highlight>
                  <a:srgbClr val="1D4289"/>
                </a:highlight>
              </a:rPr>
              <a:t> </a:t>
            </a:r>
            <a:endParaRPr sz="1450" u="sng">
              <a:solidFill>
                <a:schemeClr val="lt1"/>
              </a:solidFill>
              <a:highlight>
                <a:srgbClr val="1D4289"/>
              </a:highlight>
            </a:endParaRPr>
          </a:p>
          <a:p>
            <a:pPr indent="0" lvl="0" marL="0" rtl="0" algn="l">
              <a:lnSpc>
                <a:spcPct val="100000"/>
              </a:lnSpc>
              <a:spcBef>
                <a:spcPts val="0"/>
              </a:spcBef>
              <a:spcAft>
                <a:spcPts val="0"/>
              </a:spcAft>
              <a:buClr>
                <a:schemeClr val="dk1"/>
              </a:buClr>
              <a:buSzPts val="1100"/>
              <a:buFont typeface="Arial"/>
              <a:buNone/>
            </a:pPr>
            <a:r>
              <a:rPr lang="en" sz="1450" u="sng">
                <a:solidFill>
                  <a:schemeClr val="hlink"/>
                </a:solidFill>
                <a:highlight>
                  <a:srgbClr val="1D4289"/>
                </a:highlight>
                <a:hlinkClick r:id="rId9"/>
              </a:rPr>
              <a:t>https://www.uscg.mil/</a:t>
            </a:r>
            <a:r>
              <a:rPr lang="en" sz="1450" u="sng">
                <a:solidFill>
                  <a:schemeClr val="lt1"/>
                </a:solidFill>
                <a:highlight>
                  <a:srgbClr val="1D4289"/>
                </a:highlight>
              </a:rPr>
              <a:t> </a:t>
            </a:r>
            <a:endParaRPr sz="1450" u="sng">
              <a:solidFill>
                <a:schemeClr val="lt1"/>
              </a:solidFill>
              <a:highlight>
                <a:srgbClr val="1D4289"/>
              </a:highlight>
            </a:endParaRPr>
          </a:p>
          <a:p>
            <a:pPr indent="0" lvl="0" marL="0" rtl="0" algn="l">
              <a:lnSpc>
                <a:spcPct val="105000"/>
              </a:lnSpc>
              <a:spcBef>
                <a:spcPts val="1200"/>
              </a:spcBef>
              <a:spcAft>
                <a:spcPts val="1200"/>
              </a:spcAft>
              <a:buSzPts val="1800"/>
              <a:buNone/>
            </a:pPr>
            <a:r>
              <a:t/>
            </a:r>
            <a:endParaRPr sz="1450">
              <a:solidFill>
                <a:schemeClr val="lt1"/>
              </a:solidFill>
            </a:endParaRPr>
          </a:p>
        </p:txBody>
      </p:sp>
      <p:sp>
        <p:nvSpPr>
          <p:cNvPr id="258" name="Google Shape;258;p25"/>
          <p:cNvSpPr txBox="1"/>
          <p:nvPr/>
        </p:nvSpPr>
        <p:spPr>
          <a:xfrm>
            <a:off x="423675" y="0"/>
            <a:ext cx="8236500" cy="68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1"/>
                </a:solidFill>
                <a:latin typeface="Open Sans"/>
                <a:ea typeface="Open Sans"/>
                <a:cs typeface="Open Sans"/>
                <a:sym typeface="Open Sans"/>
              </a:rPr>
              <a:t>Recruiting Centers/Contacts/Websites</a:t>
            </a:r>
            <a:endParaRPr b="1" i="0" sz="3000" u="none" cap="none" strike="noStrike">
              <a:solidFill>
                <a:schemeClr val="lt1"/>
              </a:solidFill>
              <a:latin typeface="Open Sans"/>
              <a:ea typeface="Open Sans"/>
              <a:cs typeface="Open Sans"/>
              <a:sym typeface="Open Sans"/>
            </a:endParaRPr>
          </a:p>
        </p:txBody>
      </p:sp>
      <p:sp>
        <p:nvSpPr>
          <p:cNvPr id="259" name="Google Shape;259;p25"/>
          <p:cNvSpPr txBox="1"/>
          <p:nvPr>
            <p:ph idx="1" type="body"/>
          </p:nvPr>
        </p:nvSpPr>
        <p:spPr>
          <a:xfrm>
            <a:off x="4473025" y="603200"/>
            <a:ext cx="3947700" cy="4280700"/>
          </a:xfrm>
          <a:prstGeom prst="rect">
            <a:avLst/>
          </a:prstGeom>
          <a:noFill/>
          <a:ln>
            <a:noFill/>
          </a:ln>
        </p:spPr>
        <p:txBody>
          <a:bodyPr anchorCtr="0" anchor="ctr" bIns="91425" lIns="91425" spcFirstLastPara="1" rIns="91425" wrap="square" tIns="91425">
            <a:normAutofit lnSpcReduction="10000"/>
          </a:bodyPr>
          <a:lstStyle/>
          <a:p>
            <a:pPr indent="0" lvl="0" marL="0" rtl="0" algn="l">
              <a:lnSpc>
                <a:spcPct val="105000"/>
              </a:lnSpc>
              <a:spcBef>
                <a:spcPts val="1200"/>
              </a:spcBef>
              <a:spcAft>
                <a:spcPts val="0"/>
              </a:spcAft>
              <a:buClr>
                <a:schemeClr val="dk1"/>
              </a:buClr>
              <a:buSzPts val="1800"/>
              <a:buFont typeface="Arial"/>
              <a:buNone/>
            </a:pPr>
            <a:r>
              <a:rPr lang="en" sz="1450">
                <a:solidFill>
                  <a:schemeClr val="lt1"/>
                </a:solidFill>
              </a:rPr>
              <a:t>U.S. Army</a:t>
            </a:r>
            <a:endParaRPr sz="1450">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 sz="1450">
                <a:solidFill>
                  <a:schemeClr val="lt1"/>
                </a:solidFill>
                <a:highlight>
                  <a:srgbClr val="1D4289"/>
                </a:highlight>
              </a:rPr>
              <a:t>21141 Sterling Ave #6</a:t>
            </a:r>
            <a:endParaRPr sz="1450">
              <a:solidFill>
                <a:schemeClr val="lt1"/>
              </a:solidFill>
              <a:highlight>
                <a:srgbClr val="1D4289"/>
              </a:highlight>
            </a:endParaRPr>
          </a:p>
          <a:p>
            <a:pPr indent="0" lvl="0" marL="0" rtl="0" algn="l">
              <a:lnSpc>
                <a:spcPct val="115000"/>
              </a:lnSpc>
              <a:spcBef>
                <a:spcPts val="0"/>
              </a:spcBef>
              <a:spcAft>
                <a:spcPts val="0"/>
              </a:spcAft>
              <a:buClr>
                <a:schemeClr val="dk1"/>
              </a:buClr>
              <a:buSzPts val="1100"/>
              <a:buFont typeface="Arial"/>
              <a:buNone/>
            </a:pPr>
            <a:r>
              <a:rPr lang="en" sz="1450">
                <a:solidFill>
                  <a:schemeClr val="lt1"/>
                </a:solidFill>
                <a:highlight>
                  <a:srgbClr val="1D4289"/>
                </a:highlight>
              </a:rPr>
              <a:t>Georgetown, DE 19947</a:t>
            </a:r>
            <a:endParaRPr sz="1450">
              <a:solidFill>
                <a:schemeClr val="lt1"/>
              </a:solidFill>
              <a:highlight>
                <a:srgbClr val="1D4289"/>
              </a:highlight>
            </a:endParaRPr>
          </a:p>
          <a:p>
            <a:pPr indent="0" lvl="0" marL="0" rtl="0" algn="l">
              <a:lnSpc>
                <a:spcPct val="115000"/>
              </a:lnSpc>
              <a:spcBef>
                <a:spcPts val="0"/>
              </a:spcBef>
              <a:spcAft>
                <a:spcPts val="0"/>
              </a:spcAft>
              <a:buClr>
                <a:schemeClr val="dk1"/>
              </a:buClr>
              <a:buSzPts val="1100"/>
              <a:buFont typeface="Arial"/>
              <a:buNone/>
            </a:pPr>
            <a:r>
              <a:rPr lang="en" sz="1450">
                <a:solidFill>
                  <a:schemeClr val="lt1"/>
                </a:solidFill>
                <a:highlight>
                  <a:srgbClr val="1D4289"/>
                </a:highlight>
              </a:rPr>
              <a:t>(302) 259-7785</a:t>
            </a:r>
            <a:endParaRPr sz="1450">
              <a:solidFill>
                <a:schemeClr val="lt1"/>
              </a:solidFill>
              <a:highlight>
                <a:srgbClr val="1D4289"/>
              </a:highlight>
            </a:endParaRPr>
          </a:p>
          <a:p>
            <a:pPr indent="0" lvl="0" marL="0" rtl="0" algn="l">
              <a:lnSpc>
                <a:spcPct val="100000"/>
              </a:lnSpc>
              <a:spcBef>
                <a:spcPts val="0"/>
              </a:spcBef>
              <a:spcAft>
                <a:spcPts val="0"/>
              </a:spcAft>
              <a:buSzPts val="1100"/>
              <a:buNone/>
            </a:pPr>
            <a:r>
              <a:rPr lang="en" sz="1450" u="sng">
                <a:solidFill>
                  <a:schemeClr val="accent5"/>
                </a:solidFill>
                <a:hlinkClick r:id="rId10">
                  <a:extLst>
                    <a:ext uri="{A12FA001-AC4F-418D-AE19-62706E023703}">
                      <ahyp:hlinkClr val="tx"/>
                    </a:ext>
                  </a:extLst>
                </a:hlinkClick>
              </a:rPr>
              <a:t>https://www.goarmy.com/</a:t>
            </a:r>
            <a:r>
              <a:rPr lang="en" sz="1450">
                <a:solidFill>
                  <a:schemeClr val="lt1"/>
                </a:solidFill>
              </a:rPr>
              <a:t> </a:t>
            </a:r>
            <a:endParaRPr sz="1450">
              <a:solidFill>
                <a:schemeClr val="lt1"/>
              </a:solidFill>
            </a:endParaRPr>
          </a:p>
          <a:p>
            <a:pPr indent="0" lvl="0" marL="0" rtl="0" algn="l">
              <a:lnSpc>
                <a:spcPct val="105000"/>
              </a:lnSpc>
              <a:spcBef>
                <a:spcPts val="1200"/>
              </a:spcBef>
              <a:spcAft>
                <a:spcPts val="0"/>
              </a:spcAft>
              <a:buSzPts val="1800"/>
              <a:buNone/>
            </a:pPr>
            <a:r>
              <a:rPr lang="en" sz="1450">
                <a:solidFill>
                  <a:schemeClr val="lt1"/>
                </a:solidFill>
              </a:rPr>
              <a:t>U.S. Marine Corps</a:t>
            </a:r>
            <a:endParaRPr sz="1450">
              <a:solidFill>
                <a:schemeClr val="lt1"/>
              </a:solidFill>
            </a:endParaRPr>
          </a:p>
          <a:p>
            <a:pPr indent="0" lvl="0" marL="0" rtl="0" algn="l">
              <a:lnSpc>
                <a:spcPct val="105000"/>
              </a:lnSpc>
              <a:spcBef>
                <a:spcPts val="0"/>
              </a:spcBef>
              <a:spcAft>
                <a:spcPts val="0"/>
              </a:spcAft>
              <a:buSzPts val="1800"/>
              <a:buNone/>
            </a:pPr>
            <a:r>
              <a:rPr lang="en" sz="1450">
                <a:solidFill>
                  <a:schemeClr val="lt1"/>
                </a:solidFill>
                <a:highlight>
                  <a:srgbClr val="1D4289"/>
                </a:highlight>
              </a:rPr>
              <a:t>8245 B. Dickerson Ln </a:t>
            </a:r>
            <a:endParaRPr sz="1450">
              <a:solidFill>
                <a:schemeClr val="lt1"/>
              </a:solidFill>
              <a:highlight>
                <a:srgbClr val="1D4289"/>
              </a:highlight>
            </a:endParaRPr>
          </a:p>
          <a:p>
            <a:pPr indent="0" lvl="0" marL="0" rtl="0" algn="l">
              <a:lnSpc>
                <a:spcPct val="105000"/>
              </a:lnSpc>
              <a:spcBef>
                <a:spcPts val="0"/>
              </a:spcBef>
              <a:spcAft>
                <a:spcPts val="0"/>
              </a:spcAft>
              <a:buSzPts val="1800"/>
              <a:buNone/>
            </a:pPr>
            <a:r>
              <a:rPr lang="en" sz="1450">
                <a:solidFill>
                  <a:schemeClr val="lt1"/>
                </a:solidFill>
                <a:highlight>
                  <a:srgbClr val="1D4289"/>
                </a:highlight>
              </a:rPr>
              <a:t>Avalon Plaza Shop Center </a:t>
            </a:r>
            <a:endParaRPr sz="1450">
              <a:solidFill>
                <a:schemeClr val="lt1"/>
              </a:solidFill>
              <a:highlight>
                <a:srgbClr val="1D4289"/>
              </a:highlight>
            </a:endParaRPr>
          </a:p>
          <a:p>
            <a:pPr indent="0" lvl="0" marL="0" rtl="0" algn="l">
              <a:lnSpc>
                <a:spcPct val="105000"/>
              </a:lnSpc>
              <a:spcBef>
                <a:spcPts val="0"/>
              </a:spcBef>
              <a:spcAft>
                <a:spcPts val="0"/>
              </a:spcAft>
              <a:buSzPts val="1800"/>
              <a:buNone/>
            </a:pPr>
            <a:r>
              <a:rPr lang="en" sz="1450">
                <a:solidFill>
                  <a:schemeClr val="lt1"/>
                </a:solidFill>
                <a:highlight>
                  <a:srgbClr val="1D4289"/>
                </a:highlight>
              </a:rPr>
              <a:t>Salisbury, MD 21804</a:t>
            </a:r>
            <a:endParaRPr sz="1450">
              <a:solidFill>
                <a:schemeClr val="lt1"/>
              </a:solidFill>
              <a:highlight>
                <a:srgbClr val="1D4289"/>
              </a:highlight>
            </a:endParaRPr>
          </a:p>
          <a:p>
            <a:pPr indent="0" lvl="0" marL="0" rtl="0" algn="l">
              <a:lnSpc>
                <a:spcPct val="112500"/>
              </a:lnSpc>
              <a:spcBef>
                <a:spcPts val="0"/>
              </a:spcBef>
              <a:spcAft>
                <a:spcPts val="0"/>
              </a:spcAft>
              <a:buSzPts val="1100"/>
              <a:buNone/>
            </a:pPr>
            <a:r>
              <a:rPr lang="en" sz="1450">
                <a:solidFill>
                  <a:schemeClr val="lt1"/>
                </a:solidFill>
                <a:highlight>
                  <a:srgbClr val="1D4289"/>
                </a:highlight>
              </a:rPr>
              <a:t>(410) 742-2694</a:t>
            </a:r>
            <a:endParaRPr sz="1450">
              <a:solidFill>
                <a:schemeClr val="lt1"/>
              </a:solidFill>
              <a:highlight>
                <a:srgbClr val="1D4289"/>
              </a:highlight>
            </a:endParaRPr>
          </a:p>
          <a:p>
            <a:pPr indent="0" lvl="0" marL="0" rtl="0" algn="l">
              <a:lnSpc>
                <a:spcPct val="100000"/>
              </a:lnSpc>
              <a:spcBef>
                <a:spcPts val="0"/>
              </a:spcBef>
              <a:spcAft>
                <a:spcPts val="0"/>
              </a:spcAft>
              <a:buClr>
                <a:schemeClr val="dk1"/>
              </a:buClr>
              <a:buSzPts val="1100"/>
              <a:buFont typeface="Arial"/>
              <a:buNone/>
            </a:pPr>
            <a:r>
              <a:rPr lang="en" sz="1450" u="sng">
                <a:solidFill>
                  <a:schemeClr val="hlink"/>
                </a:solidFill>
                <a:hlinkClick r:id="rId11"/>
              </a:rPr>
              <a:t>https://www.marines.com/</a:t>
            </a:r>
            <a:r>
              <a:rPr lang="en" sz="1450">
                <a:solidFill>
                  <a:schemeClr val="lt1"/>
                </a:solidFill>
              </a:rPr>
              <a:t> </a:t>
            </a:r>
            <a:endParaRPr sz="1450">
              <a:solidFill>
                <a:schemeClr val="lt1"/>
              </a:solidFill>
            </a:endParaRPr>
          </a:p>
          <a:p>
            <a:pPr indent="0" lvl="0" marL="0" rtl="0" algn="l">
              <a:lnSpc>
                <a:spcPct val="105000"/>
              </a:lnSpc>
              <a:spcBef>
                <a:spcPts val="0"/>
              </a:spcBef>
              <a:spcAft>
                <a:spcPts val="0"/>
              </a:spcAft>
              <a:buSzPts val="1800"/>
              <a:buNone/>
            </a:pPr>
            <a:r>
              <a:t/>
            </a:r>
            <a:endParaRPr sz="1450">
              <a:solidFill>
                <a:schemeClr val="lt1"/>
              </a:solidFill>
            </a:endParaRPr>
          </a:p>
          <a:p>
            <a:pPr indent="0" lvl="0" marL="0" rtl="0" algn="l">
              <a:lnSpc>
                <a:spcPct val="105000"/>
              </a:lnSpc>
              <a:spcBef>
                <a:spcPts val="0"/>
              </a:spcBef>
              <a:spcAft>
                <a:spcPts val="0"/>
              </a:spcAft>
              <a:buSzPts val="1800"/>
              <a:buNone/>
            </a:pPr>
            <a:r>
              <a:rPr lang="en" sz="1450">
                <a:solidFill>
                  <a:schemeClr val="lt1"/>
                </a:solidFill>
              </a:rPr>
              <a:t>U.S. Navy</a:t>
            </a:r>
            <a:endParaRPr sz="1450">
              <a:solidFill>
                <a:schemeClr val="lt1"/>
              </a:solidFill>
            </a:endParaRPr>
          </a:p>
          <a:p>
            <a:pPr indent="0" lvl="0" marL="0" rtl="0" algn="l">
              <a:lnSpc>
                <a:spcPct val="105000"/>
              </a:lnSpc>
              <a:spcBef>
                <a:spcPts val="0"/>
              </a:spcBef>
              <a:spcAft>
                <a:spcPts val="0"/>
              </a:spcAft>
              <a:buClr>
                <a:schemeClr val="dk1"/>
              </a:buClr>
              <a:buSzPts val="1100"/>
              <a:buFont typeface="Arial"/>
              <a:buNone/>
            </a:pPr>
            <a:r>
              <a:rPr lang="en" sz="1450">
                <a:solidFill>
                  <a:schemeClr val="lt1"/>
                </a:solidFill>
                <a:highlight>
                  <a:srgbClr val="1D4289"/>
                </a:highlight>
              </a:rPr>
              <a:t>21141 Sterling Ave</a:t>
            </a:r>
            <a:endParaRPr sz="1450">
              <a:solidFill>
                <a:schemeClr val="lt1"/>
              </a:solidFill>
              <a:highlight>
                <a:srgbClr val="1D4289"/>
              </a:highlight>
            </a:endParaRPr>
          </a:p>
          <a:p>
            <a:pPr indent="0" lvl="0" marL="0" rtl="0" algn="l">
              <a:lnSpc>
                <a:spcPct val="105000"/>
              </a:lnSpc>
              <a:spcBef>
                <a:spcPts val="0"/>
              </a:spcBef>
              <a:spcAft>
                <a:spcPts val="0"/>
              </a:spcAft>
              <a:buSzPts val="1800"/>
              <a:buNone/>
            </a:pPr>
            <a:r>
              <a:rPr lang="en" sz="1450">
                <a:solidFill>
                  <a:schemeClr val="lt1"/>
                </a:solidFill>
                <a:highlight>
                  <a:srgbClr val="1D4289"/>
                </a:highlight>
              </a:rPr>
              <a:t>Georgetown, DE 19947</a:t>
            </a:r>
            <a:endParaRPr sz="1450">
              <a:solidFill>
                <a:schemeClr val="lt1"/>
              </a:solidFill>
              <a:highlight>
                <a:srgbClr val="1D4289"/>
              </a:highlight>
            </a:endParaRPr>
          </a:p>
          <a:p>
            <a:pPr indent="0" lvl="0" marL="0" rtl="0" algn="l">
              <a:lnSpc>
                <a:spcPct val="100000"/>
              </a:lnSpc>
              <a:spcBef>
                <a:spcPts val="0"/>
              </a:spcBef>
              <a:spcAft>
                <a:spcPts val="0"/>
              </a:spcAft>
              <a:buSzPts val="1100"/>
              <a:buNone/>
            </a:pPr>
            <a:r>
              <a:rPr lang="en" sz="1450">
                <a:solidFill>
                  <a:schemeClr val="lt1"/>
                </a:solidFill>
                <a:highlight>
                  <a:srgbClr val="1D4289"/>
                </a:highlight>
              </a:rPr>
              <a:t>(267) 410-9091</a:t>
            </a:r>
            <a:endParaRPr sz="1450">
              <a:solidFill>
                <a:schemeClr val="lt1"/>
              </a:solidFill>
              <a:highlight>
                <a:srgbClr val="1D4289"/>
              </a:highlight>
            </a:endParaRPr>
          </a:p>
          <a:p>
            <a:pPr indent="0" lvl="0" marL="0" rtl="0" algn="l">
              <a:lnSpc>
                <a:spcPct val="100000"/>
              </a:lnSpc>
              <a:spcBef>
                <a:spcPts val="0"/>
              </a:spcBef>
              <a:spcAft>
                <a:spcPts val="0"/>
              </a:spcAft>
              <a:buSzPts val="1100"/>
              <a:buNone/>
            </a:pPr>
            <a:r>
              <a:rPr lang="en" sz="1450" u="sng">
                <a:solidFill>
                  <a:schemeClr val="hlink"/>
                </a:solidFill>
                <a:hlinkClick r:id="rId12"/>
              </a:rPr>
              <a:t>https://www.navy.com/</a:t>
            </a:r>
            <a:r>
              <a:rPr lang="en" sz="1450">
                <a:solidFill>
                  <a:schemeClr val="lt1"/>
                </a:solidFill>
              </a:rPr>
              <a:t> </a:t>
            </a:r>
            <a:endParaRPr sz="1450">
              <a:solidFill>
                <a:schemeClr val="lt1"/>
              </a:solidFill>
            </a:endParaRPr>
          </a:p>
        </p:txBody>
      </p:sp>
      <p:sp>
        <p:nvSpPr>
          <p:cNvPr id="260" name="Google Shape;260;p25"/>
          <p:cNvSpPr txBox="1"/>
          <p:nvPr/>
        </p:nvSpPr>
        <p:spPr>
          <a:xfrm>
            <a:off x="114950" y="4760375"/>
            <a:ext cx="9029100" cy="335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en" sz="1700" u="none" cap="none" strike="noStrike">
                <a:solidFill>
                  <a:schemeClr val="lt1"/>
                </a:solidFill>
                <a:latin typeface="Open Sans"/>
                <a:ea typeface="Open Sans"/>
                <a:cs typeface="Open Sans"/>
                <a:sym typeface="Open Sans"/>
              </a:rPr>
              <a:t>To research careers in the military, visit </a:t>
            </a:r>
            <a:r>
              <a:rPr b="0" i="0" lang="en" sz="1700" u="sng" cap="none" strike="noStrike">
                <a:solidFill>
                  <a:schemeClr val="hlink"/>
                </a:solidFill>
                <a:latin typeface="Open Sans"/>
                <a:ea typeface="Open Sans"/>
                <a:cs typeface="Open Sans"/>
                <a:sym typeface="Open Sans"/>
                <a:hlinkClick r:id="rId13"/>
              </a:rPr>
              <a:t>https://www.careersinthemilitary.com/home</a:t>
            </a:r>
            <a:r>
              <a:rPr b="0" i="0" lang="en" sz="1700" u="none" cap="none" strike="noStrike">
                <a:solidFill>
                  <a:schemeClr val="lt1"/>
                </a:solidFill>
                <a:latin typeface="Open Sans"/>
                <a:ea typeface="Open Sans"/>
                <a:cs typeface="Open Sans"/>
                <a:sym typeface="Open Sans"/>
              </a:rPr>
              <a:t> </a:t>
            </a:r>
            <a:endParaRPr b="0" i="0" sz="1700" u="none" cap="none" strike="noStrike">
              <a:solidFill>
                <a:schemeClr val="lt1"/>
              </a:solidFill>
              <a:latin typeface="Open Sans"/>
              <a:ea typeface="Open Sans"/>
              <a:cs typeface="Open Sans"/>
              <a:sym typeface="Open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264" name="Shape 264"/>
        <p:cNvGrpSpPr/>
        <p:nvPr/>
      </p:nvGrpSpPr>
      <p:grpSpPr>
        <a:xfrm>
          <a:off x="0" y="0"/>
          <a:ext cx="0" cy="0"/>
          <a:chOff x="0" y="0"/>
          <a:chExt cx="0" cy="0"/>
        </a:xfrm>
      </p:grpSpPr>
      <p:sp>
        <p:nvSpPr>
          <p:cNvPr id="265" name="Google Shape;265;p2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Next Steps</a:t>
            </a:r>
            <a:endParaRPr/>
          </a:p>
          <a:p>
            <a:pPr indent="0" lvl="0" marL="0" rtl="0" algn="l">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Complete Part 6 of your Workbook to consider your next steps. </a:t>
            </a:r>
            <a:endParaRPr/>
          </a:p>
          <a:p>
            <a:pPr indent="0" lvl="0" marL="0" rtl="0" algn="ctr">
              <a:lnSpc>
                <a:spcPct val="100000"/>
              </a:lnSpc>
              <a:spcBef>
                <a:spcPts val="0"/>
              </a:spcBef>
              <a:spcAft>
                <a:spcPts val="0"/>
              </a:spcAft>
              <a:buSzPct val="111111"/>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2400"/>
              </a:spcBef>
              <a:spcAft>
                <a:spcPts val="0"/>
              </a:spcAft>
              <a:buClr>
                <a:schemeClr val="dk1"/>
              </a:buClr>
              <a:buSzPts val="990"/>
              <a:buFont typeface="Arial"/>
              <a:buNone/>
            </a:pPr>
            <a:r>
              <a:rPr lang="en" sz="2770"/>
              <a:t>Your future isn't decided today...</a:t>
            </a:r>
            <a:endParaRPr sz="2770"/>
          </a:p>
          <a:p>
            <a:pPr indent="0" lvl="0" marL="0" rtl="0" algn="ctr">
              <a:lnSpc>
                <a:spcPct val="115000"/>
              </a:lnSpc>
              <a:spcBef>
                <a:spcPts val="1800"/>
              </a:spcBef>
              <a:spcAft>
                <a:spcPts val="0"/>
              </a:spcAft>
              <a:buClr>
                <a:schemeClr val="dk1"/>
              </a:buClr>
              <a:buSzPts val="990"/>
              <a:buFont typeface="Arial"/>
              <a:buNone/>
            </a:pPr>
            <a:r>
              <a:rPr lang="en" sz="2230"/>
              <a:t>...but today is a chance to explore what might be possible.</a:t>
            </a:r>
            <a:endParaRPr sz="2230"/>
          </a:p>
          <a:p>
            <a:pPr indent="0" lvl="0" marL="0" rtl="0" algn="ctr">
              <a:lnSpc>
                <a:spcPct val="115000"/>
              </a:lnSpc>
              <a:spcBef>
                <a:spcPts val="1200"/>
              </a:spcBef>
              <a:spcAft>
                <a:spcPts val="0"/>
              </a:spcAft>
              <a:buClr>
                <a:schemeClr val="dk1"/>
              </a:buClr>
              <a:buSzPts val="990"/>
              <a:buFont typeface="Arial"/>
              <a:buNone/>
            </a:pPr>
            <a:r>
              <a:rPr lang="en" sz="1690"/>
              <a:t>Be curious. Ask questions. Explore your options.</a:t>
            </a:r>
            <a:endParaRPr sz="1690"/>
          </a:p>
          <a:p>
            <a:pPr indent="0" lvl="0" marL="0" rtl="0" algn="ctr">
              <a:lnSpc>
                <a:spcPct val="115000"/>
              </a:lnSpc>
              <a:spcBef>
                <a:spcPts val="1200"/>
              </a:spcBef>
              <a:spcAft>
                <a:spcPts val="0"/>
              </a:spcAft>
              <a:buClr>
                <a:schemeClr val="dk1"/>
              </a:buClr>
              <a:buSzPts val="990"/>
              <a:buFont typeface="Arial"/>
              <a:buNone/>
            </a:pPr>
            <a:r>
              <a:rPr lang="en" sz="1690"/>
              <a:t>The best decision is an informed decision.</a:t>
            </a:r>
            <a:endParaRPr sz="1690"/>
          </a:p>
          <a:p>
            <a:pPr indent="0" lvl="0" marL="0" rtl="0" algn="ctr">
              <a:lnSpc>
                <a:spcPct val="115000"/>
              </a:lnSpc>
              <a:spcBef>
                <a:spcPts val="1200"/>
              </a:spcBef>
              <a:spcAft>
                <a:spcPts val="0"/>
              </a:spcAft>
              <a:buClr>
                <a:schemeClr val="dk1"/>
              </a:buClr>
              <a:buSzPts val="990"/>
              <a:buFont typeface="Arial"/>
              <a:buNone/>
            </a:pPr>
            <a:r>
              <a:rPr b="0" i="1" lang="en" sz="1690"/>
              <a:t>Thank you for participating in Launch Into Your Future.</a:t>
            </a:r>
            <a:endParaRPr b="0" i="1" sz="1690"/>
          </a:p>
          <a:p>
            <a:pPr indent="0" lvl="0" marL="0" rtl="0" algn="ctr">
              <a:lnSpc>
                <a:spcPct val="100000"/>
              </a:lnSpc>
              <a:spcBef>
                <a:spcPts val="1200"/>
              </a:spcBef>
              <a:spcAft>
                <a:spcPts val="0"/>
              </a:spcAft>
              <a:buSzPts val="990"/>
              <a:buNone/>
            </a:pPr>
            <a:r>
              <a:t/>
            </a:r>
            <a:endParaRPr sz="394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