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Open Sans SemiBold"/>
      <p:regular r:id="rId20"/>
      <p:bold r:id="rId21"/>
      <p:italic r:id="rId22"/>
      <p:boldItalic r:id="rId23"/>
    </p:embeddedFont>
    <p:embeddedFont>
      <p:font typeface="Open Sans ExtraBold"/>
      <p:bold r:id="rId24"/>
      <p:boldItalic r:id="rId25"/>
    </p:embeddedFont>
    <p:embeddedFont>
      <p:font typeface="Open Sans"/>
      <p:bold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05EE389-417A-467E-B4B1-CE8DE2C1C1A1}">
  <a:tblStyle styleId="{905EE389-417A-467E-B4B1-CE8DE2C1C1A1}"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SemiBold-regular.fntdata"/><Relationship Id="rId22" Type="http://schemas.openxmlformats.org/officeDocument/2006/relationships/font" Target="fonts/OpenSansSemiBold-italic.fntdata"/><Relationship Id="rId21" Type="http://schemas.openxmlformats.org/officeDocument/2006/relationships/font" Target="fonts/OpenSansSemiBold-bold.fntdata"/><Relationship Id="rId24" Type="http://schemas.openxmlformats.org/officeDocument/2006/relationships/font" Target="fonts/OpenSansExtraBold-bold.fntdata"/><Relationship Id="rId23" Type="http://schemas.openxmlformats.org/officeDocument/2006/relationships/font" Target="fonts/OpenSansSemi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OpenSans-bold.fntdata"/><Relationship Id="rId25" Type="http://schemas.openxmlformats.org/officeDocument/2006/relationships/font" Target="fonts/OpenSansExtraBold-boldItalic.fntdata"/><Relationship Id="rId27" Type="http://schemas.openxmlformats.org/officeDocument/2006/relationships/font" Target="fonts/OpenSans-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netinterestprofiler.org/" TargetMode="External"/><Relationship Id="rId3" Type="http://schemas.openxmlformats.org/officeDocument/2006/relationships/hyperlink" Target="https://bigfuture.collegeboard.org/career-search/career-quiz"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Please review the slides carefully </a:t>
            </a:r>
            <a:r>
              <a:rPr lang="en"/>
              <a:t>before</a:t>
            </a:r>
            <a:r>
              <a:rPr lang="en"/>
              <a:t> the presentation. Several slides have placeholder information and need to be edited based on your school’s offerings.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We will be hosting Launch into Your Future or Launch for short. This is happening statewide; our school’s event will be: (insert dates). This is our time as a school to provide a jumpstart in planning and </a:t>
            </a:r>
            <a:r>
              <a:rPr lang="en"/>
              <a:t>preparing</a:t>
            </a:r>
            <a:r>
              <a:rPr lang="en"/>
              <a:t> for your next step after high school. Whether you are enlisting, seeking a job, applying for an apprenticeship/trade school/college there will be something for you during this event. Today’s </a:t>
            </a:r>
            <a:r>
              <a:rPr lang="en"/>
              <a:t>session</a:t>
            </a:r>
            <a:r>
              <a:rPr lang="en"/>
              <a:t> will help you to get ready for Launch into Your Future.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3f435c0d0a9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3f435c0d0a9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By the end of today’s session, you will be fully prepared for Launch. We will talk about when Launch is, the sessions offered and different ways you can participate depending on your path after high school. Also you will create your Launch action plan and your exit ticket will be a student information sheet to ensure you have </a:t>
            </a:r>
            <a:r>
              <a:rPr lang="en"/>
              <a:t>everything</a:t>
            </a:r>
            <a:r>
              <a:rPr lang="en"/>
              <a:t> you need for your application sessions.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435c0d0a9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435c0d0a9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Launch will prepare you for your next step after high school. Whether you are going to trade school, enlisting, starting with work or enrolling in college there are a lot of steps to take this year to make that a reality. Launch will help you get started with your applications, learn about deadlines and here from representatives in all those areas about how to successfully launch into your future. Launch is the start not the end, it’s a success if you complete your required applications and have a solid game plan for the rest of the school year.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f51663fbe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f51663fb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Edit this slide to reflect the types of sessions you will be hosting.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note: Use this slide to describe the key events that your school is hosting.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f51663fbe4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f51663fbe4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Add in your school’s launch dates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note: Share the dates with students and let them know how it will be advertised or how they can sign up.</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f51663fbe4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f51663fbe4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There are many different paths after high school </a:t>
            </a:r>
            <a:r>
              <a:rPr lang="en"/>
              <a:t>depending</a:t>
            </a:r>
            <a:r>
              <a:rPr lang="en"/>
              <a:t> on your interests. Launch will have sessions for each of those paths to help answer your questions and get you started.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NOTE: You can read through the table to help students get ideas on how to engage in Launch. As </a:t>
            </a:r>
            <a:r>
              <a:rPr lang="en"/>
              <a:t>they</a:t>
            </a:r>
            <a:r>
              <a:rPr lang="en"/>
              <a:t> complete their Launch Action Plan they need to include which sessions they want to attend. This </a:t>
            </a:r>
            <a:r>
              <a:rPr lang="en"/>
              <a:t>will</a:t>
            </a:r>
            <a:r>
              <a:rPr lang="en"/>
              <a:t> give them some ideas. Students can also use the Launch schedule for more details.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698da836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f698da836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51663fbe4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f51663fbe4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Next we will create your Launch Action Plan. We want to be sure you know which sessions you want to attend and how to get everything you need out of Launch this year. Here’s the components of your action plan. You’ll create your plan first and then we will partner up and get feedback on ways to </a:t>
            </a:r>
            <a:r>
              <a:rPr lang="en"/>
              <a:t>strengthen</a:t>
            </a:r>
            <a:r>
              <a:rPr lang="en"/>
              <a:t> our plans.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f51663fbe4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f51663fbe4_0_3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This mentions logging into an SSP account. If your school doesn’t use SSP for all students, you could also have students complete a career quiz during this </a:t>
            </a:r>
            <a:r>
              <a:rPr lang="en"/>
              <a:t>independent</a:t>
            </a:r>
            <a:r>
              <a:rPr lang="en"/>
              <a:t> work time to generate a list of possible careers. Recommended quizzes include: </a:t>
            </a:r>
            <a:r>
              <a:rPr lang="en" u="sng">
                <a:solidFill>
                  <a:schemeClr val="hlink"/>
                </a:solidFill>
                <a:hlinkClick r:id="rId2"/>
              </a:rPr>
              <a:t>O'Net Interest Profiler</a:t>
            </a:r>
            <a:r>
              <a:rPr lang="en"/>
              <a:t> or </a:t>
            </a:r>
            <a:r>
              <a:rPr lang="en" u="sng">
                <a:solidFill>
                  <a:schemeClr val="hlink"/>
                </a:solidFill>
                <a:hlinkClick r:id="rId3"/>
              </a:rPr>
              <a:t>Big Future's Career Quiz</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Students </a:t>
            </a:r>
            <a:r>
              <a:rPr lang="en"/>
              <a:t>will</a:t>
            </a:r>
            <a:r>
              <a:rPr lang="en"/>
              <a:t> review their career interests as part of the Action Plan to make sure </a:t>
            </a:r>
            <a:r>
              <a:rPr lang="en"/>
              <a:t>they</a:t>
            </a:r>
            <a:r>
              <a:rPr lang="en"/>
              <a:t> know what education or training they need. This will be a good refresh as they build their Launch schedule. On the next slide you will have a detailed launch schedule, you can also give students the separate handout for more details.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f531ecd59b_0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f531ecd59b_0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Notes: Plug all of your events into this schedule so students can see the full Launch schedule at a glance.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f531ecd59b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f531ecd59b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Modification notes: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Option 1: Eliminate this section and just have an open Q&amp;A</a:t>
            </a:r>
            <a:endParaRPr/>
          </a:p>
          <a:p>
            <a:pPr indent="0" lvl="0" marL="0" rtl="0" algn="l">
              <a:spcBef>
                <a:spcPts val="0"/>
              </a:spcBef>
              <a:spcAft>
                <a:spcPts val="0"/>
              </a:spcAft>
              <a:buNone/>
            </a:pPr>
            <a:r>
              <a:rPr lang="en"/>
              <a:t>Option 2: Reduce independent work to 20 minutes and allow students to work together for 10 minutes. </a:t>
            </a:r>
            <a:endParaRPr/>
          </a:p>
          <a:p>
            <a:pPr indent="0" lvl="0" marL="0" rtl="0" algn="l">
              <a:spcBef>
                <a:spcPts val="0"/>
              </a:spcBef>
              <a:spcAft>
                <a:spcPts val="0"/>
              </a:spcAft>
              <a:buNone/>
            </a:pPr>
            <a:r>
              <a:rPr lang="en"/>
              <a:t>Option 3: In lieu of partner time, have 4-5 students share aloud their plans as inspiration for peers to do a final review or ask questions.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Read the instructions and discussion questions or adjust based on your modification.</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51663fbe4_0_4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f51663fbe4_0_4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Modification notes:</a:t>
            </a:r>
            <a:endParaRPr/>
          </a:p>
          <a:p>
            <a:pPr indent="0" lvl="0" marL="0" rtl="0" algn="l">
              <a:spcBef>
                <a:spcPts val="0"/>
              </a:spcBef>
              <a:spcAft>
                <a:spcPts val="0"/>
              </a:spcAft>
              <a:buNone/>
            </a:pPr>
            <a:r>
              <a:rPr lang="en"/>
              <a:t>If you don’t have time to complete these in class, you can send them home as homework. Just be sure to have a way to check that they are complete prior to Launch.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Script: As your final task, you will complete the Student Information Sheet. This has all the information you will need to complete your applications and talk with college and employer representatives during Launch. Some information you may need to get from your parent/guardian. If you have questions, you can ask me 1:1.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51663fbe4_0_4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f51663fbe4_0_4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Script: You can just walk through this slide as is.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Note: Pay attention to #5, you want to add in anything that is missing for your school.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2.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D4289"/>
        </a:solidFill>
      </p:bgPr>
    </p:bg>
    <p:spTree>
      <p:nvGrpSpPr>
        <p:cNvPr id="53" name="Shape 53"/>
        <p:cNvGrpSpPr/>
        <p:nvPr/>
      </p:nvGrpSpPr>
      <p:grpSpPr>
        <a:xfrm>
          <a:off x="0" y="0"/>
          <a:ext cx="0" cy="0"/>
          <a:chOff x="0" y="0"/>
          <a:chExt cx="0" cy="0"/>
        </a:xfrm>
      </p:grpSpPr>
      <p:grpSp>
        <p:nvGrpSpPr>
          <p:cNvPr id="54" name="Google Shape;54;p13"/>
          <p:cNvGrpSpPr/>
          <p:nvPr/>
        </p:nvGrpSpPr>
        <p:grpSpPr>
          <a:xfrm>
            <a:off x="4762500" y="0"/>
            <a:ext cx="4381650" cy="5143500"/>
            <a:chOff x="4762500" y="0"/>
            <a:chExt cx="4381650" cy="5143500"/>
          </a:xfrm>
        </p:grpSpPr>
        <p:pic>
          <p:nvPicPr>
            <p:cNvPr id="55" name="Google Shape;55;p13"/>
            <p:cNvPicPr preferRelativeResize="0"/>
            <p:nvPr/>
          </p:nvPicPr>
          <p:blipFill rotWithShape="1">
            <a:blip r:embed="rId3">
              <a:alphaModFix/>
            </a:blip>
            <a:srcRect b="0" l="0" r="0" t="0"/>
            <a:stretch/>
          </p:blipFill>
          <p:spPr>
            <a:xfrm>
              <a:off x="5314950" y="266700"/>
              <a:ext cx="3829200" cy="4610100"/>
            </a:xfrm>
            <a:prstGeom prst="rect">
              <a:avLst/>
            </a:prstGeom>
            <a:noFill/>
            <a:ln>
              <a:noFill/>
            </a:ln>
          </p:spPr>
        </p:pic>
        <p:pic>
          <p:nvPicPr>
            <p:cNvPr id="56" name="Google Shape;56;p13"/>
            <p:cNvPicPr preferRelativeResize="0"/>
            <p:nvPr/>
          </p:nvPicPr>
          <p:blipFill rotWithShape="1">
            <a:blip r:embed="rId4">
              <a:alphaModFix/>
            </a:blip>
            <a:srcRect b="0" l="0" r="0" t="0"/>
            <a:stretch/>
          </p:blipFill>
          <p:spPr>
            <a:xfrm>
              <a:off x="5867400" y="819150"/>
              <a:ext cx="3276600" cy="3505200"/>
            </a:xfrm>
            <a:prstGeom prst="rect">
              <a:avLst/>
            </a:prstGeom>
            <a:noFill/>
            <a:ln>
              <a:noFill/>
            </a:ln>
          </p:spPr>
        </p:pic>
        <p:pic>
          <p:nvPicPr>
            <p:cNvPr id="57" name="Google Shape;57;p13"/>
            <p:cNvPicPr preferRelativeResize="0"/>
            <p:nvPr/>
          </p:nvPicPr>
          <p:blipFill rotWithShape="1">
            <a:blip r:embed="rId5">
              <a:alphaModFix/>
            </a:blip>
            <a:srcRect b="0" l="0" r="0" t="0"/>
            <a:stretch/>
          </p:blipFill>
          <p:spPr>
            <a:xfrm>
              <a:off x="6462713" y="1414463"/>
              <a:ext cx="2314500" cy="2314500"/>
            </a:xfrm>
            <a:prstGeom prst="rect">
              <a:avLst/>
            </a:prstGeom>
            <a:noFill/>
            <a:ln>
              <a:noFill/>
            </a:ln>
          </p:spPr>
        </p:pic>
        <p:sp>
          <p:nvSpPr>
            <p:cNvPr id="58" name="Google Shape;58;p13"/>
            <p:cNvSpPr/>
            <p:nvPr/>
          </p:nvSpPr>
          <p:spPr>
            <a:xfrm>
              <a:off x="4762500" y="0"/>
              <a:ext cx="4381500" cy="5143500"/>
            </a:xfrm>
            <a:custGeom>
              <a:rect b="b" l="l" r="r" t="t"/>
              <a:pathLst>
                <a:path extrusionOk="0" h="120000" w="120000">
                  <a:moveTo>
                    <a:pt x="0" y="0"/>
                  </a:moveTo>
                  <a:lnTo>
                    <a:pt x="120000" y="0"/>
                  </a:lnTo>
                  <a:lnTo>
                    <a:pt x="120000" y="120000"/>
                  </a:lnTo>
                  <a:lnTo>
                    <a:pt x="39130" y="120000"/>
                  </a:lnTo>
                  <a:close/>
                </a:path>
              </a:pathLst>
            </a:custGeom>
            <a:solidFill>
              <a:srgbClr val="00B0B9">
                <a:alpha val="5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pic>
        <p:nvPicPr>
          <p:cNvPr id="59" name="Google Shape;59;p13"/>
          <p:cNvPicPr preferRelativeResize="0"/>
          <p:nvPr/>
        </p:nvPicPr>
        <p:blipFill rotWithShape="1">
          <a:blip r:embed="rId6">
            <a:alphaModFix/>
          </a:blip>
          <a:srcRect b="160" l="0" r="0" t="150"/>
          <a:stretch/>
        </p:blipFill>
        <p:spPr>
          <a:xfrm>
            <a:off x="762000" y="571500"/>
            <a:ext cx="1524000" cy="723900"/>
          </a:xfrm>
          <a:prstGeom prst="rect">
            <a:avLst/>
          </a:prstGeom>
          <a:noFill/>
          <a:ln>
            <a:noFill/>
          </a:ln>
        </p:spPr>
      </p:pic>
      <p:sp>
        <p:nvSpPr>
          <p:cNvPr id="60" name="Google Shape;60;p13"/>
          <p:cNvSpPr txBox="1"/>
          <p:nvPr/>
        </p:nvSpPr>
        <p:spPr>
          <a:xfrm>
            <a:off x="762000" y="1905000"/>
            <a:ext cx="6191400" cy="2667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FF6720"/>
                </a:solidFill>
                <a:latin typeface="Open Sans"/>
                <a:ea typeface="Open Sans"/>
                <a:cs typeface="Open Sans"/>
                <a:sym typeface="Open Sans"/>
              </a:rPr>
              <a:t>Launch Into Your Future</a:t>
            </a:r>
            <a:endParaRPr b="1" sz="1400">
              <a:solidFill>
                <a:srgbClr val="FF6720"/>
              </a:solidFill>
              <a:latin typeface="Open Sans"/>
              <a:ea typeface="Open Sans"/>
              <a:cs typeface="Open Sans"/>
              <a:sym typeface="Open Sans"/>
            </a:endParaRPr>
          </a:p>
          <a:p>
            <a:pPr indent="0" lvl="0" marL="0" rtl="0" algn="l">
              <a:spcBef>
                <a:spcPts val="900"/>
              </a:spcBef>
              <a:spcAft>
                <a:spcPts val="0"/>
              </a:spcAft>
              <a:buNone/>
            </a:pPr>
            <a:r>
              <a:rPr lang="en" sz="4800">
                <a:solidFill>
                  <a:srgbClr val="FFFFFF"/>
                </a:solidFill>
                <a:latin typeface="Open Sans ExtraBold"/>
                <a:ea typeface="Open Sans ExtraBold"/>
                <a:cs typeface="Open Sans ExtraBold"/>
                <a:sym typeface="Open Sans ExtraBold"/>
              </a:rPr>
              <a:t>Let’s Get Ready to Launch into Your Future</a:t>
            </a:r>
            <a:endParaRPr b="0" sz="2000">
              <a:solidFill>
                <a:srgbClr val="00B0B9"/>
              </a:solidFill>
              <a:latin typeface="Open Sans SemiBold"/>
              <a:ea typeface="Open Sans SemiBold"/>
              <a:cs typeface="Open Sans SemiBold"/>
              <a:sym typeface="Open Sans Semi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Learning Objectives</a:t>
            </a:r>
            <a:endParaRPr b="1" sz="3600">
              <a:solidFill>
                <a:srgbClr val="1D4289"/>
              </a:solidFill>
              <a:latin typeface="Open Sans"/>
              <a:ea typeface="Open Sans"/>
              <a:cs typeface="Open Sans"/>
              <a:sym typeface="Open Sans"/>
            </a:endParaRPr>
          </a:p>
        </p:txBody>
      </p:sp>
      <p:sp>
        <p:nvSpPr>
          <p:cNvPr id="66" name="Google Shape;66;p14"/>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l">
              <a:spcBef>
                <a:spcPts val="0"/>
              </a:spcBef>
              <a:spcAft>
                <a:spcPts val="0"/>
              </a:spcAft>
              <a:buNone/>
            </a:pPr>
            <a:r>
              <a:rPr b="1" lang="en">
                <a:solidFill>
                  <a:srgbClr val="FF6720"/>
                </a:solidFill>
                <a:latin typeface="Open Sans"/>
                <a:ea typeface="Open Sans"/>
                <a:cs typeface="Open Sans"/>
                <a:sym typeface="Open Sans"/>
              </a:rPr>
              <a:t>By the end of this session, I will:</a:t>
            </a:r>
            <a:endParaRPr b="1" sz="1800">
              <a:solidFill>
                <a:srgbClr val="FF6720"/>
              </a:solidFill>
              <a:latin typeface="Open Sans"/>
              <a:ea typeface="Open Sans"/>
              <a:cs typeface="Open Sans"/>
              <a:sym typeface="Open Sans"/>
            </a:endParaRPr>
          </a:p>
          <a:p>
            <a:pPr indent="-330200" lvl="0" marL="457200" rtl="0" algn="l">
              <a:spcBef>
                <a:spcPts val="900"/>
              </a:spcBef>
              <a:spcAft>
                <a:spcPts val="0"/>
              </a:spcAft>
              <a:buClr>
                <a:srgbClr val="4A5568"/>
              </a:buClr>
              <a:buSzPts val="1600"/>
              <a:buFont typeface="Open Sans"/>
              <a:buChar char="●"/>
            </a:pPr>
            <a:r>
              <a:rPr lang="en" sz="1600">
                <a:solidFill>
                  <a:srgbClr val="4A5568"/>
                </a:solidFill>
                <a:latin typeface="Open Sans"/>
                <a:ea typeface="Open Sans"/>
                <a:cs typeface="Open Sans"/>
                <a:sym typeface="Open Sans"/>
              </a:rPr>
              <a:t>Understand the purpose of Launch into Your Future month</a:t>
            </a:r>
            <a:endParaRPr sz="1600">
              <a:solidFill>
                <a:srgbClr val="4A5568"/>
              </a:solidFill>
              <a:latin typeface="Open Sans"/>
              <a:ea typeface="Open Sans"/>
              <a:cs typeface="Open Sans"/>
              <a:sym typeface="Open Sans"/>
            </a:endParaRPr>
          </a:p>
          <a:p>
            <a:pPr indent="-330200" lvl="0" marL="457200" rtl="0" algn="l">
              <a:spcBef>
                <a:spcPts val="0"/>
              </a:spcBef>
              <a:spcAft>
                <a:spcPts val="0"/>
              </a:spcAft>
              <a:buClr>
                <a:srgbClr val="4A5568"/>
              </a:buClr>
              <a:buSzPts val="1600"/>
              <a:buFont typeface="Open Sans"/>
              <a:buChar char="●"/>
            </a:pPr>
            <a:r>
              <a:rPr lang="en" sz="1600">
                <a:solidFill>
                  <a:srgbClr val="4A5568"/>
                </a:solidFill>
                <a:latin typeface="Open Sans"/>
                <a:ea typeface="Open Sans"/>
                <a:cs typeface="Open Sans"/>
                <a:sym typeface="Open Sans"/>
              </a:rPr>
              <a:t>Have a personalized action plan for Launch</a:t>
            </a:r>
            <a:endParaRPr sz="1600">
              <a:solidFill>
                <a:srgbClr val="4A5568"/>
              </a:solidFill>
              <a:latin typeface="Open Sans"/>
              <a:ea typeface="Open Sans"/>
              <a:cs typeface="Open Sans"/>
              <a:sym typeface="Open Sans"/>
            </a:endParaRPr>
          </a:p>
          <a:p>
            <a:pPr indent="-330200" lvl="0" marL="457200" rtl="0" algn="l">
              <a:spcBef>
                <a:spcPts val="0"/>
              </a:spcBef>
              <a:spcAft>
                <a:spcPts val="0"/>
              </a:spcAft>
              <a:buClr>
                <a:srgbClr val="4A5568"/>
              </a:buClr>
              <a:buSzPts val="1600"/>
              <a:buFont typeface="Open Sans"/>
              <a:buChar char="●"/>
            </a:pPr>
            <a:r>
              <a:rPr lang="en" sz="1600">
                <a:solidFill>
                  <a:srgbClr val="4A5568"/>
                </a:solidFill>
                <a:latin typeface="Open Sans"/>
                <a:ea typeface="Open Sans"/>
                <a:cs typeface="Open Sans"/>
                <a:sym typeface="Open Sans"/>
              </a:rPr>
              <a:t>Create a reference sheet with all the information I will need to apply for my next step</a:t>
            </a:r>
            <a:endParaRPr sz="1600">
              <a:solidFill>
                <a:srgbClr val="4A5568"/>
              </a:solidFill>
              <a:latin typeface="Open Sans"/>
              <a:ea typeface="Open Sans"/>
              <a:cs typeface="Open Sans"/>
              <a:sym typeface="Open Sans"/>
            </a:endParaRPr>
          </a:p>
        </p:txBody>
      </p:sp>
      <p:pic>
        <p:nvPicPr>
          <p:cNvPr id="67" name="Google Shape;67;p14"/>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
        <p:nvSpPr>
          <p:cNvPr id="68" name="Google Shape;68;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pic>
        <p:nvPicPr>
          <p:cNvPr id="73" name="Google Shape;73;p15"/>
          <p:cNvPicPr preferRelativeResize="0"/>
          <p:nvPr/>
        </p:nvPicPr>
        <p:blipFill rotWithShape="1">
          <a:blip r:embed="rId3">
            <a:alphaModFix/>
          </a:blip>
          <a:srcRect b="160" l="0" r="0" t="150"/>
          <a:stretch/>
        </p:blipFill>
        <p:spPr>
          <a:xfrm>
            <a:off x="7048500" y="285750"/>
            <a:ext cx="1524000" cy="723900"/>
          </a:xfrm>
          <a:prstGeom prst="rect">
            <a:avLst/>
          </a:prstGeom>
          <a:noFill/>
          <a:ln>
            <a:noFill/>
          </a:ln>
        </p:spPr>
      </p:pic>
      <p:sp>
        <p:nvSpPr>
          <p:cNvPr id="74" name="Google Shape;74;p15"/>
          <p:cNvSpPr txBox="1"/>
          <p:nvPr/>
        </p:nvSpPr>
        <p:spPr>
          <a:xfrm>
            <a:off x="571500" y="476250"/>
            <a:ext cx="5905500" cy="762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2590">
                <a:solidFill>
                  <a:srgbClr val="1D4289"/>
                </a:solidFill>
                <a:latin typeface="Open Sans ExtraBold"/>
                <a:ea typeface="Open Sans ExtraBold"/>
                <a:cs typeface="Open Sans ExtraBold"/>
                <a:sym typeface="Open Sans ExtraBold"/>
              </a:rPr>
              <a:t>What is Launch into your Future?</a:t>
            </a:r>
            <a:endParaRPr b="0" sz="2590">
              <a:solidFill>
                <a:srgbClr val="1D4289"/>
              </a:solidFill>
              <a:latin typeface="Open Sans ExtraBold"/>
              <a:ea typeface="Open Sans ExtraBold"/>
              <a:cs typeface="Open Sans ExtraBold"/>
              <a:sym typeface="Open Sans ExtraBold"/>
            </a:endParaRPr>
          </a:p>
        </p:txBody>
      </p:sp>
      <p:grpSp>
        <p:nvGrpSpPr>
          <p:cNvPr id="75" name="Google Shape;75;p15"/>
          <p:cNvGrpSpPr/>
          <p:nvPr/>
        </p:nvGrpSpPr>
        <p:grpSpPr>
          <a:xfrm>
            <a:off x="571500" y="1381125"/>
            <a:ext cx="4000650" cy="952500"/>
            <a:chOff x="0" y="0"/>
            <a:chExt cx="4000650" cy="952500"/>
          </a:xfrm>
        </p:grpSpPr>
        <p:sp>
          <p:nvSpPr>
            <p:cNvPr id="76" name="Google Shape;76;p15"/>
            <p:cNvSpPr txBox="1"/>
            <p:nvPr/>
          </p:nvSpPr>
          <p:spPr>
            <a:xfrm>
              <a:off x="0" y="0"/>
              <a:ext cx="3810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000">
                  <a:solidFill>
                    <a:srgbClr val="00B0B9"/>
                  </a:solidFill>
                  <a:latin typeface="Open Sans ExtraBold"/>
                  <a:ea typeface="Open Sans ExtraBold"/>
                  <a:cs typeface="Open Sans ExtraBold"/>
                  <a:sym typeface="Open Sans ExtraBold"/>
                </a:rPr>
                <a:t>01</a:t>
              </a:r>
              <a:endParaRPr b="0" sz="2000">
                <a:solidFill>
                  <a:srgbClr val="00B0B9"/>
                </a:solidFill>
                <a:latin typeface="Open Sans ExtraBold"/>
                <a:ea typeface="Open Sans ExtraBold"/>
                <a:cs typeface="Open Sans ExtraBold"/>
                <a:sym typeface="Open Sans ExtraBold"/>
              </a:endParaRPr>
            </a:p>
          </p:txBody>
        </p:sp>
        <p:sp>
          <p:nvSpPr>
            <p:cNvPr id="77" name="Google Shape;77;p15"/>
            <p:cNvSpPr txBox="1"/>
            <p:nvPr/>
          </p:nvSpPr>
          <p:spPr>
            <a:xfrm>
              <a:off x="476250" y="0"/>
              <a:ext cx="35244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1D4289"/>
                  </a:solidFill>
                  <a:latin typeface="Open Sans"/>
                  <a:ea typeface="Open Sans"/>
                  <a:cs typeface="Open Sans"/>
                  <a:sym typeface="Open Sans"/>
                </a:rPr>
                <a:t>Prepare for Your Next Step</a:t>
              </a:r>
              <a:endParaRPr b="1" sz="1400">
                <a:solidFill>
                  <a:srgbClr val="1D4289"/>
                </a:solidFill>
                <a:latin typeface="Open Sans"/>
                <a:ea typeface="Open Sans"/>
                <a:cs typeface="Open Sans"/>
                <a:sym typeface="Open Sans"/>
              </a:endParaRPr>
            </a:p>
            <a:p>
              <a:pPr indent="0" lvl="0" marL="0" rtl="0" algn="l">
                <a:spcBef>
                  <a:spcPts val="300"/>
                </a:spcBef>
                <a:spcAft>
                  <a:spcPts val="0"/>
                </a:spcAft>
                <a:buNone/>
              </a:pPr>
              <a:r>
                <a:rPr b="0" lang="en" sz="1100">
                  <a:solidFill>
                    <a:srgbClr val="4A5568"/>
                  </a:solidFill>
                  <a:latin typeface="Open Sans"/>
                  <a:ea typeface="Open Sans"/>
                  <a:cs typeface="Open Sans"/>
                  <a:sym typeface="Open Sans"/>
                </a:rPr>
                <a:t>Your senior year is all about preparing for that next step after high school.</a:t>
              </a:r>
              <a:endParaRPr b="0" sz="1100">
                <a:solidFill>
                  <a:srgbClr val="4A5568"/>
                </a:solidFill>
                <a:latin typeface="Open Sans"/>
                <a:ea typeface="Open Sans"/>
                <a:cs typeface="Open Sans"/>
                <a:sym typeface="Open Sans"/>
              </a:endParaRPr>
            </a:p>
          </p:txBody>
        </p:sp>
      </p:grpSp>
      <p:grpSp>
        <p:nvGrpSpPr>
          <p:cNvPr id="78" name="Google Shape;78;p15"/>
          <p:cNvGrpSpPr/>
          <p:nvPr/>
        </p:nvGrpSpPr>
        <p:grpSpPr>
          <a:xfrm>
            <a:off x="571500" y="2428875"/>
            <a:ext cx="4000650" cy="952500"/>
            <a:chOff x="0" y="0"/>
            <a:chExt cx="4000650" cy="952500"/>
          </a:xfrm>
        </p:grpSpPr>
        <p:sp>
          <p:nvSpPr>
            <p:cNvPr id="79" name="Google Shape;79;p15"/>
            <p:cNvSpPr txBox="1"/>
            <p:nvPr/>
          </p:nvSpPr>
          <p:spPr>
            <a:xfrm>
              <a:off x="0" y="0"/>
              <a:ext cx="3810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000">
                  <a:solidFill>
                    <a:srgbClr val="FF6720"/>
                  </a:solidFill>
                  <a:latin typeface="Open Sans ExtraBold"/>
                  <a:ea typeface="Open Sans ExtraBold"/>
                  <a:cs typeface="Open Sans ExtraBold"/>
                  <a:sym typeface="Open Sans ExtraBold"/>
                </a:rPr>
                <a:t>02</a:t>
              </a:r>
              <a:endParaRPr b="0" sz="2000">
                <a:solidFill>
                  <a:srgbClr val="FF6720"/>
                </a:solidFill>
                <a:latin typeface="Open Sans ExtraBold"/>
                <a:ea typeface="Open Sans ExtraBold"/>
                <a:cs typeface="Open Sans ExtraBold"/>
                <a:sym typeface="Open Sans ExtraBold"/>
              </a:endParaRPr>
            </a:p>
          </p:txBody>
        </p:sp>
        <p:sp>
          <p:nvSpPr>
            <p:cNvPr id="80" name="Google Shape;80;p15"/>
            <p:cNvSpPr txBox="1"/>
            <p:nvPr/>
          </p:nvSpPr>
          <p:spPr>
            <a:xfrm>
              <a:off x="476250" y="0"/>
              <a:ext cx="3524400" cy="952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1D4289"/>
                  </a:solidFill>
                  <a:latin typeface="Open Sans"/>
                  <a:ea typeface="Open Sans"/>
                  <a:cs typeface="Open Sans"/>
                  <a:sym typeface="Open Sans"/>
                </a:rPr>
                <a:t>Get Started with Applications</a:t>
              </a:r>
              <a:endParaRPr b="1" sz="1400">
                <a:solidFill>
                  <a:srgbClr val="1D4289"/>
                </a:solidFill>
                <a:latin typeface="Open Sans"/>
                <a:ea typeface="Open Sans"/>
                <a:cs typeface="Open Sans"/>
                <a:sym typeface="Open Sans"/>
              </a:endParaRPr>
            </a:p>
            <a:p>
              <a:pPr indent="0" lvl="0" marL="0" rtl="0" algn="l">
                <a:spcBef>
                  <a:spcPts val="300"/>
                </a:spcBef>
                <a:spcAft>
                  <a:spcPts val="0"/>
                </a:spcAft>
                <a:buNone/>
              </a:pPr>
              <a:r>
                <a:rPr b="0" lang="en" sz="1100">
                  <a:solidFill>
                    <a:srgbClr val="4A5568"/>
                  </a:solidFill>
                  <a:latin typeface="Open Sans"/>
                  <a:ea typeface="Open Sans"/>
                  <a:cs typeface="Open Sans"/>
                  <a:sym typeface="Open Sans"/>
                </a:rPr>
                <a:t>Launch into your Future helps you get started with the applications you need for that dream to become reality.</a:t>
              </a:r>
              <a:endParaRPr b="0" sz="1100">
                <a:solidFill>
                  <a:srgbClr val="4A5568"/>
                </a:solidFill>
                <a:latin typeface="Open Sans"/>
                <a:ea typeface="Open Sans"/>
                <a:cs typeface="Open Sans"/>
                <a:sym typeface="Open Sans"/>
              </a:endParaRPr>
            </a:p>
          </p:txBody>
        </p:sp>
      </p:grpSp>
      <p:grpSp>
        <p:nvGrpSpPr>
          <p:cNvPr id="81" name="Google Shape;81;p15"/>
          <p:cNvGrpSpPr/>
          <p:nvPr/>
        </p:nvGrpSpPr>
        <p:grpSpPr>
          <a:xfrm>
            <a:off x="571500" y="3476625"/>
            <a:ext cx="4000650" cy="1047900"/>
            <a:chOff x="0" y="0"/>
            <a:chExt cx="4000650" cy="1047900"/>
          </a:xfrm>
        </p:grpSpPr>
        <p:sp>
          <p:nvSpPr>
            <p:cNvPr id="82" name="Google Shape;82;p15"/>
            <p:cNvSpPr txBox="1"/>
            <p:nvPr/>
          </p:nvSpPr>
          <p:spPr>
            <a:xfrm>
              <a:off x="0" y="0"/>
              <a:ext cx="381000" cy="381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 sz="2000">
                  <a:solidFill>
                    <a:srgbClr val="00B0B9"/>
                  </a:solidFill>
                  <a:latin typeface="Open Sans ExtraBold"/>
                  <a:ea typeface="Open Sans ExtraBold"/>
                  <a:cs typeface="Open Sans ExtraBold"/>
                  <a:sym typeface="Open Sans ExtraBold"/>
                </a:rPr>
                <a:t>03</a:t>
              </a:r>
              <a:endParaRPr b="0" sz="2000">
                <a:solidFill>
                  <a:srgbClr val="00B0B9"/>
                </a:solidFill>
                <a:latin typeface="Open Sans ExtraBold"/>
                <a:ea typeface="Open Sans ExtraBold"/>
                <a:cs typeface="Open Sans ExtraBold"/>
                <a:sym typeface="Open Sans ExtraBold"/>
              </a:endParaRPr>
            </a:p>
          </p:txBody>
        </p:sp>
        <p:sp>
          <p:nvSpPr>
            <p:cNvPr id="83" name="Google Shape;83;p15"/>
            <p:cNvSpPr txBox="1"/>
            <p:nvPr/>
          </p:nvSpPr>
          <p:spPr>
            <a:xfrm>
              <a:off x="476250" y="0"/>
              <a:ext cx="3524400" cy="1047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400">
                  <a:solidFill>
                    <a:srgbClr val="1D4289"/>
                  </a:solidFill>
                  <a:latin typeface="Open Sans"/>
                  <a:ea typeface="Open Sans"/>
                  <a:cs typeface="Open Sans"/>
                  <a:sym typeface="Open Sans"/>
                </a:rPr>
                <a:t>Build a Solid Plan</a:t>
              </a:r>
              <a:endParaRPr b="1" sz="1400">
                <a:solidFill>
                  <a:srgbClr val="1D4289"/>
                </a:solidFill>
                <a:latin typeface="Open Sans"/>
                <a:ea typeface="Open Sans"/>
                <a:cs typeface="Open Sans"/>
                <a:sym typeface="Open Sans"/>
              </a:endParaRPr>
            </a:p>
            <a:p>
              <a:pPr indent="0" lvl="0" marL="0" rtl="0" algn="l">
                <a:spcBef>
                  <a:spcPts val="300"/>
                </a:spcBef>
                <a:spcAft>
                  <a:spcPts val="0"/>
                </a:spcAft>
                <a:buNone/>
              </a:pPr>
              <a:r>
                <a:rPr b="0" lang="en" sz="1100">
                  <a:solidFill>
                    <a:srgbClr val="4A5568"/>
                  </a:solidFill>
                  <a:latin typeface="Open Sans"/>
                  <a:ea typeface="Open Sans"/>
                  <a:cs typeface="Open Sans"/>
                  <a:sym typeface="Open Sans"/>
                </a:rPr>
                <a:t>There will also be lots of helpful sessions to give you information about your options and help you build a solid plan for the next 12 months.</a:t>
              </a:r>
              <a:endParaRPr b="0" sz="1100">
                <a:solidFill>
                  <a:srgbClr val="4A5568"/>
                </a:solidFill>
                <a:latin typeface="Open Sans"/>
                <a:ea typeface="Open Sans"/>
                <a:cs typeface="Open Sans"/>
                <a:sym typeface="Open Sans"/>
              </a:endParaRPr>
            </a:p>
          </p:txBody>
        </p:sp>
      </p:grpSp>
      <p:pic>
        <p:nvPicPr>
          <p:cNvPr id="84" name="Google Shape;84;p15"/>
          <p:cNvPicPr preferRelativeResize="0"/>
          <p:nvPr/>
        </p:nvPicPr>
        <p:blipFill rotWithShape="1">
          <a:blip r:embed="rId4">
            <a:alphaModFix/>
          </a:blip>
          <a:srcRect b="11918" l="8530" r="25806" t="0"/>
          <a:stretch/>
        </p:blipFill>
        <p:spPr>
          <a:xfrm>
            <a:off x="4953000" y="1145775"/>
            <a:ext cx="3619500" cy="3238500"/>
          </a:xfrm>
          <a:prstGeom prst="roundRect">
            <a:avLst>
              <a:gd fmla="val 4705" name="adj"/>
            </a:avLst>
          </a:prstGeom>
          <a:noFill/>
          <a:ln>
            <a:noFill/>
          </a:ln>
        </p:spPr>
      </p:pic>
      <p:sp>
        <p:nvSpPr>
          <p:cNvPr id="85" name="Google Shape;85;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6"/>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What will happe</a:t>
            </a:r>
            <a:r>
              <a:rPr b="1" lang="en" sz="3600">
                <a:solidFill>
                  <a:srgbClr val="1D4289"/>
                </a:solidFill>
                <a:latin typeface="Open Sans"/>
                <a:ea typeface="Open Sans"/>
                <a:cs typeface="Open Sans"/>
                <a:sym typeface="Open Sans"/>
              </a:rPr>
              <a:t>n</a:t>
            </a:r>
            <a:r>
              <a:rPr b="1" lang="en" sz="3600">
                <a:solidFill>
                  <a:srgbClr val="1D4289"/>
                </a:solidFill>
                <a:latin typeface="Open Sans"/>
                <a:ea typeface="Open Sans"/>
                <a:cs typeface="Open Sans"/>
                <a:sym typeface="Open Sans"/>
              </a:rPr>
              <a:t> during the month?</a:t>
            </a:r>
            <a:endParaRPr b="1" sz="3600">
              <a:solidFill>
                <a:srgbClr val="1D4289"/>
              </a:solidFill>
              <a:latin typeface="Open Sans"/>
              <a:ea typeface="Open Sans"/>
              <a:cs typeface="Open Sans"/>
              <a:sym typeface="Open Sans"/>
            </a:endParaRPr>
          </a:p>
        </p:txBody>
      </p:sp>
      <p:pic>
        <p:nvPicPr>
          <p:cNvPr id="91" name="Google Shape;91;p16"/>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
        <p:nvSpPr>
          <p:cNvPr id="92" name="Google Shape;92;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93" name="Google Shape;93;p16"/>
          <p:cNvGrpSpPr/>
          <p:nvPr/>
        </p:nvGrpSpPr>
        <p:grpSpPr>
          <a:xfrm>
            <a:off x="571500" y="1524000"/>
            <a:ext cx="1857300" cy="3143400"/>
            <a:chOff x="0" y="0"/>
            <a:chExt cx="1857300" cy="3143400"/>
          </a:xfrm>
        </p:grpSpPr>
        <p:sp>
          <p:nvSpPr>
            <p:cNvPr id="94" name="Google Shape;94;p16"/>
            <p:cNvSpPr/>
            <p:nvPr/>
          </p:nvSpPr>
          <p:spPr>
            <a:xfrm>
              <a:off x="0" y="0"/>
              <a:ext cx="1857300" cy="3143400"/>
            </a:xfrm>
            <a:prstGeom prst="roundRect">
              <a:avLst>
                <a:gd fmla="val 6153"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5" name="Google Shape;95;p16"/>
            <p:cNvSpPr/>
            <p:nvPr/>
          </p:nvSpPr>
          <p:spPr>
            <a:xfrm>
              <a:off x="0" y="0"/>
              <a:ext cx="1857300" cy="57300"/>
            </a:xfrm>
            <a:prstGeom prst="roundRect">
              <a:avLst>
                <a:gd fmla="val 50000" name="adj"/>
              </a:avLst>
            </a:prstGeom>
            <a:solidFill>
              <a:srgbClr val="00B0B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6" name="Google Shape;96;p16"/>
            <p:cNvSpPr txBox="1"/>
            <p:nvPr/>
          </p:nvSpPr>
          <p:spPr>
            <a:xfrm>
              <a:off x="0" y="0"/>
              <a:ext cx="1857300" cy="3143400"/>
            </a:xfrm>
            <a:prstGeom prst="rect">
              <a:avLst/>
            </a:prstGeom>
            <a:noFill/>
            <a:ln>
              <a:noFill/>
            </a:ln>
          </p:spPr>
          <p:txBody>
            <a:bodyPr anchorCtr="0" anchor="t" bIns="190500" lIns="152400" spcFirstLastPara="1" rIns="152400" wrap="square" tIns="190500">
              <a:noAutofit/>
            </a:bodyPr>
            <a:lstStyle/>
            <a:p>
              <a:pPr indent="0" lvl="0" marL="0" rtl="0" algn="l">
                <a:spcBef>
                  <a:spcPts val="0"/>
                </a:spcBef>
                <a:spcAft>
                  <a:spcPts val="0"/>
                </a:spcAft>
                <a:buNone/>
              </a:pPr>
              <a:r>
                <a:rPr b="0" lang="en" sz="2000">
                  <a:solidFill>
                    <a:srgbClr val="00B0B9"/>
                  </a:solidFill>
                  <a:latin typeface="Open Sans ExtraBold"/>
                  <a:ea typeface="Open Sans ExtraBold"/>
                  <a:cs typeface="Open Sans ExtraBold"/>
                  <a:sym typeface="Open Sans ExtraBold"/>
                </a:rPr>
                <a:t>01</a:t>
              </a:r>
              <a:endParaRPr b="0" sz="2000">
                <a:solidFill>
                  <a:srgbClr val="00B0B9"/>
                </a:solidFill>
                <a:latin typeface="Open Sans ExtraBold"/>
                <a:ea typeface="Open Sans ExtraBold"/>
                <a:cs typeface="Open Sans ExtraBold"/>
                <a:sym typeface="Open Sans ExtraBold"/>
              </a:endParaRPr>
            </a:p>
            <a:p>
              <a:pPr indent="0" lvl="0" marL="0" rtl="0" algn="l">
                <a:spcBef>
                  <a:spcPts val="900"/>
                </a:spcBef>
                <a:spcAft>
                  <a:spcPts val="0"/>
                </a:spcAft>
                <a:buNone/>
              </a:pPr>
              <a:r>
                <a:rPr b="1" lang="en" sz="1300">
                  <a:solidFill>
                    <a:srgbClr val="1D4289"/>
                  </a:solidFill>
                  <a:latin typeface="Open Sans"/>
                  <a:ea typeface="Open Sans"/>
                  <a:cs typeface="Open Sans"/>
                  <a:sym typeface="Open Sans"/>
                </a:rPr>
                <a:t>Postsecondary Fair</a:t>
              </a:r>
              <a:endParaRPr b="1" sz="1300">
                <a:solidFill>
                  <a:srgbClr val="1D4289"/>
                </a:solidFill>
                <a:latin typeface="Open Sans"/>
                <a:ea typeface="Open Sans"/>
                <a:cs typeface="Open Sans"/>
                <a:sym typeface="Open Sans"/>
              </a:endParaRPr>
            </a:p>
            <a:p>
              <a:pPr indent="0" lvl="0" marL="0" rtl="0" algn="l">
                <a:spcBef>
                  <a:spcPts val="600"/>
                </a:spcBef>
                <a:spcAft>
                  <a:spcPts val="0"/>
                </a:spcAft>
                <a:buNone/>
              </a:pPr>
              <a:r>
                <a:rPr b="0" lang="en" sz="1100">
                  <a:solidFill>
                    <a:srgbClr val="4A5568"/>
                  </a:solidFill>
                  <a:latin typeface="Open Sans"/>
                  <a:ea typeface="Open Sans"/>
                  <a:cs typeface="Open Sans"/>
                  <a:sym typeface="Open Sans"/>
                </a:rPr>
                <a:t>College and employer representatives will be available for questions and on-site interviews.</a:t>
              </a:r>
              <a:endParaRPr b="0" sz="1100">
                <a:solidFill>
                  <a:srgbClr val="4A5568"/>
                </a:solidFill>
                <a:latin typeface="Open Sans"/>
                <a:ea typeface="Open Sans"/>
                <a:cs typeface="Open Sans"/>
                <a:sym typeface="Open Sans"/>
              </a:endParaRPr>
            </a:p>
          </p:txBody>
        </p:sp>
      </p:grpSp>
      <p:grpSp>
        <p:nvGrpSpPr>
          <p:cNvPr id="97" name="Google Shape;97;p16"/>
          <p:cNvGrpSpPr/>
          <p:nvPr/>
        </p:nvGrpSpPr>
        <p:grpSpPr>
          <a:xfrm>
            <a:off x="2619375" y="1524000"/>
            <a:ext cx="1857300" cy="3143400"/>
            <a:chOff x="0" y="0"/>
            <a:chExt cx="1857300" cy="3143400"/>
          </a:xfrm>
        </p:grpSpPr>
        <p:sp>
          <p:nvSpPr>
            <p:cNvPr id="98" name="Google Shape;98;p16"/>
            <p:cNvSpPr/>
            <p:nvPr/>
          </p:nvSpPr>
          <p:spPr>
            <a:xfrm>
              <a:off x="0" y="0"/>
              <a:ext cx="1857300" cy="3143400"/>
            </a:xfrm>
            <a:prstGeom prst="roundRect">
              <a:avLst>
                <a:gd fmla="val 6153"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9" name="Google Shape;99;p16"/>
            <p:cNvSpPr/>
            <p:nvPr/>
          </p:nvSpPr>
          <p:spPr>
            <a:xfrm>
              <a:off x="0" y="0"/>
              <a:ext cx="1857300" cy="57300"/>
            </a:xfrm>
            <a:prstGeom prst="roundRect">
              <a:avLst>
                <a:gd fmla="val 50000" name="adj"/>
              </a:avLst>
            </a:prstGeom>
            <a:solidFill>
              <a:srgbClr val="FF67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16"/>
            <p:cNvSpPr txBox="1"/>
            <p:nvPr/>
          </p:nvSpPr>
          <p:spPr>
            <a:xfrm>
              <a:off x="0" y="0"/>
              <a:ext cx="1857300" cy="3143400"/>
            </a:xfrm>
            <a:prstGeom prst="rect">
              <a:avLst/>
            </a:prstGeom>
            <a:noFill/>
            <a:ln>
              <a:noFill/>
            </a:ln>
          </p:spPr>
          <p:txBody>
            <a:bodyPr anchorCtr="0" anchor="t" bIns="190500" lIns="152400" spcFirstLastPara="1" rIns="152400" wrap="square" tIns="190500">
              <a:noAutofit/>
            </a:bodyPr>
            <a:lstStyle/>
            <a:p>
              <a:pPr indent="0" lvl="0" marL="0" rtl="0" algn="l">
                <a:spcBef>
                  <a:spcPts val="0"/>
                </a:spcBef>
                <a:spcAft>
                  <a:spcPts val="0"/>
                </a:spcAft>
                <a:buNone/>
              </a:pPr>
              <a:r>
                <a:rPr b="0" lang="en" sz="2000">
                  <a:solidFill>
                    <a:srgbClr val="FF6720"/>
                  </a:solidFill>
                  <a:latin typeface="Open Sans ExtraBold"/>
                  <a:ea typeface="Open Sans ExtraBold"/>
                  <a:cs typeface="Open Sans ExtraBold"/>
                  <a:sym typeface="Open Sans ExtraBold"/>
                </a:rPr>
                <a:t>02</a:t>
              </a:r>
              <a:endParaRPr b="0" sz="2000">
                <a:solidFill>
                  <a:srgbClr val="FF6720"/>
                </a:solidFill>
                <a:latin typeface="Open Sans ExtraBold"/>
                <a:ea typeface="Open Sans ExtraBold"/>
                <a:cs typeface="Open Sans ExtraBold"/>
                <a:sym typeface="Open Sans ExtraBold"/>
              </a:endParaRPr>
            </a:p>
            <a:p>
              <a:pPr indent="0" lvl="0" marL="0" rtl="0" algn="l">
                <a:spcBef>
                  <a:spcPts val="900"/>
                </a:spcBef>
                <a:spcAft>
                  <a:spcPts val="0"/>
                </a:spcAft>
                <a:buNone/>
              </a:pPr>
              <a:r>
                <a:rPr b="1" lang="en" sz="1300">
                  <a:solidFill>
                    <a:srgbClr val="1D4289"/>
                  </a:solidFill>
                  <a:latin typeface="Open Sans"/>
                  <a:ea typeface="Open Sans"/>
                  <a:cs typeface="Open Sans"/>
                  <a:sym typeface="Open Sans"/>
                </a:rPr>
                <a:t>Application Sessions</a:t>
              </a:r>
              <a:endParaRPr b="1" sz="1300">
                <a:solidFill>
                  <a:srgbClr val="1D4289"/>
                </a:solidFill>
                <a:latin typeface="Open Sans"/>
                <a:ea typeface="Open Sans"/>
                <a:cs typeface="Open Sans"/>
                <a:sym typeface="Open Sans"/>
              </a:endParaRPr>
            </a:p>
            <a:p>
              <a:pPr indent="0" lvl="0" marL="0" rtl="0" algn="l">
                <a:spcBef>
                  <a:spcPts val="600"/>
                </a:spcBef>
                <a:spcAft>
                  <a:spcPts val="0"/>
                </a:spcAft>
                <a:buNone/>
              </a:pPr>
              <a:r>
                <a:rPr b="0" lang="en" sz="1100">
                  <a:solidFill>
                    <a:srgbClr val="4A5568"/>
                  </a:solidFill>
                  <a:latin typeface="Open Sans"/>
                  <a:ea typeface="Open Sans"/>
                  <a:cs typeface="Open Sans"/>
                  <a:sym typeface="Open Sans"/>
                </a:rPr>
                <a:t>Computer lab sessions with volunteers, teachers, and counselors to help complete college and job applications.</a:t>
              </a:r>
              <a:endParaRPr b="0" sz="1100">
                <a:solidFill>
                  <a:srgbClr val="4A5568"/>
                </a:solidFill>
                <a:latin typeface="Open Sans"/>
                <a:ea typeface="Open Sans"/>
                <a:cs typeface="Open Sans"/>
                <a:sym typeface="Open Sans"/>
              </a:endParaRPr>
            </a:p>
          </p:txBody>
        </p:sp>
      </p:grpSp>
      <p:grpSp>
        <p:nvGrpSpPr>
          <p:cNvPr id="101" name="Google Shape;101;p16"/>
          <p:cNvGrpSpPr/>
          <p:nvPr/>
        </p:nvGrpSpPr>
        <p:grpSpPr>
          <a:xfrm>
            <a:off x="4667250" y="1524000"/>
            <a:ext cx="1857300" cy="3143400"/>
            <a:chOff x="0" y="0"/>
            <a:chExt cx="1857300" cy="3143400"/>
          </a:xfrm>
        </p:grpSpPr>
        <p:sp>
          <p:nvSpPr>
            <p:cNvPr id="102" name="Google Shape;102;p16"/>
            <p:cNvSpPr/>
            <p:nvPr/>
          </p:nvSpPr>
          <p:spPr>
            <a:xfrm>
              <a:off x="0" y="0"/>
              <a:ext cx="1857300" cy="3143400"/>
            </a:xfrm>
            <a:prstGeom prst="roundRect">
              <a:avLst>
                <a:gd fmla="val 6153"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3" name="Google Shape;103;p16"/>
            <p:cNvSpPr/>
            <p:nvPr/>
          </p:nvSpPr>
          <p:spPr>
            <a:xfrm>
              <a:off x="0" y="0"/>
              <a:ext cx="1857300" cy="57300"/>
            </a:xfrm>
            <a:prstGeom prst="roundRect">
              <a:avLst>
                <a:gd fmla="val 50000" name="adj"/>
              </a:avLst>
            </a:prstGeom>
            <a:solidFill>
              <a:srgbClr val="00B0B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4" name="Google Shape;104;p16"/>
            <p:cNvSpPr txBox="1"/>
            <p:nvPr/>
          </p:nvSpPr>
          <p:spPr>
            <a:xfrm>
              <a:off x="0" y="0"/>
              <a:ext cx="1857300" cy="3143400"/>
            </a:xfrm>
            <a:prstGeom prst="rect">
              <a:avLst/>
            </a:prstGeom>
            <a:noFill/>
            <a:ln>
              <a:noFill/>
            </a:ln>
          </p:spPr>
          <p:txBody>
            <a:bodyPr anchorCtr="0" anchor="t" bIns="190500" lIns="152400" spcFirstLastPara="1" rIns="152400" wrap="square" tIns="190500">
              <a:noAutofit/>
            </a:bodyPr>
            <a:lstStyle/>
            <a:p>
              <a:pPr indent="0" lvl="0" marL="0" rtl="0" algn="l">
                <a:spcBef>
                  <a:spcPts val="0"/>
                </a:spcBef>
                <a:spcAft>
                  <a:spcPts val="0"/>
                </a:spcAft>
                <a:buNone/>
              </a:pPr>
              <a:r>
                <a:rPr b="0" lang="en" sz="2000">
                  <a:solidFill>
                    <a:srgbClr val="00B0B9"/>
                  </a:solidFill>
                  <a:latin typeface="Open Sans ExtraBold"/>
                  <a:ea typeface="Open Sans ExtraBold"/>
                  <a:cs typeface="Open Sans ExtraBold"/>
                  <a:sym typeface="Open Sans ExtraBold"/>
                </a:rPr>
                <a:t>03</a:t>
              </a:r>
              <a:endParaRPr b="0" sz="2000">
                <a:solidFill>
                  <a:srgbClr val="00B0B9"/>
                </a:solidFill>
                <a:latin typeface="Open Sans ExtraBold"/>
                <a:ea typeface="Open Sans ExtraBold"/>
                <a:cs typeface="Open Sans ExtraBold"/>
                <a:sym typeface="Open Sans ExtraBold"/>
              </a:endParaRPr>
            </a:p>
            <a:p>
              <a:pPr indent="0" lvl="0" marL="0" rtl="0" algn="l">
                <a:spcBef>
                  <a:spcPts val="900"/>
                </a:spcBef>
                <a:spcAft>
                  <a:spcPts val="0"/>
                </a:spcAft>
                <a:buNone/>
              </a:pPr>
              <a:r>
                <a:rPr b="1" lang="en" sz="1300">
                  <a:solidFill>
                    <a:srgbClr val="1D4289"/>
                  </a:solidFill>
                  <a:latin typeface="Open Sans"/>
                  <a:ea typeface="Open Sans"/>
                  <a:cs typeface="Open Sans"/>
                  <a:sym typeface="Open Sans"/>
                </a:rPr>
                <a:t>Informational Workshops</a:t>
              </a:r>
              <a:endParaRPr b="1" sz="1300">
                <a:solidFill>
                  <a:srgbClr val="1D4289"/>
                </a:solidFill>
                <a:latin typeface="Open Sans"/>
                <a:ea typeface="Open Sans"/>
                <a:cs typeface="Open Sans"/>
                <a:sym typeface="Open Sans"/>
              </a:endParaRPr>
            </a:p>
            <a:p>
              <a:pPr indent="0" lvl="0" marL="0" rtl="0" algn="l">
                <a:spcBef>
                  <a:spcPts val="600"/>
                </a:spcBef>
                <a:spcAft>
                  <a:spcPts val="0"/>
                </a:spcAft>
                <a:buNone/>
              </a:pPr>
              <a:r>
                <a:rPr b="0" lang="en" sz="1100">
                  <a:solidFill>
                    <a:srgbClr val="4A5568"/>
                  </a:solidFill>
                  <a:latin typeface="Open Sans"/>
                  <a:ea typeface="Open Sans"/>
                  <a:cs typeface="Open Sans"/>
                  <a:sym typeface="Open Sans"/>
                </a:rPr>
                <a:t>Evening sessions for parents and guardians. Topics include Paying for College, Alumni panel, and college athletics.</a:t>
              </a:r>
              <a:endParaRPr b="0" sz="1100">
                <a:solidFill>
                  <a:srgbClr val="4A5568"/>
                </a:solidFill>
                <a:latin typeface="Open Sans"/>
                <a:ea typeface="Open Sans"/>
                <a:cs typeface="Open Sans"/>
                <a:sym typeface="Open Sans"/>
              </a:endParaRPr>
            </a:p>
          </p:txBody>
        </p:sp>
      </p:grpSp>
      <p:grpSp>
        <p:nvGrpSpPr>
          <p:cNvPr id="105" name="Google Shape;105;p16"/>
          <p:cNvGrpSpPr/>
          <p:nvPr/>
        </p:nvGrpSpPr>
        <p:grpSpPr>
          <a:xfrm>
            <a:off x="6715125" y="1524000"/>
            <a:ext cx="1857300" cy="3143400"/>
            <a:chOff x="0" y="0"/>
            <a:chExt cx="1857300" cy="3143400"/>
          </a:xfrm>
        </p:grpSpPr>
        <p:sp>
          <p:nvSpPr>
            <p:cNvPr id="106" name="Google Shape;106;p16"/>
            <p:cNvSpPr/>
            <p:nvPr/>
          </p:nvSpPr>
          <p:spPr>
            <a:xfrm>
              <a:off x="0" y="0"/>
              <a:ext cx="1857300" cy="3143400"/>
            </a:xfrm>
            <a:prstGeom prst="roundRect">
              <a:avLst>
                <a:gd fmla="val 6153"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7" name="Google Shape;107;p16"/>
            <p:cNvSpPr/>
            <p:nvPr/>
          </p:nvSpPr>
          <p:spPr>
            <a:xfrm>
              <a:off x="0" y="0"/>
              <a:ext cx="1857300" cy="57300"/>
            </a:xfrm>
            <a:prstGeom prst="roundRect">
              <a:avLst>
                <a:gd fmla="val 50000" name="adj"/>
              </a:avLst>
            </a:prstGeom>
            <a:solidFill>
              <a:srgbClr val="FF672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8" name="Google Shape;108;p16"/>
            <p:cNvSpPr txBox="1"/>
            <p:nvPr/>
          </p:nvSpPr>
          <p:spPr>
            <a:xfrm>
              <a:off x="0" y="0"/>
              <a:ext cx="1857300" cy="3143400"/>
            </a:xfrm>
            <a:prstGeom prst="rect">
              <a:avLst/>
            </a:prstGeom>
            <a:noFill/>
            <a:ln>
              <a:noFill/>
            </a:ln>
          </p:spPr>
          <p:txBody>
            <a:bodyPr anchorCtr="0" anchor="t" bIns="190500" lIns="152400" spcFirstLastPara="1" rIns="152400" wrap="square" tIns="190500">
              <a:noAutofit/>
            </a:bodyPr>
            <a:lstStyle/>
            <a:p>
              <a:pPr indent="0" lvl="0" marL="0" rtl="0" algn="l">
                <a:spcBef>
                  <a:spcPts val="0"/>
                </a:spcBef>
                <a:spcAft>
                  <a:spcPts val="0"/>
                </a:spcAft>
                <a:buNone/>
              </a:pPr>
              <a:r>
                <a:rPr b="0" lang="en" sz="2000">
                  <a:solidFill>
                    <a:srgbClr val="FF6720"/>
                  </a:solidFill>
                  <a:latin typeface="Open Sans ExtraBold"/>
                  <a:ea typeface="Open Sans ExtraBold"/>
                  <a:cs typeface="Open Sans ExtraBold"/>
                  <a:sym typeface="Open Sans ExtraBold"/>
                </a:rPr>
                <a:t>04</a:t>
              </a:r>
              <a:endParaRPr b="0" sz="2000">
                <a:solidFill>
                  <a:srgbClr val="FF6720"/>
                </a:solidFill>
                <a:latin typeface="Open Sans ExtraBold"/>
                <a:ea typeface="Open Sans ExtraBold"/>
                <a:cs typeface="Open Sans ExtraBold"/>
                <a:sym typeface="Open Sans ExtraBold"/>
              </a:endParaRPr>
            </a:p>
            <a:p>
              <a:pPr indent="0" lvl="0" marL="0" rtl="0" algn="l">
                <a:spcBef>
                  <a:spcPts val="900"/>
                </a:spcBef>
                <a:spcAft>
                  <a:spcPts val="0"/>
                </a:spcAft>
                <a:buNone/>
              </a:pPr>
              <a:r>
                <a:rPr b="1" lang="en" sz="1300">
                  <a:solidFill>
                    <a:srgbClr val="1D4289"/>
                  </a:solidFill>
                  <a:latin typeface="Open Sans"/>
                  <a:ea typeface="Open Sans"/>
                  <a:cs typeface="Open Sans"/>
                  <a:sym typeface="Open Sans"/>
                </a:rPr>
                <a:t>Skills Clinics</a:t>
              </a:r>
              <a:endParaRPr b="1" sz="1300">
                <a:solidFill>
                  <a:srgbClr val="1D4289"/>
                </a:solidFill>
                <a:latin typeface="Open Sans"/>
                <a:ea typeface="Open Sans"/>
                <a:cs typeface="Open Sans"/>
                <a:sym typeface="Open Sans"/>
              </a:endParaRPr>
            </a:p>
            <a:p>
              <a:pPr indent="0" lvl="0" marL="0" rtl="0" algn="l">
                <a:spcBef>
                  <a:spcPts val="600"/>
                </a:spcBef>
                <a:spcAft>
                  <a:spcPts val="0"/>
                </a:spcAft>
                <a:buNone/>
              </a:pPr>
              <a:r>
                <a:rPr b="0" lang="en" sz="1100">
                  <a:solidFill>
                    <a:srgbClr val="4A5568"/>
                  </a:solidFill>
                  <a:latin typeface="Open Sans"/>
                  <a:ea typeface="Open Sans"/>
                  <a:cs typeface="Open Sans"/>
                  <a:sym typeface="Open Sans"/>
                </a:rPr>
                <a:t>Hosted in October for seniors. Topics include: Interview skills, Choosing to Enlist, Resumes, and Essay writing.</a:t>
              </a:r>
              <a:endParaRPr b="0" sz="1100">
                <a:solidFill>
                  <a:srgbClr val="4A5568"/>
                </a:solidFill>
                <a:latin typeface="Open Sans"/>
                <a:ea typeface="Open Sans"/>
                <a:cs typeface="Open Sans"/>
                <a:sym typeface="Open Sa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12" name="Shape 112"/>
        <p:cNvGrpSpPr/>
        <p:nvPr/>
      </p:nvGrpSpPr>
      <p:grpSpPr>
        <a:xfrm>
          <a:off x="0" y="0"/>
          <a:ext cx="0" cy="0"/>
          <a:chOff x="0" y="0"/>
          <a:chExt cx="0" cy="0"/>
        </a:xfrm>
      </p:grpSpPr>
      <p:sp>
        <p:nvSpPr>
          <p:cNvPr id="113" name="Google Shape;113;p17"/>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When is Launch?</a:t>
            </a:r>
            <a:endParaRPr b="1" sz="3600">
              <a:solidFill>
                <a:srgbClr val="1D4289"/>
              </a:solidFill>
              <a:latin typeface="Open Sans"/>
              <a:ea typeface="Open Sans"/>
              <a:cs typeface="Open Sans"/>
              <a:sym typeface="Open Sans"/>
            </a:endParaRPr>
          </a:p>
        </p:txBody>
      </p:sp>
      <p:sp>
        <p:nvSpPr>
          <p:cNvPr id="114" name="Google Shape;114;p17"/>
          <p:cNvSpPr txBox="1"/>
          <p:nvPr>
            <p:ph idx="1" type="body"/>
          </p:nvPr>
        </p:nvSpPr>
        <p:spPr>
          <a:xfrm>
            <a:off x="571500" y="1524000"/>
            <a:ext cx="7620000" cy="2857500"/>
          </a:xfrm>
          <a:prstGeom prst="rect">
            <a:avLst/>
          </a:prstGeom>
          <a:solidFill>
            <a:srgbClr val="000000">
              <a:alpha val="0"/>
            </a:srgbClr>
          </a:solidFill>
          <a:ln>
            <a:noFill/>
          </a:ln>
        </p:spPr>
        <p:txBody>
          <a:bodyPr anchorCtr="0" anchor="t" bIns="0" lIns="0" spcFirstLastPara="1" rIns="0" wrap="square" tIns="0">
            <a:normAutofit/>
          </a:bodyPr>
          <a:lstStyle/>
          <a:p>
            <a:pPr indent="0" lvl="0" marL="0" rtl="0" algn="ctr">
              <a:spcBef>
                <a:spcPts val="0"/>
              </a:spcBef>
              <a:spcAft>
                <a:spcPts val="1200"/>
              </a:spcAft>
              <a:buNone/>
            </a:pPr>
            <a:r>
              <a:rPr b="1" lang="en" sz="3800">
                <a:solidFill>
                  <a:srgbClr val="FF6720"/>
                </a:solidFill>
                <a:latin typeface="Open Sans"/>
                <a:ea typeface="Open Sans"/>
                <a:cs typeface="Open Sans"/>
                <a:sym typeface="Open Sans"/>
              </a:rPr>
              <a:t>Insert your school’s dates for Launch into your Future month</a:t>
            </a:r>
            <a:endParaRPr sz="3600">
              <a:solidFill>
                <a:srgbClr val="4A5568"/>
              </a:solidFill>
              <a:latin typeface="Open Sans"/>
              <a:ea typeface="Open Sans"/>
              <a:cs typeface="Open Sans"/>
              <a:sym typeface="Open Sans"/>
            </a:endParaRPr>
          </a:p>
        </p:txBody>
      </p:sp>
      <p:pic>
        <p:nvPicPr>
          <p:cNvPr id="115" name="Google Shape;115;p17"/>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
        <p:nvSpPr>
          <p:cNvPr id="116" name="Google Shape;116;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0" name="Shape 120"/>
        <p:cNvGrpSpPr/>
        <p:nvPr/>
      </p:nvGrpSpPr>
      <p:grpSpPr>
        <a:xfrm>
          <a:off x="0" y="0"/>
          <a:ext cx="0" cy="0"/>
          <a:chOff x="0" y="0"/>
          <a:chExt cx="0" cy="0"/>
        </a:xfrm>
      </p:grpSpPr>
      <p:sp>
        <p:nvSpPr>
          <p:cNvPr id="121" name="Google Shape;121;p18"/>
          <p:cNvSpPr txBox="1"/>
          <p:nvPr>
            <p:ph type="title"/>
          </p:nvPr>
        </p:nvSpPr>
        <p:spPr>
          <a:xfrm>
            <a:off x="490900" y="171450"/>
            <a:ext cx="6667500" cy="9525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What’s your next step after high school?</a:t>
            </a:r>
            <a:endParaRPr b="1" sz="3600">
              <a:solidFill>
                <a:srgbClr val="1D4289"/>
              </a:solidFill>
              <a:latin typeface="Open Sans"/>
              <a:ea typeface="Open Sans"/>
              <a:cs typeface="Open Sans"/>
              <a:sym typeface="Open Sans"/>
            </a:endParaRPr>
          </a:p>
        </p:txBody>
      </p:sp>
      <p:pic>
        <p:nvPicPr>
          <p:cNvPr id="122" name="Google Shape;122;p18"/>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graphicFrame>
        <p:nvGraphicFramePr>
          <p:cNvPr id="123" name="Google Shape;123;p18"/>
          <p:cNvGraphicFramePr/>
          <p:nvPr/>
        </p:nvGraphicFramePr>
        <p:xfrm>
          <a:off x="93700" y="1439975"/>
          <a:ext cx="3000000" cy="3000000"/>
        </p:xfrm>
        <a:graphic>
          <a:graphicData uri="http://schemas.openxmlformats.org/drawingml/2006/table">
            <a:tbl>
              <a:tblPr>
                <a:noFill/>
                <a:tableStyleId>{905EE389-417A-467E-B4B1-CE8DE2C1C1A1}</a:tableStyleId>
              </a:tblPr>
              <a:tblGrid>
                <a:gridCol w="1275225"/>
                <a:gridCol w="1536300"/>
                <a:gridCol w="1690650"/>
                <a:gridCol w="1500725"/>
                <a:gridCol w="1500725"/>
                <a:gridCol w="1500725"/>
              </a:tblGrid>
              <a:tr h="381000">
                <a:tc>
                  <a:txBody>
                    <a:bodyPr/>
                    <a:lstStyle/>
                    <a:p>
                      <a:pPr indent="0" lvl="0" marL="0" rtl="0" algn="l">
                        <a:spcBef>
                          <a:spcPts val="0"/>
                        </a:spcBef>
                        <a:spcAft>
                          <a:spcPts val="0"/>
                        </a:spcAft>
                        <a:buNone/>
                      </a:pPr>
                      <a:r>
                        <a:t/>
                      </a:r>
                      <a:endParaRPr/>
                    </a:p>
                  </a:txBody>
                  <a:tcPr marT="91425" marB="91425" marR="91425" marL="91425"/>
                </a:tc>
                <a:tc gridSpan="5">
                  <a:txBody>
                    <a:bodyPr/>
                    <a:lstStyle/>
                    <a:p>
                      <a:pPr indent="0" lvl="0" marL="0" rtl="0" algn="ctr">
                        <a:spcBef>
                          <a:spcPts val="0"/>
                        </a:spcBef>
                        <a:spcAft>
                          <a:spcPts val="0"/>
                        </a:spcAft>
                        <a:buNone/>
                      </a:pPr>
                      <a:r>
                        <a:rPr b="1" lang="en">
                          <a:solidFill>
                            <a:srgbClr val="FF6720"/>
                          </a:solidFill>
                        </a:rPr>
                        <a:t>I’m interested in….</a:t>
                      </a:r>
                      <a:endParaRPr b="1">
                        <a:solidFill>
                          <a:srgbClr val="FF6720"/>
                        </a:solidFill>
                      </a:endParaRPr>
                    </a:p>
                  </a:txBody>
                  <a:tcPr marT="91425" marB="91425" marR="91425" marL="91425"/>
                </a:tc>
                <a:tc hMerge="1"/>
                <a:tc hMerge="1"/>
                <a:tc hMerge="1"/>
                <a:tc hMerge="1"/>
              </a:tr>
              <a:tr h="3810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b="1" lang="en">
                          <a:solidFill>
                            <a:srgbClr val="FF6720"/>
                          </a:solidFill>
                        </a:rPr>
                        <a:t>Work</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b="1" lang="en">
                          <a:solidFill>
                            <a:srgbClr val="FF6720"/>
                          </a:solidFill>
                        </a:rPr>
                        <a:t>Military</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b="1" lang="en">
                          <a:solidFill>
                            <a:srgbClr val="FF6720"/>
                          </a:solidFill>
                        </a:rPr>
                        <a:t>College</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b="1" lang="en">
                          <a:solidFill>
                            <a:srgbClr val="FF6720"/>
                          </a:solidFill>
                        </a:rPr>
                        <a:t>Apprenticeship</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b="1" lang="en">
                          <a:solidFill>
                            <a:srgbClr val="FF6720"/>
                          </a:solidFill>
                        </a:rPr>
                        <a:t>Still Deciding</a:t>
                      </a:r>
                      <a:endParaRPr b="1">
                        <a:solidFill>
                          <a:srgbClr val="FF6720"/>
                        </a:solidFill>
                      </a:endParaRPr>
                    </a:p>
                  </a:txBody>
                  <a:tcPr marT="91425" marB="91425" marR="91425" marL="91425"/>
                </a:tc>
              </a:tr>
              <a:tr h="381000">
                <a:tc>
                  <a:txBody>
                    <a:bodyPr/>
                    <a:lstStyle/>
                    <a:p>
                      <a:pPr indent="0" lvl="0" marL="0" rtl="0" algn="l">
                        <a:spcBef>
                          <a:spcPts val="0"/>
                        </a:spcBef>
                        <a:spcAft>
                          <a:spcPts val="0"/>
                        </a:spcAft>
                        <a:buNone/>
                      </a:pPr>
                      <a:r>
                        <a:rPr b="1" lang="en">
                          <a:solidFill>
                            <a:srgbClr val="FF6720"/>
                          </a:solidFill>
                        </a:rPr>
                        <a:t>Why Launch?</a:t>
                      </a:r>
                      <a:endParaRPr b="1">
                        <a:solidFill>
                          <a:srgbClr val="FF6720"/>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Attend a computer lab session to update resume and apply for jobs</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On site interviews at the postsecondary fair</a:t>
                      </a:r>
                      <a:endParaRPr>
                        <a:solidFill>
                          <a:srgbClr val="1D4289"/>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Attend a session with recruiters to discuss your options</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Get information about ASVAB dates</a:t>
                      </a:r>
                      <a:endParaRPr>
                        <a:solidFill>
                          <a:srgbClr val="1D4289"/>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Complete free applications</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Talk to alumni about their experiences</a:t>
                      </a:r>
                      <a:endParaRPr>
                        <a:solidFill>
                          <a:srgbClr val="1D4289"/>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Attend a postsecondary fair</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Meet employers that want to hire apprentices</a:t>
                      </a:r>
                      <a:endParaRPr>
                        <a:solidFill>
                          <a:srgbClr val="1D4289"/>
                        </a:solidFill>
                      </a:endParaRPr>
                    </a:p>
                  </a:txBody>
                  <a:tcPr marT="91425" marB="91425" marR="91425" marL="91425"/>
                </a:tc>
                <a:tc>
                  <a:txBody>
                    <a:bodyPr/>
                    <a:lstStyle/>
                    <a:p>
                      <a:pPr indent="0" lvl="0" marL="0" rtl="0" algn="l">
                        <a:spcBef>
                          <a:spcPts val="0"/>
                        </a:spcBef>
                        <a:spcAft>
                          <a:spcPts val="0"/>
                        </a:spcAft>
                        <a:buNone/>
                      </a:pPr>
                      <a:r>
                        <a:rPr lang="en">
                          <a:solidFill>
                            <a:srgbClr val="1D4289"/>
                          </a:solidFill>
                        </a:rPr>
                        <a:t>Hear alumni experiences to get inspiration</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Update your resume </a:t>
                      </a:r>
                      <a:endParaRPr>
                        <a:solidFill>
                          <a:srgbClr val="1D4289"/>
                        </a:solidFill>
                      </a:endParaRPr>
                    </a:p>
                    <a:p>
                      <a:pPr indent="0" lvl="0" marL="0" rtl="0" algn="l">
                        <a:spcBef>
                          <a:spcPts val="0"/>
                        </a:spcBef>
                        <a:spcAft>
                          <a:spcPts val="0"/>
                        </a:spcAft>
                        <a:buNone/>
                      </a:pPr>
                      <a:r>
                        <a:t/>
                      </a:r>
                      <a:endParaRPr>
                        <a:solidFill>
                          <a:srgbClr val="1D4289"/>
                        </a:solidFill>
                      </a:endParaRPr>
                    </a:p>
                    <a:p>
                      <a:pPr indent="0" lvl="0" marL="0" rtl="0" algn="l">
                        <a:spcBef>
                          <a:spcPts val="0"/>
                        </a:spcBef>
                        <a:spcAft>
                          <a:spcPts val="0"/>
                        </a:spcAft>
                        <a:buNone/>
                      </a:pPr>
                      <a:r>
                        <a:rPr lang="en">
                          <a:solidFill>
                            <a:srgbClr val="1D4289"/>
                          </a:solidFill>
                        </a:rPr>
                        <a:t>Meet with your counselor</a:t>
                      </a:r>
                      <a:endParaRPr>
                        <a:solidFill>
                          <a:srgbClr val="1D4289"/>
                        </a:solidFill>
                      </a:endParaRPr>
                    </a:p>
                  </a:txBody>
                  <a:tcPr marT="91425" marB="91425" marR="91425" marL="91425"/>
                </a:tc>
              </a:tr>
            </a:tbl>
          </a:graphicData>
        </a:graphic>
      </p:graphicFrame>
      <p:sp>
        <p:nvSpPr>
          <p:cNvPr id="124" name="Google Shape;124;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Is Launch Really For Me?</a:t>
            </a:r>
            <a:endParaRPr b="1"/>
          </a:p>
        </p:txBody>
      </p:sp>
      <p:sp>
        <p:nvSpPr>
          <p:cNvPr id="130" name="Google Shape;130;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1" name="Google Shape;131;p19"/>
          <p:cNvGraphicFramePr/>
          <p:nvPr/>
        </p:nvGraphicFramePr>
        <p:xfrm>
          <a:off x="372400" y="958950"/>
          <a:ext cx="3000000" cy="3000000"/>
        </p:xfrm>
        <a:graphic>
          <a:graphicData uri="http://schemas.openxmlformats.org/drawingml/2006/table">
            <a:tbl>
              <a:tblPr>
                <a:noFill/>
                <a:tableStyleId>{905EE389-417A-467E-B4B1-CE8DE2C1C1A1}</a:tableStyleId>
              </a:tblPr>
              <a:tblGrid>
                <a:gridCol w="2773950"/>
                <a:gridCol w="2773950"/>
                <a:gridCol w="2773950"/>
              </a:tblGrid>
              <a:tr h="381000">
                <a:tc>
                  <a:txBody>
                    <a:bodyPr/>
                    <a:lstStyle/>
                    <a:p>
                      <a:pPr indent="0" lvl="0" marL="0" rtl="0" algn="l">
                        <a:spcBef>
                          <a:spcPts val="0"/>
                        </a:spcBef>
                        <a:spcAft>
                          <a:spcPts val="0"/>
                        </a:spcAft>
                        <a:buNone/>
                      </a:pPr>
                      <a:r>
                        <a:rPr b="1" lang="en"/>
                        <a:t>Are you thinking….</a:t>
                      </a:r>
                      <a:endParaRPr b="1"/>
                    </a:p>
                  </a:txBody>
                  <a:tcPr marT="91425" marB="91425" marR="91425" marL="91425">
                    <a:solidFill>
                      <a:srgbClr val="FF6720"/>
                    </a:solidFill>
                  </a:tcPr>
                </a:tc>
                <a:tc>
                  <a:txBody>
                    <a:bodyPr/>
                    <a:lstStyle/>
                    <a:p>
                      <a:pPr indent="0" lvl="0" marL="0" rtl="0" algn="l">
                        <a:spcBef>
                          <a:spcPts val="0"/>
                        </a:spcBef>
                        <a:spcAft>
                          <a:spcPts val="0"/>
                        </a:spcAft>
                        <a:buNone/>
                      </a:pPr>
                      <a:r>
                        <a:rPr b="1" lang="en"/>
                        <a:t>Is Launch for Me?</a:t>
                      </a:r>
                      <a:endParaRPr b="1"/>
                    </a:p>
                  </a:txBody>
                  <a:tcPr marT="91425" marB="91425" marR="91425" marL="91425">
                    <a:solidFill>
                      <a:srgbClr val="FF6720"/>
                    </a:solidFill>
                  </a:tcPr>
                </a:tc>
                <a:tc>
                  <a:txBody>
                    <a:bodyPr/>
                    <a:lstStyle/>
                    <a:p>
                      <a:pPr indent="0" lvl="0" marL="0" rtl="0" algn="l">
                        <a:spcBef>
                          <a:spcPts val="0"/>
                        </a:spcBef>
                        <a:spcAft>
                          <a:spcPts val="0"/>
                        </a:spcAft>
                        <a:buNone/>
                      </a:pPr>
                      <a:r>
                        <a:rPr b="1" lang="en"/>
                        <a:t>Why?</a:t>
                      </a:r>
                      <a:endParaRPr b="1"/>
                    </a:p>
                  </a:txBody>
                  <a:tcPr marT="91425" marB="91425" marR="91425" marL="91425">
                    <a:solidFill>
                      <a:srgbClr val="FF6720"/>
                    </a:solidFill>
                  </a:tcPr>
                </a:tc>
              </a:tr>
              <a:tr h="381000">
                <a:tc>
                  <a:txBody>
                    <a:bodyPr/>
                    <a:lstStyle/>
                    <a:p>
                      <a:pPr indent="0" lvl="0" marL="0" rtl="0" algn="l">
                        <a:spcBef>
                          <a:spcPts val="0"/>
                        </a:spcBef>
                        <a:spcAft>
                          <a:spcPts val="0"/>
                        </a:spcAft>
                        <a:buNone/>
                      </a:pPr>
                      <a:r>
                        <a:rPr lang="en" sz="1200"/>
                        <a:t>I already started my applications this summer</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YES</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There are many DE schools with fee waivers so you don’t have to pay for the applications. Also there will be sessions on financial aid and a chance to meet college reps in person at the Postsecondary Fair.</a:t>
                      </a:r>
                      <a:endParaRPr sz="1200"/>
                    </a:p>
                  </a:txBody>
                  <a:tcPr marT="91425" marB="91425" marR="91425" marL="91425">
                    <a:solidFill>
                      <a:srgbClr val="00B0B9">
                        <a:alpha val="5000"/>
                      </a:srgbClr>
                    </a:solidFill>
                  </a:tcPr>
                </a:tc>
              </a:tr>
              <a:tr h="381000">
                <a:tc>
                  <a:txBody>
                    <a:bodyPr/>
                    <a:lstStyle/>
                    <a:p>
                      <a:pPr indent="0" lvl="0" marL="0" rtl="0" algn="l">
                        <a:spcBef>
                          <a:spcPts val="0"/>
                        </a:spcBef>
                        <a:spcAft>
                          <a:spcPts val="0"/>
                        </a:spcAft>
                        <a:buNone/>
                      </a:pPr>
                      <a:r>
                        <a:rPr lang="en" sz="1200"/>
                        <a:t>I want to work in our family business.</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YES</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Plans change and we should always have a plan B just in case. Hearing from alumni who started a full time job after college can give you some helpful insight. </a:t>
                      </a:r>
                      <a:endParaRPr sz="1200"/>
                    </a:p>
                  </a:txBody>
                  <a:tcPr marT="91425" marB="91425" marR="91425" marL="91425">
                    <a:solidFill>
                      <a:srgbClr val="00B0B9">
                        <a:alpha val="5000"/>
                      </a:srgbClr>
                    </a:solidFill>
                  </a:tcPr>
                </a:tc>
              </a:tr>
              <a:tr h="381000">
                <a:tc>
                  <a:txBody>
                    <a:bodyPr/>
                    <a:lstStyle/>
                    <a:p>
                      <a:pPr indent="0" lvl="0" marL="0" rtl="0" algn="l">
                        <a:spcBef>
                          <a:spcPts val="0"/>
                        </a:spcBef>
                        <a:spcAft>
                          <a:spcPts val="0"/>
                        </a:spcAft>
                        <a:buNone/>
                      </a:pPr>
                      <a:r>
                        <a:rPr lang="en" sz="1200"/>
                        <a:t>I don’t know if I can go to college or trade school. </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YES</a:t>
                      </a:r>
                      <a:endParaRPr sz="1200"/>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lang="en" sz="1200"/>
                        <a:t>Launch week is a great time to get 1:1 support and ask questions to help you understand your options. Set up an appointment with me and we can talk about it!</a:t>
                      </a:r>
                      <a:endParaRPr sz="1200"/>
                    </a:p>
                  </a:txBody>
                  <a:tcPr marT="91425" marB="91425" marR="91425" marL="91425">
                    <a:solidFill>
                      <a:srgbClr val="00B0B9">
                        <a:alpha val="5000"/>
                      </a:srgbClr>
                    </a:solidFill>
                  </a:tcPr>
                </a:tc>
              </a:tr>
            </a:tbl>
          </a:graphicData>
        </a:graphic>
      </p:graphicFrame>
      <p:pic>
        <p:nvPicPr>
          <p:cNvPr id="132" name="Google Shape;132;p19"/>
          <p:cNvPicPr preferRelativeResize="0"/>
          <p:nvPr/>
        </p:nvPicPr>
        <p:blipFill rotWithShape="1">
          <a:blip r:embed="rId3">
            <a:alphaModFix/>
          </a:blip>
          <a:srcRect b="160" l="0" r="0" t="150"/>
          <a:stretch/>
        </p:blipFill>
        <p:spPr>
          <a:xfrm>
            <a:off x="7308300" y="92375"/>
            <a:ext cx="1524000" cy="723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571500" y="428625"/>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200">
                <a:solidFill>
                  <a:srgbClr val="1D4289"/>
                </a:solidFill>
                <a:latin typeface="Open Sans"/>
                <a:ea typeface="Open Sans"/>
                <a:cs typeface="Open Sans"/>
                <a:sym typeface="Open Sans"/>
              </a:rPr>
              <a:t>Create Your Launch Action Plan</a:t>
            </a:r>
            <a:endParaRPr b="1" sz="3200">
              <a:solidFill>
                <a:srgbClr val="1D4289"/>
              </a:solidFill>
              <a:latin typeface="Open Sans"/>
              <a:ea typeface="Open Sans"/>
              <a:cs typeface="Open Sans"/>
              <a:sym typeface="Open Sans"/>
            </a:endParaRPr>
          </a:p>
        </p:txBody>
      </p:sp>
      <p:pic>
        <p:nvPicPr>
          <p:cNvPr id="138" name="Google Shape;138;p20"/>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grpSp>
        <p:nvGrpSpPr>
          <p:cNvPr id="139" name="Google Shape;139;p20"/>
          <p:cNvGrpSpPr/>
          <p:nvPr/>
        </p:nvGrpSpPr>
        <p:grpSpPr>
          <a:xfrm>
            <a:off x="571500" y="1333500"/>
            <a:ext cx="8001000" cy="514500"/>
            <a:chOff x="0" y="0"/>
            <a:chExt cx="8001000" cy="514500"/>
          </a:xfrm>
        </p:grpSpPr>
        <p:sp>
          <p:nvSpPr>
            <p:cNvPr id="140" name="Google Shape;140;p20"/>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1" name="Google Shape;141;p20"/>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 name="Google Shape;142;p20"/>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1</a:t>
              </a:r>
              <a:endParaRPr b="1" sz="1200">
                <a:solidFill>
                  <a:srgbClr val="FF6720"/>
                </a:solidFill>
                <a:latin typeface="Open Sans"/>
                <a:ea typeface="Open Sans"/>
                <a:cs typeface="Open Sans"/>
                <a:sym typeface="Open Sans"/>
              </a:endParaRPr>
            </a:p>
          </p:txBody>
        </p:sp>
        <p:sp>
          <p:nvSpPr>
            <p:cNvPr id="143" name="Google Shape;143;p20"/>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All About Me Section</a:t>
              </a:r>
              <a:endParaRPr b="0" sz="1400">
                <a:solidFill>
                  <a:srgbClr val="1D4289"/>
                </a:solidFill>
                <a:latin typeface="Open Sans SemiBold"/>
                <a:ea typeface="Open Sans SemiBold"/>
                <a:cs typeface="Open Sans SemiBold"/>
                <a:sym typeface="Open Sans SemiBold"/>
              </a:endParaRPr>
            </a:p>
          </p:txBody>
        </p:sp>
      </p:grpSp>
      <p:grpSp>
        <p:nvGrpSpPr>
          <p:cNvPr id="144" name="Google Shape;144;p20"/>
          <p:cNvGrpSpPr/>
          <p:nvPr/>
        </p:nvGrpSpPr>
        <p:grpSpPr>
          <a:xfrm>
            <a:off x="571500" y="1962150"/>
            <a:ext cx="8001000" cy="514500"/>
            <a:chOff x="0" y="0"/>
            <a:chExt cx="8001000" cy="514500"/>
          </a:xfrm>
        </p:grpSpPr>
        <p:sp>
          <p:nvSpPr>
            <p:cNvPr id="145" name="Google Shape;145;p20"/>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6" name="Google Shape;146;p20"/>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7" name="Google Shape;147;p20"/>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2</a:t>
              </a:r>
              <a:endParaRPr b="1" sz="1200">
                <a:solidFill>
                  <a:srgbClr val="FF6720"/>
                </a:solidFill>
                <a:latin typeface="Open Sans"/>
                <a:ea typeface="Open Sans"/>
                <a:cs typeface="Open Sans"/>
                <a:sym typeface="Open Sans"/>
              </a:endParaRPr>
            </a:p>
          </p:txBody>
        </p:sp>
        <p:sp>
          <p:nvSpPr>
            <p:cNvPr id="148" name="Google Shape;148;p20"/>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Sessions I want to attend</a:t>
              </a:r>
              <a:endParaRPr b="0" sz="1400">
                <a:solidFill>
                  <a:srgbClr val="1D4289"/>
                </a:solidFill>
                <a:latin typeface="Open Sans SemiBold"/>
                <a:ea typeface="Open Sans SemiBold"/>
                <a:cs typeface="Open Sans SemiBold"/>
                <a:sym typeface="Open Sans SemiBold"/>
              </a:endParaRPr>
            </a:p>
          </p:txBody>
        </p:sp>
      </p:grpSp>
      <p:grpSp>
        <p:nvGrpSpPr>
          <p:cNvPr id="149" name="Google Shape;149;p20"/>
          <p:cNvGrpSpPr/>
          <p:nvPr/>
        </p:nvGrpSpPr>
        <p:grpSpPr>
          <a:xfrm>
            <a:off x="571500" y="2590800"/>
            <a:ext cx="8001000" cy="514500"/>
            <a:chOff x="0" y="0"/>
            <a:chExt cx="8001000" cy="514500"/>
          </a:xfrm>
        </p:grpSpPr>
        <p:sp>
          <p:nvSpPr>
            <p:cNvPr id="150" name="Google Shape;150;p20"/>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1" name="Google Shape;151;p20"/>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2" name="Google Shape;152;p20"/>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3</a:t>
              </a:r>
              <a:endParaRPr b="1" sz="1200">
                <a:solidFill>
                  <a:srgbClr val="FF6720"/>
                </a:solidFill>
                <a:latin typeface="Open Sans"/>
                <a:ea typeface="Open Sans"/>
                <a:cs typeface="Open Sans"/>
                <a:sym typeface="Open Sans"/>
              </a:endParaRPr>
            </a:p>
          </p:txBody>
        </p:sp>
        <p:sp>
          <p:nvSpPr>
            <p:cNvPr id="153" name="Google Shape;153;p20"/>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Questions I have</a:t>
              </a:r>
              <a:endParaRPr b="0" sz="1400">
                <a:solidFill>
                  <a:srgbClr val="1D4289"/>
                </a:solidFill>
                <a:latin typeface="Open Sans SemiBold"/>
                <a:ea typeface="Open Sans SemiBold"/>
                <a:cs typeface="Open Sans SemiBold"/>
                <a:sym typeface="Open Sans SemiBold"/>
              </a:endParaRPr>
            </a:p>
          </p:txBody>
        </p:sp>
      </p:grpSp>
      <p:grpSp>
        <p:nvGrpSpPr>
          <p:cNvPr id="154" name="Google Shape;154;p20"/>
          <p:cNvGrpSpPr/>
          <p:nvPr/>
        </p:nvGrpSpPr>
        <p:grpSpPr>
          <a:xfrm>
            <a:off x="571500" y="3219450"/>
            <a:ext cx="8001000" cy="514500"/>
            <a:chOff x="0" y="0"/>
            <a:chExt cx="8001000" cy="514500"/>
          </a:xfrm>
        </p:grpSpPr>
        <p:sp>
          <p:nvSpPr>
            <p:cNvPr id="155" name="Google Shape;155;p20"/>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6" name="Google Shape;156;p20"/>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7" name="Google Shape;157;p20"/>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4</a:t>
              </a:r>
              <a:endParaRPr b="1" sz="1200">
                <a:solidFill>
                  <a:srgbClr val="FF6720"/>
                </a:solidFill>
                <a:latin typeface="Open Sans"/>
                <a:ea typeface="Open Sans"/>
                <a:cs typeface="Open Sans"/>
                <a:sym typeface="Open Sans"/>
              </a:endParaRPr>
            </a:p>
          </p:txBody>
        </p:sp>
        <p:sp>
          <p:nvSpPr>
            <p:cNvPr id="158" name="Google Shape;158;p20"/>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Who can help me?</a:t>
              </a:r>
              <a:endParaRPr b="0" sz="1400">
                <a:solidFill>
                  <a:srgbClr val="1D4289"/>
                </a:solidFill>
                <a:latin typeface="Open Sans SemiBold"/>
                <a:ea typeface="Open Sans SemiBold"/>
                <a:cs typeface="Open Sans SemiBold"/>
                <a:sym typeface="Open Sans SemiBold"/>
              </a:endParaRPr>
            </a:p>
          </p:txBody>
        </p:sp>
      </p:grpSp>
      <p:grpSp>
        <p:nvGrpSpPr>
          <p:cNvPr id="159" name="Google Shape;159;p20"/>
          <p:cNvGrpSpPr/>
          <p:nvPr/>
        </p:nvGrpSpPr>
        <p:grpSpPr>
          <a:xfrm>
            <a:off x="571500" y="3848100"/>
            <a:ext cx="8001000" cy="514500"/>
            <a:chOff x="0" y="0"/>
            <a:chExt cx="8001000" cy="514500"/>
          </a:xfrm>
        </p:grpSpPr>
        <p:sp>
          <p:nvSpPr>
            <p:cNvPr id="160" name="Google Shape;160;p20"/>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1" name="Google Shape;161;p20"/>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62" name="Google Shape;162;p20"/>
            <p:cNvSpPr txBox="1"/>
            <p:nvPr/>
          </p:nvSpPr>
          <p:spPr>
            <a:xfrm>
              <a:off x="114300" y="104775"/>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5</a:t>
              </a:r>
              <a:endParaRPr b="1" sz="1200">
                <a:solidFill>
                  <a:srgbClr val="FF6720"/>
                </a:solidFill>
                <a:latin typeface="Open Sans"/>
                <a:ea typeface="Open Sans"/>
                <a:cs typeface="Open Sans"/>
                <a:sym typeface="Open Sans"/>
              </a:endParaRPr>
            </a:p>
          </p:txBody>
        </p:sp>
        <p:sp>
          <p:nvSpPr>
            <p:cNvPr id="163" name="Google Shape;163;p20"/>
            <p:cNvSpPr txBox="1"/>
            <p:nvPr/>
          </p:nvSpPr>
          <p:spPr>
            <a:xfrm>
              <a:off x="571500" y="0"/>
              <a:ext cx="7239000" cy="514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0" lang="en" sz="1400">
                  <a:solidFill>
                    <a:srgbClr val="1D4289"/>
                  </a:solidFill>
                  <a:latin typeface="Open Sans SemiBold"/>
                  <a:ea typeface="Open Sans SemiBold"/>
                  <a:cs typeface="Open Sans SemiBold"/>
                  <a:sym typeface="Open Sans SemiBold"/>
                </a:rPr>
                <a:t>Important Deadlines to Remember</a:t>
              </a:r>
              <a:endParaRPr b="0" sz="1400">
                <a:solidFill>
                  <a:srgbClr val="1D4289"/>
                </a:solidFill>
                <a:latin typeface="Open Sans SemiBold"/>
                <a:ea typeface="Open Sans SemiBold"/>
                <a:cs typeface="Open Sans SemiBold"/>
                <a:sym typeface="Open Sans SemiBold"/>
              </a:endParaRPr>
            </a:p>
          </p:txBody>
        </p:sp>
      </p:grpSp>
      <p:sp>
        <p:nvSpPr>
          <p:cNvPr id="164" name="Google Shape;164;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1"/>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fontScale="90000"/>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Independent Work: 30 minutes</a:t>
            </a:r>
            <a:endParaRPr b="1" sz="3600">
              <a:solidFill>
                <a:srgbClr val="1D4289"/>
              </a:solidFill>
              <a:latin typeface="Open Sans"/>
              <a:ea typeface="Open Sans"/>
              <a:cs typeface="Open Sans"/>
              <a:sym typeface="Open Sans"/>
            </a:endParaRPr>
          </a:p>
        </p:txBody>
      </p:sp>
      <p:grpSp>
        <p:nvGrpSpPr>
          <p:cNvPr id="170" name="Google Shape;170;p21"/>
          <p:cNvGrpSpPr/>
          <p:nvPr/>
        </p:nvGrpSpPr>
        <p:grpSpPr>
          <a:xfrm>
            <a:off x="571500" y="1333500"/>
            <a:ext cx="2857500" cy="3238500"/>
            <a:chOff x="0" y="0"/>
            <a:chExt cx="2857500" cy="3238500"/>
          </a:xfrm>
        </p:grpSpPr>
        <p:sp>
          <p:nvSpPr>
            <p:cNvPr id="171" name="Google Shape;171;p21"/>
            <p:cNvSpPr/>
            <p:nvPr/>
          </p:nvSpPr>
          <p:spPr>
            <a:xfrm>
              <a:off x="0" y="0"/>
              <a:ext cx="2857500" cy="3238500"/>
            </a:xfrm>
            <a:prstGeom prst="roundRect">
              <a:avLst>
                <a:gd fmla="val 4000" name="adj"/>
              </a:avLst>
            </a:prstGeom>
            <a:solidFill>
              <a:srgbClr val="FFF2EB"/>
            </a:solidFill>
            <a:ln cap="flat" cmpd="sng" w="14300">
              <a:solidFill>
                <a:srgbClr val="FF672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2" name="Google Shape;172;p21"/>
            <p:cNvSpPr txBox="1"/>
            <p:nvPr/>
          </p:nvSpPr>
          <p:spPr>
            <a:xfrm>
              <a:off x="228600" y="228600"/>
              <a:ext cx="2400300" cy="2781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800">
                  <a:solidFill>
                    <a:srgbClr val="FF6720"/>
                  </a:solidFill>
                  <a:latin typeface="Open Sans"/>
                  <a:ea typeface="Open Sans"/>
                  <a:cs typeface="Open Sans"/>
                  <a:sym typeface="Open Sans"/>
                </a:rPr>
                <a:t>Instructions</a:t>
              </a:r>
              <a:endParaRPr b="1" sz="1800">
                <a:solidFill>
                  <a:srgbClr val="FF6720"/>
                </a:solidFill>
                <a:latin typeface="Open Sans"/>
                <a:ea typeface="Open Sans"/>
                <a:cs typeface="Open Sans"/>
                <a:sym typeface="Open Sans"/>
              </a:endParaRPr>
            </a:p>
            <a:p>
              <a:pPr indent="0" lvl="0" marL="0" rtl="0" algn="l">
                <a:spcBef>
                  <a:spcPts val="1200"/>
                </a:spcBef>
                <a:spcAft>
                  <a:spcPts val="0"/>
                </a:spcAft>
                <a:buNone/>
              </a:pPr>
              <a:r>
                <a:rPr b="1" lang="en">
                  <a:solidFill>
                    <a:srgbClr val="1D4289"/>
                  </a:solidFill>
                  <a:latin typeface="Open Sans"/>
                  <a:ea typeface="Open Sans"/>
                  <a:cs typeface="Open Sans"/>
                  <a:sym typeface="Open Sans"/>
                </a:rPr>
                <a:t>Log into your SSP Account.</a:t>
              </a:r>
              <a:endParaRPr b="1">
                <a:solidFill>
                  <a:srgbClr val="1D4289"/>
                </a:solidFill>
                <a:latin typeface="Open Sans"/>
                <a:ea typeface="Open Sans"/>
                <a:cs typeface="Open Sans"/>
                <a:sym typeface="Open Sans"/>
              </a:endParaRPr>
            </a:p>
            <a:p>
              <a:pPr indent="0" lvl="0" marL="0" rtl="0" algn="l">
                <a:spcBef>
                  <a:spcPts val="900"/>
                </a:spcBef>
                <a:spcAft>
                  <a:spcPts val="0"/>
                </a:spcAft>
                <a:buNone/>
              </a:pPr>
              <a:r>
                <a:rPr lang="en" sz="1200">
                  <a:solidFill>
                    <a:srgbClr val="1D4289"/>
                  </a:solidFill>
                  <a:latin typeface="Open Sans"/>
                  <a:ea typeface="Open Sans"/>
                  <a:cs typeface="Open Sans"/>
                  <a:sym typeface="Open Sans"/>
                </a:rPr>
                <a:t>Use the prompts to the right to guide your </a:t>
              </a:r>
              <a:r>
                <a:rPr lang="en" sz="1200">
                  <a:solidFill>
                    <a:srgbClr val="1D4289"/>
                  </a:solidFill>
                  <a:latin typeface="Open Sans"/>
                  <a:ea typeface="Open Sans"/>
                  <a:cs typeface="Open Sans"/>
                  <a:sym typeface="Open Sans"/>
                </a:rPr>
                <a:t>planning</a:t>
              </a:r>
              <a:r>
                <a:rPr lang="en" sz="1200">
                  <a:solidFill>
                    <a:srgbClr val="1D4289"/>
                  </a:solidFill>
                  <a:latin typeface="Open Sans"/>
                  <a:ea typeface="Open Sans"/>
                  <a:cs typeface="Open Sans"/>
                  <a:sym typeface="Open Sans"/>
                </a:rPr>
                <a:t> time. </a:t>
              </a:r>
              <a:endParaRPr sz="1200">
                <a:solidFill>
                  <a:srgbClr val="1D4289"/>
                </a:solidFill>
                <a:latin typeface="Open Sans"/>
                <a:ea typeface="Open Sans"/>
                <a:cs typeface="Open Sans"/>
                <a:sym typeface="Open Sans"/>
              </a:endParaRPr>
            </a:p>
            <a:p>
              <a:pPr indent="0" lvl="0" marL="0" rtl="0" algn="l">
                <a:spcBef>
                  <a:spcPts val="900"/>
                </a:spcBef>
                <a:spcAft>
                  <a:spcPts val="0"/>
                </a:spcAft>
                <a:buNone/>
              </a:pPr>
              <a:r>
                <a:t/>
              </a:r>
              <a:endParaRPr b="0" sz="1100">
                <a:solidFill>
                  <a:srgbClr val="4A5568"/>
                </a:solidFill>
                <a:latin typeface="Open Sans"/>
                <a:ea typeface="Open Sans"/>
                <a:cs typeface="Open Sans"/>
                <a:sym typeface="Open Sans"/>
              </a:endParaRPr>
            </a:p>
          </p:txBody>
        </p:sp>
      </p:grpSp>
      <p:pic>
        <p:nvPicPr>
          <p:cNvPr id="173" name="Google Shape;173;p21"/>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grpSp>
        <p:nvGrpSpPr>
          <p:cNvPr id="174" name="Google Shape;174;p21"/>
          <p:cNvGrpSpPr/>
          <p:nvPr/>
        </p:nvGrpSpPr>
        <p:grpSpPr>
          <a:xfrm>
            <a:off x="3810000" y="1333500"/>
            <a:ext cx="4762500" cy="3238500"/>
            <a:chOff x="0" y="0"/>
            <a:chExt cx="4762500" cy="3238500"/>
          </a:xfrm>
        </p:grpSpPr>
        <p:sp>
          <p:nvSpPr>
            <p:cNvPr id="175" name="Google Shape;175;p21"/>
            <p:cNvSpPr txBox="1"/>
            <p:nvPr/>
          </p:nvSpPr>
          <p:spPr>
            <a:xfrm>
              <a:off x="0" y="0"/>
              <a:ext cx="47625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FF6720"/>
                  </a:solidFill>
                  <a:latin typeface="Open Sans"/>
                  <a:ea typeface="Open Sans"/>
                  <a:cs typeface="Open Sans"/>
                  <a:sym typeface="Open Sans"/>
                </a:rPr>
                <a:t>Planning</a:t>
              </a:r>
              <a:r>
                <a:rPr b="1" lang="en" sz="1200">
                  <a:solidFill>
                    <a:srgbClr val="FF6720"/>
                  </a:solidFill>
                  <a:latin typeface="Open Sans"/>
                  <a:ea typeface="Open Sans"/>
                  <a:cs typeface="Open Sans"/>
                  <a:sym typeface="Open Sans"/>
                </a:rPr>
                <a:t> Prompts: </a:t>
              </a:r>
              <a:endParaRPr b="1" sz="1200">
                <a:solidFill>
                  <a:srgbClr val="FF6720"/>
                </a:solidFill>
                <a:latin typeface="Open Sans"/>
                <a:ea typeface="Open Sans"/>
                <a:cs typeface="Open Sans"/>
                <a:sym typeface="Open Sans"/>
              </a:endParaRPr>
            </a:p>
          </p:txBody>
        </p:sp>
        <p:sp>
          <p:nvSpPr>
            <p:cNvPr id="176" name="Google Shape;176;p21"/>
            <p:cNvSpPr txBox="1"/>
            <p:nvPr/>
          </p:nvSpPr>
          <p:spPr>
            <a:xfrm>
              <a:off x="0" y="381000"/>
              <a:ext cx="4762500" cy="2857500"/>
            </a:xfrm>
            <a:prstGeom prst="rect">
              <a:avLst/>
            </a:prstGeom>
            <a:noFill/>
            <a:ln>
              <a:noFill/>
            </a:ln>
          </p:spPr>
          <p:txBody>
            <a:bodyPr anchorCtr="0" anchor="t" bIns="0" lIns="0" spcFirstLastPara="1" rIns="0" wrap="square" tIns="0">
              <a:noAutofit/>
            </a:bodyPr>
            <a:lstStyle/>
            <a:p>
              <a:pPr indent="-301625" lvl="0" marL="457200" rtl="0" algn="l">
                <a:spcBef>
                  <a:spcPts val="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Career Interests</a:t>
              </a:r>
              <a:endParaRPr b="1" sz="1150">
                <a:solidFill>
                  <a:srgbClr val="1D4289"/>
                </a:solidFill>
                <a:latin typeface="Open Sans"/>
                <a:ea typeface="Open Sans"/>
                <a:cs typeface="Open Sans"/>
                <a:sym typeface="Open Sans"/>
              </a:endParaRPr>
            </a:p>
            <a:p>
              <a:pPr indent="-301625" lvl="0" marL="457200" rtl="0" algn="l">
                <a:spcBef>
                  <a:spcPts val="105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Education and Training Requirements</a:t>
              </a:r>
              <a:endParaRPr sz="1150">
                <a:solidFill>
                  <a:schemeClr val="dk1"/>
                </a:solidFill>
                <a:latin typeface="Open Sans"/>
                <a:ea typeface="Open Sans"/>
                <a:cs typeface="Open Sans"/>
                <a:sym typeface="Open Sans"/>
              </a:endParaRPr>
            </a:p>
            <a:p>
              <a:pPr indent="-301625" lvl="0" marL="457200" rtl="0" algn="l">
                <a:spcBef>
                  <a:spcPts val="105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Launch Week Goal</a:t>
              </a:r>
              <a:endParaRPr b="1" sz="1150">
                <a:solidFill>
                  <a:srgbClr val="1D4289"/>
                </a:solidFill>
                <a:latin typeface="Open Sans"/>
                <a:ea typeface="Open Sans"/>
                <a:cs typeface="Open Sans"/>
                <a:sym typeface="Open Sans"/>
              </a:endParaRPr>
            </a:p>
            <a:p>
              <a:pPr indent="-301625" lvl="0" marL="457200" rtl="0" algn="l">
                <a:spcBef>
                  <a:spcPts val="105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Excitement </a:t>
              </a:r>
              <a:endParaRPr b="1" sz="1150">
                <a:solidFill>
                  <a:srgbClr val="1D4289"/>
                </a:solidFill>
                <a:latin typeface="Open Sans"/>
                <a:ea typeface="Open Sans"/>
                <a:cs typeface="Open Sans"/>
                <a:sym typeface="Open Sans"/>
              </a:endParaRPr>
            </a:p>
            <a:p>
              <a:pPr indent="-301625" lvl="0" marL="457200" rtl="0" algn="l">
                <a:spcBef>
                  <a:spcPts val="105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Sessions </a:t>
              </a:r>
              <a:endParaRPr b="1" sz="1150">
                <a:solidFill>
                  <a:srgbClr val="1D4289"/>
                </a:solidFill>
                <a:latin typeface="Open Sans"/>
                <a:ea typeface="Open Sans"/>
                <a:cs typeface="Open Sans"/>
                <a:sym typeface="Open Sans"/>
              </a:endParaRPr>
            </a:p>
            <a:p>
              <a:pPr indent="-301625" lvl="0" marL="457200" rtl="0" algn="l">
                <a:spcBef>
                  <a:spcPts val="1050"/>
                </a:spcBef>
                <a:spcAft>
                  <a:spcPts val="0"/>
                </a:spcAft>
                <a:buClr>
                  <a:srgbClr val="1D4289"/>
                </a:buClr>
                <a:buSzPts val="1150"/>
                <a:buFont typeface="Open Sans"/>
                <a:buAutoNum type="arabicPeriod"/>
              </a:pPr>
              <a:r>
                <a:rPr b="1" lang="en" sz="1150">
                  <a:solidFill>
                    <a:srgbClr val="1D4289"/>
                  </a:solidFill>
                  <a:latin typeface="Open Sans"/>
                  <a:ea typeface="Open Sans"/>
                  <a:cs typeface="Open Sans"/>
                  <a:sym typeface="Open Sans"/>
                </a:rPr>
                <a:t>Questions </a:t>
              </a:r>
              <a:endParaRPr b="1" sz="1150">
                <a:solidFill>
                  <a:srgbClr val="1D4289"/>
                </a:solidFill>
                <a:latin typeface="Open Sans"/>
                <a:ea typeface="Open Sans"/>
                <a:cs typeface="Open Sans"/>
                <a:sym typeface="Open Sans"/>
              </a:endParaRPr>
            </a:p>
            <a:p>
              <a:pPr indent="-301625" lvl="0" marL="457200" rtl="0" algn="l">
                <a:spcBef>
                  <a:spcPts val="1050"/>
                </a:spcBef>
                <a:spcAft>
                  <a:spcPts val="0"/>
                </a:spcAft>
                <a:buClr>
                  <a:srgbClr val="1D4289"/>
                </a:buClr>
                <a:buSzPts val="1150"/>
                <a:buFont typeface="Open Sans"/>
                <a:buAutoNum type="arabicPeriod"/>
              </a:pPr>
              <a:r>
                <a:rPr b="1" lang="en" sz="1150">
                  <a:solidFill>
                    <a:srgbClr val="1D4289"/>
                  </a:solidFill>
                  <a:latin typeface="Open Sans"/>
                  <a:ea typeface="Open Sans"/>
                  <a:cs typeface="Open Sans"/>
                  <a:sym typeface="Open Sans"/>
                </a:rPr>
                <a:t>Support Squad!</a:t>
              </a:r>
              <a:endParaRPr b="1" sz="1150">
                <a:solidFill>
                  <a:srgbClr val="1D4289"/>
                </a:solidFill>
                <a:latin typeface="Open Sans"/>
                <a:ea typeface="Open Sans"/>
                <a:cs typeface="Open Sans"/>
                <a:sym typeface="Open Sans"/>
              </a:endParaRPr>
            </a:p>
            <a:p>
              <a:pPr indent="-301625" lvl="0" marL="457200" rtl="0" algn="l">
                <a:spcBef>
                  <a:spcPts val="1050"/>
                </a:spcBef>
                <a:spcAft>
                  <a:spcPts val="1050"/>
                </a:spcAft>
                <a:buClr>
                  <a:srgbClr val="1D4289"/>
                </a:buClr>
                <a:buSzPts val="1150"/>
                <a:buFont typeface="Open Sans"/>
                <a:buAutoNum type="arabicPeriod"/>
              </a:pPr>
              <a:r>
                <a:rPr b="1" lang="en" sz="1150">
                  <a:solidFill>
                    <a:srgbClr val="1D4289"/>
                  </a:solidFill>
                  <a:latin typeface="Open Sans"/>
                  <a:ea typeface="Open Sans"/>
                  <a:cs typeface="Open Sans"/>
                  <a:sym typeface="Open Sans"/>
                </a:rPr>
                <a:t>Key Dates and Deadlines</a:t>
              </a:r>
              <a:endParaRPr b="1" sz="1150">
                <a:solidFill>
                  <a:srgbClr val="1D4289"/>
                </a:solidFill>
                <a:latin typeface="Open Sans"/>
                <a:ea typeface="Open Sans"/>
                <a:cs typeface="Open Sans"/>
                <a:sym typeface="Open Sans"/>
              </a:endParaRPr>
            </a:p>
          </p:txBody>
        </p:sp>
      </p:grpSp>
      <p:sp>
        <p:nvSpPr>
          <p:cNvPr id="177" name="Google Shape;17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83" name="Google Shape;183;p22"/>
          <p:cNvGraphicFramePr/>
          <p:nvPr/>
        </p:nvGraphicFramePr>
        <p:xfrm>
          <a:off x="110150" y="137450"/>
          <a:ext cx="3000000" cy="3000000"/>
        </p:xfrm>
        <a:graphic>
          <a:graphicData uri="http://schemas.openxmlformats.org/drawingml/2006/table">
            <a:tbl>
              <a:tblPr>
                <a:noFill/>
                <a:tableStyleId>{905EE389-417A-467E-B4B1-CE8DE2C1C1A1}</a:tableStyleId>
              </a:tblPr>
              <a:tblGrid>
                <a:gridCol w="1485175"/>
                <a:gridCol w="1485175"/>
                <a:gridCol w="1485175"/>
                <a:gridCol w="1485175"/>
                <a:gridCol w="1485175"/>
                <a:gridCol w="1485175"/>
              </a:tblGrid>
              <a:tr h="882300">
                <a:tc gridSpan="6">
                  <a:txBody>
                    <a:bodyPr/>
                    <a:lstStyle/>
                    <a:p>
                      <a:pPr indent="0" lvl="0" marL="0" rtl="0" algn="ctr">
                        <a:spcBef>
                          <a:spcPts val="0"/>
                        </a:spcBef>
                        <a:spcAft>
                          <a:spcPts val="0"/>
                        </a:spcAft>
                        <a:buNone/>
                      </a:pPr>
                      <a:r>
                        <a:rPr b="1" lang="en" sz="2100"/>
                        <a:t>Launch into Your Future Schedule</a:t>
                      </a:r>
                      <a:endParaRPr b="1" sz="2100"/>
                    </a:p>
                  </a:txBody>
                  <a:tcPr marT="91425" marB="91425" marR="91425" marL="91425">
                    <a:solidFill>
                      <a:srgbClr val="00B0B9">
                        <a:alpha val="5000"/>
                      </a:srgbClr>
                    </a:solidFill>
                  </a:tcPr>
                </a:tc>
                <a:tc hMerge="1"/>
                <a:tc hMerge="1"/>
                <a:tc hMerge="1"/>
                <a:tc hMerge="1"/>
                <a:tc hMerge="1"/>
              </a:tr>
              <a:tr h="551650">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Monday</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Tuesday</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Wednesday</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Thursday</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rPr b="1" lang="en">
                          <a:solidFill>
                            <a:srgbClr val="1D4289"/>
                          </a:solidFill>
                        </a:rPr>
                        <a:t>Friday</a:t>
                      </a:r>
                      <a:endParaRPr b="1">
                        <a:solidFill>
                          <a:srgbClr val="1D4289"/>
                        </a:solidFill>
                      </a:endParaRPr>
                    </a:p>
                  </a:txBody>
                  <a:tcPr marT="91425" marB="91425" marR="91425" marL="91425">
                    <a:solidFill>
                      <a:srgbClr val="00B0B9">
                        <a:alpha val="5000"/>
                      </a:srgbClr>
                    </a:solidFill>
                  </a:tcPr>
                </a:tc>
              </a:tr>
              <a:tr h="690300">
                <a:tc>
                  <a:txBody>
                    <a:bodyPr/>
                    <a:lstStyle/>
                    <a:p>
                      <a:pPr indent="0" lvl="0" marL="0" rtl="0" algn="l">
                        <a:spcBef>
                          <a:spcPts val="0"/>
                        </a:spcBef>
                        <a:spcAft>
                          <a:spcPts val="0"/>
                        </a:spcAft>
                        <a:buNone/>
                      </a:pPr>
                      <a:r>
                        <a:rPr b="1" lang="en">
                          <a:solidFill>
                            <a:srgbClr val="1D4289"/>
                          </a:solidFill>
                        </a:rPr>
                        <a:t>Week 1</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r>
              <a:tr h="690300">
                <a:tc>
                  <a:txBody>
                    <a:bodyPr/>
                    <a:lstStyle/>
                    <a:p>
                      <a:pPr indent="0" lvl="0" marL="0" rtl="0" algn="l">
                        <a:spcBef>
                          <a:spcPts val="0"/>
                        </a:spcBef>
                        <a:spcAft>
                          <a:spcPts val="0"/>
                        </a:spcAft>
                        <a:buNone/>
                      </a:pPr>
                      <a:r>
                        <a:rPr b="1" lang="en">
                          <a:solidFill>
                            <a:srgbClr val="1D4289"/>
                          </a:solidFill>
                        </a:rPr>
                        <a:t>Week 2</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r>
              <a:tr h="690300">
                <a:tc>
                  <a:txBody>
                    <a:bodyPr/>
                    <a:lstStyle/>
                    <a:p>
                      <a:pPr indent="0" lvl="0" marL="0" rtl="0" algn="l">
                        <a:spcBef>
                          <a:spcPts val="0"/>
                        </a:spcBef>
                        <a:spcAft>
                          <a:spcPts val="0"/>
                        </a:spcAft>
                        <a:buNone/>
                      </a:pPr>
                      <a:r>
                        <a:rPr b="1" lang="en">
                          <a:solidFill>
                            <a:srgbClr val="1D4289"/>
                          </a:solidFill>
                        </a:rPr>
                        <a:t>Week 3</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r>
              <a:tr h="690300">
                <a:tc>
                  <a:txBody>
                    <a:bodyPr/>
                    <a:lstStyle/>
                    <a:p>
                      <a:pPr indent="0" lvl="0" marL="0" rtl="0" algn="l">
                        <a:spcBef>
                          <a:spcPts val="0"/>
                        </a:spcBef>
                        <a:spcAft>
                          <a:spcPts val="0"/>
                        </a:spcAft>
                        <a:buNone/>
                      </a:pPr>
                      <a:r>
                        <a:rPr b="1" lang="en">
                          <a:solidFill>
                            <a:srgbClr val="1D4289"/>
                          </a:solidFill>
                        </a:rPr>
                        <a:t>Week 4</a:t>
                      </a:r>
                      <a:endParaRPr b="1">
                        <a:solidFill>
                          <a:srgbClr val="1D4289"/>
                        </a:solidFill>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c>
                  <a:txBody>
                    <a:bodyPr/>
                    <a:lstStyle/>
                    <a:p>
                      <a:pPr indent="0" lvl="0" marL="0" rtl="0" algn="l">
                        <a:spcBef>
                          <a:spcPts val="0"/>
                        </a:spcBef>
                        <a:spcAft>
                          <a:spcPts val="0"/>
                        </a:spcAft>
                        <a:buNone/>
                      </a:pPr>
                      <a:r>
                        <a:t/>
                      </a:r>
                      <a:endParaRPr/>
                    </a:p>
                  </a:txBody>
                  <a:tcPr marT="91425" marB="91425" marR="91425" marL="91425">
                    <a:solidFill>
                      <a:srgbClr val="00B0B9">
                        <a:alpha val="5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3"/>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Partner Time: 20 minutes</a:t>
            </a:r>
            <a:endParaRPr b="1" sz="3600">
              <a:solidFill>
                <a:srgbClr val="1D4289"/>
              </a:solidFill>
              <a:latin typeface="Open Sans"/>
              <a:ea typeface="Open Sans"/>
              <a:cs typeface="Open Sans"/>
              <a:sym typeface="Open Sans"/>
            </a:endParaRPr>
          </a:p>
        </p:txBody>
      </p:sp>
      <p:grpSp>
        <p:nvGrpSpPr>
          <p:cNvPr id="189" name="Google Shape;189;p23"/>
          <p:cNvGrpSpPr/>
          <p:nvPr/>
        </p:nvGrpSpPr>
        <p:grpSpPr>
          <a:xfrm>
            <a:off x="571500" y="1333500"/>
            <a:ext cx="2857500" cy="3238500"/>
            <a:chOff x="0" y="0"/>
            <a:chExt cx="2857500" cy="3238500"/>
          </a:xfrm>
        </p:grpSpPr>
        <p:sp>
          <p:nvSpPr>
            <p:cNvPr id="190" name="Google Shape;190;p23"/>
            <p:cNvSpPr/>
            <p:nvPr/>
          </p:nvSpPr>
          <p:spPr>
            <a:xfrm>
              <a:off x="0" y="0"/>
              <a:ext cx="2857500" cy="3238500"/>
            </a:xfrm>
            <a:prstGeom prst="roundRect">
              <a:avLst>
                <a:gd fmla="val 4000" name="adj"/>
              </a:avLst>
            </a:prstGeom>
            <a:solidFill>
              <a:srgbClr val="FFF2EB"/>
            </a:solidFill>
            <a:ln cap="flat" cmpd="sng" w="14300">
              <a:solidFill>
                <a:srgbClr val="FF672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 name="Google Shape;191;p23"/>
            <p:cNvSpPr txBox="1"/>
            <p:nvPr/>
          </p:nvSpPr>
          <p:spPr>
            <a:xfrm>
              <a:off x="228600" y="228600"/>
              <a:ext cx="2400300" cy="27813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800">
                  <a:solidFill>
                    <a:srgbClr val="FF6720"/>
                  </a:solidFill>
                  <a:latin typeface="Open Sans"/>
                  <a:ea typeface="Open Sans"/>
                  <a:cs typeface="Open Sans"/>
                  <a:sym typeface="Open Sans"/>
                </a:rPr>
                <a:t>Instructions</a:t>
              </a:r>
              <a:endParaRPr b="1" sz="1800">
                <a:solidFill>
                  <a:srgbClr val="FF6720"/>
                </a:solidFill>
                <a:latin typeface="Open Sans"/>
                <a:ea typeface="Open Sans"/>
                <a:cs typeface="Open Sans"/>
                <a:sym typeface="Open Sans"/>
              </a:endParaRPr>
            </a:p>
            <a:p>
              <a:pPr indent="0" lvl="0" marL="0" rtl="0" algn="l">
                <a:spcBef>
                  <a:spcPts val="1200"/>
                </a:spcBef>
                <a:spcAft>
                  <a:spcPts val="0"/>
                </a:spcAft>
                <a:buNone/>
              </a:pPr>
              <a:r>
                <a:rPr b="1" lang="en" sz="1400">
                  <a:solidFill>
                    <a:srgbClr val="1D4289"/>
                  </a:solidFill>
                  <a:latin typeface="Open Sans"/>
                  <a:ea typeface="Open Sans"/>
                  <a:cs typeface="Open Sans"/>
                  <a:sym typeface="Open Sans"/>
                </a:rPr>
                <a:t>Choose a partner and share your Launch Action Plan.</a:t>
              </a:r>
              <a:endParaRPr b="1" sz="1400">
                <a:solidFill>
                  <a:srgbClr val="1D4289"/>
                </a:solidFill>
                <a:latin typeface="Open Sans"/>
                <a:ea typeface="Open Sans"/>
                <a:cs typeface="Open Sans"/>
                <a:sym typeface="Open Sans"/>
              </a:endParaRPr>
            </a:p>
            <a:p>
              <a:pPr indent="0" lvl="0" marL="0" rtl="0" algn="l">
                <a:spcBef>
                  <a:spcPts val="900"/>
                </a:spcBef>
                <a:spcAft>
                  <a:spcPts val="0"/>
                </a:spcAft>
                <a:buNone/>
              </a:pPr>
              <a:r>
                <a:rPr b="0" lang="en" sz="1100">
                  <a:solidFill>
                    <a:srgbClr val="4A5568"/>
                  </a:solidFill>
                  <a:latin typeface="Open Sans"/>
                  <a:ea typeface="Open Sans"/>
                  <a:cs typeface="Open Sans"/>
                  <a:sym typeface="Open Sans"/>
                </a:rPr>
                <a:t>Use the discussion questions on the right to guide your conversation.</a:t>
              </a:r>
              <a:endParaRPr b="0" sz="1100">
                <a:solidFill>
                  <a:srgbClr val="4A5568"/>
                </a:solidFill>
                <a:latin typeface="Open Sans"/>
                <a:ea typeface="Open Sans"/>
                <a:cs typeface="Open Sans"/>
                <a:sym typeface="Open Sans"/>
              </a:endParaRPr>
            </a:p>
          </p:txBody>
        </p:sp>
      </p:grpSp>
      <p:pic>
        <p:nvPicPr>
          <p:cNvPr id="192" name="Google Shape;192;p23"/>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grpSp>
        <p:nvGrpSpPr>
          <p:cNvPr id="193" name="Google Shape;193;p23"/>
          <p:cNvGrpSpPr/>
          <p:nvPr/>
        </p:nvGrpSpPr>
        <p:grpSpPr>
          <a:xfrm>
            <a:off x="3810000" y="1333500"/>
            <a:ext cx="4762500" cy="3238500"/>
            <a:chOff x="0" y="0"/>
            <a:chExt cx="4762500" cy="3238500"/>
          </a:xfrm>
        </p:grpSpPr>
        <p:sp>
          <p:nvSpPr>
            <p:cNvPr id="194" name="Google Shape;194;p23"/>
            <p:cNvSpPr txBox="1"/>
            <p:nvPr/>
          </p:nvSpPr>
          <p:spPr>
            <a:xfrm>
              <a:off x="0" y="0"/>
              <a:ext cx="47625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200">
                  <a:solidFill>
                    <a:srgbClr val="FF6720"/>
                  </a:solidFill>
                  <a:latin typeface="Open Sans"/>
                  <a:ea typeface="Open Sans"/>
                  <a:cs typeface="Open Sans"/>
                  <a:sym typeface="Open Sans"/>
                </a:rPr>
                <a:t>DISCUSSION QUESTIONS</a:t>
              </a:r>
              <a:endParaRPr b="1" sz="1200">
                <a:solidFill>
                  <a:srgbClr val="FF6720"/>
                </a:solidFill>
                <a:latin typeface="Open Sans"/>
                <a:ea typeface="Open Sans"/>
                <a:cs typeface="Open Sans"/>
                <a:sym typeface="Open Sans"/>
              </a:endParaRPr>
            </a:p>
          </p:txBody>
        </p:sp>
        <p:sp>
          <p:nvSpPr>
            <p:cNvPr id="195" name="Google Shape;195;p23"/>
            <p:cNvSpPr txBox="1"/>
            <p:nvPr/>
          </p:nvSpPr>
          <p:spPr>
            <a:xfrm>
              <a:off x="0" y="381000"/>
              <a:ext cx="4762500" cy="2857500"/>
            </a:xfrm>
            <a:prstGeom prst="rect">
              <a:avLst/>
            </a:prstGeom>
            <a:noFill/>
            <a:ln>
              <a:noFill/>
            </a:ln>
          </p:spPr>
          <p:txBody>
            <a:bodyPr anchorCtr="0" anchor="t" bIns="0" lIns="0" spcFirstLastPara="1" rIns="0" wrap="square" tIns="0">
              <a:noAutofit/>
            </a:bodyPr>
            <a:lstStyle/>
            <a:p>
              <a:pPr indent="-301625" lvl="0" marL="457200" rtl="0" algn="l">
                <a:spcBef>
                  <a:spcPts val="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Career Interests:</a:t>
              </a:r>
              <a:r>
                <a:rPr b="0" lang="en" sz="1150">
                  <a:solidFill>
                    <a:srgbClr val="2D3748"/>
                  </a:solidFill>
                  <a:latin typeface="Open Sans"/>
                  <a:ea typeface="Open Sans"/>
                  <a:cs typeface="Open Sans"/>
                  <a:sym typeface="Open Sans"/>
                </a:rPr>
                <a:t> Tell me about your career interests. What kind of training or education do you need? What made you choose it?</a:t>
              </a:r>
              <a:endParaRPr b="0" sz="1150">
                <a:solidFill>
                  <a:srgbClr val="2D3748"/>
                </a:solidFill>
                <a:latin typeface="Open Sans"/>
                <a:ea typeface="Open Sans"/>
                <a:cs typeface="Open Sans"/>
                <a:sym typeface="Open Sans"/>
              </a:endParaRPr>
            </a:p>
            <a:p>
              <a:pPr indent="-301625" lvl="0" marL="457200" rtl="0" algn="l">
                <a:spcBef>
                  <a:spcPts val="105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Launch Week Goal:</a:t>
              </a:r>
              <a:r>
                <a:rPr b="0" lang="en" sz="1150">
                  <a:solidFill>
                    <a:srgbClr val="2D3748"/>
                  </a:solidFill>
                  <a:latin typeface="Open Sans"/>
                  <a:ea typeface="Open Sans"/>
                  <a:cs typeface="Open Sans"/>
                  <a:sym typeface="Open Sans"/>
                </a:rPr>
                <a:t> What is your goal for Launch week?</a:t>
              </a:r>
              <a:endParaRPr b="0" sz="1150">
                <a:solidFill>
                  <a:srgbClr val="2D3748"/>
                </a:solidFill>
                <a:latin typeface="Open Sans"/>
                <a:ea typeface="Open Sans"/>
                <a:cs typeface="Open Sans"/>
                <a:sym typeface="Open Sans"/>
              </a:endParaRPr>
            </a:p>
            <a:p>
              <a:pPr indent="-301625" lvl="0" marL="457200" rtl="0" algn="l">
                <a:spcBef>
                  <a:spcPts val="105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Excitement:</a:t>
              </a:r>
              <a:r>
                <a:rPr b="0" lang="en" sz="1150">
                  <a:solidFill>
                    <a:srgbClr val="2D3748"/>
                  </a:solidFill>
                  <a:latin typeface="Open Sans"/>
                  <a:ea typeface="Open Sans"/>
                  <a:cs typeface="Open Sans"/>
                  <a:sym typeface="Open Sans"/>
                </a:rPr>
                <a:t> What are you most excited about for Launch week?</a:t>
              </a:r>
              <a:endParaRPr b="0" sz="1150">
                <a:solidFill>
                  <a:srgbClr val="2D3748"/>
                </a:solidFill>
                <a:latin typeface="Open Sans"/>
                <a:ea typeface="Open Sans"/>
                <a:cs typeface="Open Sans"/>
                <a:sym typeface="Open Sans"/>
              </a:endParaRPr>
            </a:p>
            <a:p>
              <a:pPr indent="-301625" lvl="0" marL="457200" rtl="0" algn="l">
                <a:spcBef>
                  <a:spcPts val="105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Sessions:</a:t>
              </a:r>
              <a:r>
                <a:rPr b="0" lang="en" sz="1150">
                  <a:solidFill>
                    <a:srgbClr val="2D3748"/>
                  </a:solidFill>
                  <a:latin typeface="Open Sans"/>
                  <a:ea typeface="Open Sans"/>
                  <a:cs typeface="Open Sans"/>
                  <a:sym typeface="Open Sans"/>
                </a:rPr>
                <a:t> Which sessions will you attend?</a:t>
              </a:r>
              <a:endParaRPr b="0" sz="1150">
                <a:solidFill>
                  <a:srgbClr val="2D3748"/>
                </a:solidFill>
                <a:latin typeface="Open Sans"/>
                <a:ea typeface="Open Sans"/>
                <a:cs typeface="Open Sans"/>
                <a:sym typeface="Open Sans"/>
              </a:endParaRPr>
            </a:p>
            <a:p>
              <a:pPr indent="-301625" lvl="0" marL="457200" rtl="0" algn="l">
                <a:spcBef>
                  <a:spcPts val="1050"/>
                </a:spcBef>
                <a:spcAft>
                  <a:spcPts val="0"/>
                </a:spcAft>
                <a:buClr>
                  <a:srgbClr val="2D3748"/>
                </a:buClr>
                <a:buSzPts val="1150"/>
                <a:buFont typeface="Open Sans"/>
                <a:buAutoNum type="arabicPeriod"/>
              </a:pPr>
              <a:r>
                <a:rPr b="1" lang="en" sz="1150">
                  <a:solidFill>
                    <a:srgbClr val="1D4289"/>
                  </a:solidFill>
                  <a:latin typeface="Open Sans"/>
                  <a:ea typeface="Open Sans"/>
                  <a:cs typeface="Open Sans"/>
                  <a:sym typeface="Open Sans"/>
                </a:rPr>
                <a:t>Next Steps:</a:t>
              </a:r>
              <a:r>
                <a:rPr b="0" lang="en" sz="1150">
                  <a:solidFill>
                    <a:srgbClr val="2D3748"/>
                  </a:solidFill>
                  <a:latin typeface="Open Sans"/>
                  <a:ea typeface="Open Sans"/>
                  <a:cs typeface="Open Sans"/>
                  <a:sym typeface="Open Sans"/>
                </a:rPr>
                <a:t> Help your partner think about additional steps to achieve their goals or questions for a trusted adult.</a:t>
              </a:r>
              <a:endParaRPr b="0" sz="1150">
                <a:solidFill>
                  <a:srgbClr val="2D3748"/>
                </a:solidFill>
                <a:latin typeface="Open Sans"/>
                <a:ea typeface="Open Sans"/>
                <a:cs typeface="Open Sans"/>
                <a:sym typeface="Open Sans"/>
              </a:endParaRPr>
            </a:p>
          </p:txBody>
        </p:sp>
      </p:grpSp>
      <p:sp>
        <p:nvSpPr>
          <p:cNvPr id="196" name="Google Shape;196;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4"/>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Exit Ticket</a:t>
            </a:r>
            <a:endParaRPr b="1" sz="3600">
              <a:solidFill>
                <a:srgbClr val="1D4289"/>
              </a:solidFill>
              <a:latin typeface="Open Sans"/>
              <a:ea typeface="Open Sans"/>
              <a:cs typeface="Open Sans"/>
              <a:sym typeface="Open Sans"/>
            </a:endParaRPr>
          </a:p>
        </p:txBody>
      </p:sp>
      <p:sp>
        <p:nvSpPr>
          <p:cNvPr id="202" name="Google Shape;202;p24"/>
          <p:cNvSpPr txBox="1"/>
          <p:nvPr>
            <p:ph idx="1" type="body"/>
          </p:nvPr>
        </p:nvSpPr>
        <p:spPr>
          <a:xfrm>
            <a:off x="571500" y="2100975"/>
            <a:ext cx="8191500" cy="19002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ctr">
              <a:spcBef>
                <a:spcPts val="0"/>
              </a:spcBef>
              <a:spcAft>
                <a:spcPts val="0"/>
              </a:spcAft>
              <a:buNone/>
            </a:pPr>
            <a:r>
              <a:rPr lang="en" sz="3600">
                <a:solidFill>
                  <a:srgbClr val="2D3748"/>
                </a:solidFill>
                <a:latin typeface="Open Sans"/>
                <a:ea typeface="Open Sans"/>
                <a:cs typeface="Open Sans"/>
                <a:sym typeface="Open Sans"/>
              </a:rPr>
              <a:t>Complete your </a:t>
            </a:r>
            <a:r>
              <a:rPr b="1" lang="en" sz="3600" u="sng">
                <a:solidFill>
                  <a:srgbClr val="1D4289"/>
                </a:solidFill>
                <a:latin typeface="Open Sans"/>
                <a:ea typeface="Open Sans"/>
                <a:cs typeface="Open Sans"/>
                <a:sym typeface="Open Sans"/>
              </a:rPr>
              <a:t>Student Information Sheet</a:t>
            </a:r>
            <a:r>
              <a:rPr lang="en" sz="3600">
                <a:solidFill>
                  <a:srgbClr val="2D3748"/>
                </a:solidFill>
                <a:latin typeface="Open Sans"/>
                <a:ea typeface="Open Sans"/>
                <a:cs typeface="Open Sans"/>
                <a:sym typeface="Open Sans"/>
              </a:rPr>
              <a:t> as final prep for Launch</a:t>
            </a:r>
            <a:endParaRPr sz="3600">
              <a:solidFill>
                <a:srgbClr val="2D3748"/>
              </a:solidFill>
              <a:latin typeface="Open Sans"/>
              <a:ea typeface="Open Sans"/>
              <a:cs typeface="Open Sans"/>
              <a:sym typeface="Open Sans"/>
            </a:endParaRPr>
          </a:p>
          <a:p>
            <a:pPr indent="0" lvl="0" marL="457200" rtl="0" algn="ctr">
              <a:spcBef>
                <a:spcPts val="1200"/>
              </a:spcBef>
              <a:spcAft>
                <a:spcPts val="1200"/>
              </a:spcAft>
              <a:buNone/>
            </a:pPr>
            <a:r>
              <a:t/>
            </a:r>
            <a:endParaRPr sz="3600">
              <a:solidFill>
                <a:srgbClr val="2D3748"/>
              </a:solidFill>
              <a:latin typeface="Open Sans"/>
              <a:ea typeface="Open Sans"/>
              <a:cs typeface="Open Sans"/>
              <a:sym typeface="Open Sans"/>
            </a:endParaRPr>
          </a:p>
        </p:txBody>
      </p:sp>
      <p:pic>
        <p:nvPicPr>
          <p:cNvPr id="203" name="Google Shape;203;p24"/>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sp>
        <p:nvSpPr>
          <p:cNvPr id="204" name="Google Shape;20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5"/>
          <p:cNvSpPr txBox="1"/>
          <p:nvPr>
            <p:ph type="title"/>
          </p:nvPr>
        </p:nvSpPr>
        <p:spPr>
          <a:xfrm>
            <a:off x="571500" y="571500"/>
            <a:ext cx="6667500" cy="7620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3600">
                <a:solidFill>
                  <a:srgbClr val="1D4289"/>
                </a:solidFill>
                <a:latin typeface="Open Sans"/>
                <a:ea typeface="Open Sans"/>
                <a:cs typeface="Open Sans"/>
                <a:sym typeface="Open Sans"/>
              </a:rPr>
              <a:t>After Launch</a:t>
            </a:r>
            <a:r>
              <a:rPr b="1" lang="en" sz="3600">
                <a:solidFill>
                  <a:srgbClr val="1D4289"/>
                </a:solidFill>
                <a:latin typeface="Open Sans"/>
                <a:ea typeface="Open Sans"/>
                <a:cs typeface="Open Sans"/>
                <a:sym typeface="Open Sans"/>
              </a:rPr>
              <a:t>:</a:t>
            </a:r>
            <a:endParaRPr b="1" sz="3600">
              <a:solidFill>
                <a:srgbClr val="1D4289"/>
              </a:solidFill>
              <a:latin typeface="Open Sans"/>
              <a:ea typeface="Open Sans"/>
              <a:cs typeface="Open Sans"/>
              <a:sym typeface="Open Sans"/>
            </a:endParaRPr>
          </a:p>
        </p:txBody>
      </p:sp>
      <p:pic>
        <p:nvPicPr>
          <p:cNvPr id="210" name="Google Shape;210;p25"/>
          <p:cNvPicPr preferRelativeResize="0"/>
          <p:nvPr/>
        </p:nvPicPr>
        <p:blipFill rotWithShape="1">
          <a:blip r:embed="rId3">
            <a:alphaModFix/>
          </a:blip>
          <a:srcRect b="160" l="0" r="0" t="150"/>
          <a:stretch/>
        </p:blipFill>
        <p:spPr>
          <a:xfrm>
            <a:off x="7239000" y="285750"/>
            <a:ext cx="1524000" cy="723900"/>
          </a:xfrm>
          <a:prstGeom prst="rect">
            <a:avLst/>
          </a:prstGeom>
          <a:noFill/>
          <a:ln>
            <a:noFill/>
          </a:ln>
        </p:spPr>
      </p:pic>
      <p:grpSp>
        <p:nvGrpSpPr>
          <p:cNvPr id="211" name="Google Shape;211;p25"/>
          <p:cNvGrpSpPr/>
          <p:nvPr/>
        </p:nvGrpSpPr>
        <p:grpSpPr>
          <a:xfrm>
            <a:off x="571500" y="1333500"/>
            <a:ext cx="8001000" cy="514500"/>
            <a:chOff x="0" y="0"/>
            <a:chExt cx="8001000" cy="514500"/>
          </a:xfrm>
        </p:grpSpPr>
        <p:sp>
          <p:nvSpPr>
            <p:cNvPr id="212" name="Google Shape;212;p25"/>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3" name="Google Shape;213;p25"/>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14" name="Google Shape;214;p25"/>
            <p:cNvGrpSpPr/>
            <p:nvPr/>
          </p:nvGrpSpPr>
          <p:grpSpPr>
            <a:xfrm>
              <a:off x="114300" y="104775"/>
              <a:ext cx="304800" cy="304800"/>
              <a:chOff x="0" y="0"/>
              <a:chExt cx="304800" cy="304800"/>
            </a:xfrm>
          </p:grpSpPr>
          <p:sp>
            <p:nvSpPr>
              <p:cNvPr id="215" name="Google Shape;215;p25"/>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6" name="Google Shape;216;p25"/>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1</a:t>
                </a:r>
                <a:endParaRPr b="1" sz="1200">
                  <a:solidFill>
                    <a:srgbClr val="FF6720"/>
                  </a:solidFill>
                  <a:latin typeface="Open Sans"/>
                  <a:ea typeface="Open Sans"/>
                  <a:cs typeface="Open Sans"/>
                  <a:sym typeface="Open Sans"/>
                </a:endParaRPr>
              </a:p>
            </p:txBody>
          </p:sp>
        </p:grpSp>
        <p:grpSp>
          <p:nvGrpSpPr>
            <p:cNvPr id="217" name="Google Shape;217;p25"/>
            <p:cNvGrpSpPr/>
            <p:nvPr/>
          </p:nvGrpSpPr>
          <p:grpSpPr>
            <a:xfrm>
              <a:off x="571500" y="0"/>
              <a:ext cx="7239000" cy="514500"/>
              <a:chOff x="0" y="0"/>
              <a:chExt cx="7239000" cy="514500"/>
            </a:xfrm>
          </p:grpSpPr>
          <p:sp>
            <p:nvSpPr>
              <p:cNvPr id="218" name="Google Shape;218;p25"/>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19" name="Google Shape;219;p25"/>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Continue applying</a:t>
                </a:r>
                <a:endParaRPr b="0" sz="1300">
                  <a:solidFill>
                    <a:srgbClr val="2D3748"/>
                  </a:solidFill>
                  <a:latin typeface="Open Sans SemiBold"/>
                  <a:ea typeface="Open Sans SemiBold"/>
                  <a:cs typeface="Open Sans SemiBold"/>
                  <a:sym typeface="Open Sans SemiBold"/>
                </a:endParaRPr>
              </a:p>
            </p:txBody>
          </p:sp>
        </p:grpSp>
      </p:grpSp>
      <p:grpSp>
        <p:nvGrpSpPr>
          <p:cNvPr id="220" name="Google Shape;220;p25"/>
          <p:cNvGrpSpPr/>
          <p:nvPr/>
        </p:nvGrpSpPr>
        <p:grpSpPr>
          <a:xfrm>
            <a:off x="571500" y="1962150"/>
            <a:ext cx="8001000" cy="514500"/>
            <a:chOff x="0" y="0"/>
            <a:chExt cx="8001000" cy="514500"/>
          </a:xfrm>
        </p:grpSpPr>
        <p:sp>
          <p:nvSpPr>
            <p:cNvPr id="221" name="Google Shape;221;p25"/>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2" name="Google Shape;222;p25"/>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23" name="Google Shape;223;p25"/>
            <p:cNvGrpSpPr/>
            <p:nvPr/>
          </p:nvGrpSpPr>
          <p:grpSpPr>
            <a:xfrm>
              <a:off x="114300" y="104775"/>
              <a:ext cx="304800" cy="304800"/>
              <a:chOff x="0" y="0"/>
              <a:chExt cx="304800" cy="304800"/>
            </a:xfrm>
          </p:grpSpPr>
          <p:sp>
            <p:nvSpPr>
              <p:cNvPr id="224" name="Google Shape;224;p25"/>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5" name="Google Shape;225;p25"/>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2</a:t>
                </a:r>
                <a:endParaRPr b="1" sz="1200">
                  <a:solidFill>
                    <a:srgbClr val="FF6720"/>
                  </a:solidFill>
                  <a:latin typeface="Open Sans"/>
                  <a:ea typeface="Open Sans"/>
                  <a:cs typeface="Open Sans"/>
                  <a:sym typeface="Open Sans"/>
                </a:endParaRPr>
              </a:p>
            </p:txBody>
          </p:sp>
        </p:grpSp>
        <p:grpSp>
          <p:nvGrpSpPr>
            <p:cNvPr id="226" name="Google Shape;226;p25"/>
            <p:cNvGrpSpPr/>
            <p:nvPr/>
          </p:nvGrpSpPr>
          <p:grpSpPr>
            <a:xfrm>
              <a:off x="571500" y="0"/>
              <a:ext cx="7239000" cy="514500"/>
              <a:chOff x="0" y="0"/>
              <a:chExt cx="7239000" cy="514500"/>
            </a:xfrm>
          </p:grpSpPr>
          <p:sp>
            <p:nvSpPr>
              <p:cNvPr id="227" name="Google Shape;227;p25"/>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8" name="Google Shape;228;p25"/>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Request transcripts if applying for college</a:t>
                </a:r>
                <a:endParaRPr b="0" sz="1300">
                  <a:solidFill>
                    <a:srgbClr val="2D3748"/>
                  </a:solidFill>
                  <a:latin typeface="Open Sans SemiBold"/>
                  <a:ea typeface="Open Sans SemiBold"/>
                  <a:cs typeface="Open Sans SemiBold"/>
                  <a:sym typeface="Open Sans SemiBold"/>
                </a:endParaRPr>
              </a:p>
            </p:txBody>
          </p:sp>
        </p:grpSp>
      </p:grpSp>
      <p:grpSp>
        <p:nvGrpSpPr>
          <p:cNvPr id="229" name="Google Shape;229;p25"/>
          <p:cNvGrpSpPr/>
          <p:nvPr/>
        </p:nvGrpSpPr>
        <p:grpSpPr>
          <a:xfrm>
            <a:off x="571500" y="2590800"/>
            <a:ext cx="8001000" cy="514500"/>
            <a:chOff x="0" y="0"/>
            <a:chExt cx="8001000" cy="514500"/>
          </a:xfrm>
        </p:grpSpPr>
        <p:sp>
          <p:nvSpPr>
            <p:cNvPr id="230" name="Google Shape;230;p25"/>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1" name="Google Shape;231;p25"/>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32" name="Google Shape;232;p25"/>
            <p:cNvGrpSpPr/>
            <p:nvPr/>
          </p:nvGrpSpPr>
          <p:grpSpPr>
            <a:xfrm>
              <a:off x="114300" y="104775"/>
              <a:ext cx="304800" cy="304800"/>
              <a:chOff x="0" y="0"/>
              <a:chExt cx="304800" cy="304800"/>
            </a:xfrm>
          </p:grpSpPr>
          <p:sp>
            <p:nvSpPr>
              <p:cNvPr id="233" name="Google Shape;233;p25"/>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4" name="Google Shape;234;p25"/>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3</a:t>
                </a:r>
                <a:endParaRPr b="1" sz="1200">
                  <a:solidFill>
                    <a:srgbClr val="FF6720"/>
                  </a:solidFill>
                  <a:latin typeface="Open Sans"/>
                  <a:ea typeface="Open Sans"/>
                  <a:cs typeface="Open Sans"/>
                  <a:sym typeface="Open Sans"/>
                </a:endParaRPr>
              </a:p>
            </p:txBody>
          </p:sp>
        </p:grpSp>
        <p:grpSp>
          <p:nvGrpSpPr>
            <p:cNvPr id="235" name="Google Shape;235;p25"/>
            <p:cNvGrpSpPr/>
            <p:nvPr/>
          </p:nvGrpSpPr>
          <p:grpSpPr>
            <a:xfrm>
              <a:off x="571500" y="0"/>
              <a:ext cx="7239000" cy="514500"/>
              <a:chOff x="0" y="0"/>
              <a:chExt cx="7239000" cy="514500"/>
            </a:xfrm>
          </p:grpSpPr>
          <p:sp>
            <p:nvSpPr>
              <p:cNvPr id="236" name="Google Shape;236;p25"/>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37" name="Google Shape;237;p25"/>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Submit your FAFSA if you are applying for college</a:t>
                </a:r>
                <a:endParaRPr b="0" sz="1300">
                  <a:solidFill>
                    <a:srgbClr val="2D3748"/>
                  </a:solidFill>
                  <a:latin typeface="Open Sans SemiBold"/>
                  <a:ea typeface="Open Sans SemiBold"/>
                  <a:cs typeface="Open Sans SemiBold"/>
                  <a:sym typeface="Open Sans SemiBold"/>
                </a:endParaRPr>
              </a:p>
            </p:txBody>
          </p:sp>
        </p:grpSp>
      </p:grpSp>
      <p:grpSp>
        <p:nvGrpSpPr>
          <p:cNvPr id="238" name="Google Shape;238;p25"/>
          <p:cNvGrpSpPr/>
          <p:nvPr/>
        </p:nvGrpSpPr>
        <p:grpSpPr>
          <a:xfrm>
            <a:off x="571500" y="3219450"/>
            <a:ext cx="8001000" cy="514500"/>
            <a:chOff x="0" y="0"/>
            <a:chExt cx="8001000" cy="514500"/>
          </a:xfrm>
        </p:grpSpPr>
        <p:sp>
          <p:nvSpPr>
            <p:cNvPr id="239" name="Google Shape;239;p25"/>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0" name="Google Shape;240;p25"/>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41" name="Google Shape;241;p25"/>
            <p:cNvGrpSpPr/>
            <p:nvPr/>
          </p:nvGrpSpPr>
          <p:grpSpPr>
            <a:xfrm>
              <a:off x="114300" y="104775"/>
              <a:ext cx="304800" cy="304800"/>
              <a:chOff x="0" y="0"/>
              <a:chExt cx="304800" cy="304800"/>
            </a:xfrm>
          </p:grpSpPr>
          <p:sp>
            <p:nvSpPr>
              <p:cNvPr id="242" name="Google Shape;242;p25"/>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3" name="Google Shape;243;p25"/>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4</a:t>
                </a:r>
                <a:endParaRPr b="1" sz="1200">
                  <a:solidFill>
                    <a:srgbClr val="FF6720"/>
                  </a:solidFill>
                  <a:latin typeface="Open Sans"/>
                  <a:ea typeface="Open Sans"/>
                  <a:cs typeface="Open Sans"/>
                  <a:sym typeface="Open Sans"/>
                </a:endParaRPr>
              </a:p>
            </p:txBody>
          </p:sp>
        </p:grpSp>
        <p:grpSp>
          <p:nvGrpSpPr>
            <p:cNvPr id="244" name="Google Shape;244;p25"/>
            <p:cNvGrpSpPr/>
            <p:nvPr/>
          </p:nvGrpSpPr>
          <p:grpSpPr>
            <a:xfrm>
              <a:off x="571500" y="0"/>
              <a:ext cx="7239000" cy="514500"/>
              <a:chOff x="0" y="0"/>
              <a:chExt cx="7239000" cy="514500"/>
            </a:xfrm>
          </p:grpSpPr>
          <p:sp>
            <p:nvSpPr>
              <p:cNvPr id="245" name="Google Shape;245;p25"/>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6" name="Google Shape;246;p25"/>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Check your email weekly for important reminders and next steps</a:t>
                </a:r>
                <a:endParaRPr b="0" sz="1300">
                  <a:solidFill>
                    <a:srgbClr val="2D3748"/>
                  </a:solidFill>
                  <a:latin typeface="Open Sans SemiBold"/>
                  <a:ea typeface="Open Sans SemiBold"/>
                  <a:cs typeface="Open Sans SemiBold"/>
                  <a:sym typeface="Open Sans SemiBold"/>
                </a:endParaRPr>
              </a:p>
            </p:txBody>
          </p:sp>
        </p:grpSp>
      </p:grpSp>
      <p:grpSp>
        <p:nvGrpSpPr>
          <p:cNvPr id="247" name="Google Shape;247;p25"/>
          <p:cNvGrpSpPr/>
          <p:nvPr/>
        </p:nvGrpSpPr>
        <p:grpSpPr>
          <a:xfrm>
            <a:off x="571500" y="3848100"/>
            <a:ext cx="8001000" cy="514500"/>
            <a:chOff x="0" y="0"/>
            <a:chExt cx="8001000" cy="514500"/>
          </a:xfrm>
        </p:grpSpPr>
        <p:sp>
          <p:nvSpPr>
            <p:cNvPr id="248" name="Google Shape;248;p25"/>
            <p:cNvSpPr/>
            <p:nvPr/>
          </p:nvSpPr>
          <p:spPr>
            <a:xfrm>
              <a:off x="0" y="0"/>
              <a:ext cx="8001000" cy="514500"/>
            </a:xfrm>
            <a:prstGeom prst="roundRect">
              <a:avLst>
                <a:gd fmla="val 14814"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49" name="Google Shape;249;p25"/>
            <p:cNvSpPr/>
            <p:nvPr/>
          </p:nvSpPr>
          <p:spPr>
            <a:xfrm>
              <a:off x="114300" y="104775"/>
              <a:ext cx="304800" cy="304800"/>
            </a:xfrm>
            <a:prstGeom prst="roundRect">
              <a:avLst>
                <a:gd fmla="val 50000" name="adj"/>
              </a:avLst>
            </a:prstGeom>
            <a:solidFill>
              <a:srgbClr val="FFF2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50" name="Google Shape;250;p25"/>
            <p:cNvGrpSpPr/>
            <p:nvPr/>
          </p:nvGrpSpPr>
          <p:grpSpPr>
            <a:xfrm>
              <a:off x="114300" y="104775"/>
              <a:ext cx="304800" cy="304800"/>
              <a:chOff x="0" y="0"/>
              <a:chExt cx="304800" cy="304800"/>
            </a:xfrm>
          </p:grpSpPr>
          <p:sp>
            <p:nvSpPr>
              <p:cNvPr id="251" name="Google Shape;251;p25"/>
              <p:cNvSpPr/>
              <p:nvPr/>
            </p:nvSpPr>
            <p:spPr>
              <a:xfrm>
                <a:off x="0" y="0"/>
                <a:ext cx="304800" cy="304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2" name="Google Shape;252;p25"/>
              <p:cNvSpPr txBox="1"/>
              <p:nvPr/>
            </p:nvSpPr>
            <p:spPr>
              <a:xfrm>
                <a:off x="0" y="0"/>
                <a:ext cx="304800" cy="3048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 sz="1200">
                    <a:solidFill>
                      <a:srgbClr val="FF6720"/>
                    </a:solidFill>
                    <a:latin typeface="Open Sans"/>
                    <a:ea typeface="Open Sans"/>
                    <a:cs typeface="Open Sans"/>
                    <a:sym typeface="Open Sans"/>
                  </a:rPr>
                  <a:t>5</a:t>
                </a:r>
                <a:endParaRPr b="1" sz="1200">
                  <a:solidFill>
                    <a:srgbClr val="FF6720"/>
                  </a:solidFill>
                  <a:latin typeface="Open Sans"/>
                  <a:ea typeface="Open Sans"/>
                  <a:cs typeface="Open Sans"/>
                  <a:sym typeface="Open Sans"/>
                </a:endParaRPr>
              </a:p>
            </p:txBody>
          </p:sp>
        </p:grpSp>
        <p:grpSp>
          <p:nvGrpSpPr>
            <p:cNvPr id="253" name="Google Shape;253;p25"/>
            <p:cNvGrpSpPr/>
            <p:nvPr/>
          </p:nvGrpSpPr>
          <p:grpSpPr>
            <a:xfrm>
              <a:off x="571500" y="0"/>
              <a:ext cx="7239000" cy="514500"/>
              <a:chOff x="0" y="0"/>
              <a:chExt cx="7239000" cy="514500"/>
            </a:xfrm>
          </p:grpSpPr>
          <p:sp>
            <p:nvSpPr>
              <p:cNvPr id="254" name="Google Shape;254;p25"/>
              <p:cNvSpPr/>
              <p:nvPr/>
            </p:nvSpPr>
            <p:spPr>
              <a:xfrm>
                <a:off x="0" y="0"/>
                <a:ext cx="7239000" cy="5145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55" name="Google Shape;255;p25"/>
              <p:cNvSpPr txBox="1"/>
              <p:nvPr/>
            </p:nvSpPr>
            <p:spPr>
              <a:xfrm>
                <a:off x="0" y="0"/>
                <a:ext cx="7239000" cy="514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300">
                    <a:solidFill>
                      <a:srgbClr val="2D3748"/>
                    </a:solidFill>
                    <a:latin typeface="Open Sans SemiBold"/>
                    <a:ea typeface="Open Sans SemiBold"/>
                    <a:cs typeface="Open Sans SemiBold"/>
                    <a:sym typeface="Open Sans SemiBold"/>
                  </a:rPr>
                  <a:t>Customize for your school</a:t>
                </a:r>
                <a:endParaRPr b="0" sz="1300">
                  <a:solidFill>
                    <a:srgbClr val="2D3748"/>
                  </a:solidFill>
                  <a:latin typeface="Open Sans SemiBold"/>
                  <a:ea typeface="Open Sans SemiBold"/>
                  <a:cs typeface="Open Sans SemiBold"/>
                  <a:sym typeface="Open Sans SemiBold"/>
                </a:endParaRPr>
              </a:p>
            </p:txBody>
          </p:sp>
        </p:grpSp>
      </p:grpSp>
      <p:sp>
        <p:nvSpPr>
          <p:cNvPr id="256" name="Google Shape;256;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