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Open Sans SemiBold"/>
      <p:regular r:id="rId18"/>
      <p:bold r:id="rId19"/>
      <p:italic r:id="rId20"/>
      <p:boldItalic r:id="rId21"/>
    </p:embeddedFont>
    <p:embeddedFont>
      <p:font typeface="Open Sans ExtraBold"/>
      <p:bold r:id="rId22"/>
      <p:boldItalic r:id="rId23"/>
    </p:embeddedFont>
    <p:embeddedFont>
      <p:font typeface="Open Sans"/>
      <p:bold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58824E1-D006-4010-830D-8DA9C385F5A7}">
  <a:tblStyle styleId="{458824E1-D006-4010-830D-8DA9C385F5A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SemiBold-italic.fntdata"/><Relationship Id="rId22" Type="http://schemas.openxmlformats.org/officeDocument/2006/relationships/font" Target="fonts/OpenSansExtraBold-bold.fntdata"/><Relationship Id="rId21" Type="http://schemas.openxmlformats.org/officeDocument/2006/relationships/font" Target="fonts/OpenSansSemiBold-boldItalic.fntdata"/><Relationship Id="rId24" Type="http://schemas.openxmlformats.org/officeDocument/2006/relationships/font" Target="fonts/OpenSans-bold.fntdata"/><Relationship Id="rId23" Type="http://schemas.openxmlformats.org/officeDocument/2006/relationships/font" Target="fonts/OpenSansExtra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OpenSansSemiBold-bold.fntdata"/><Relationship Id="rId18" Type="http://schemas.openxmlformats.org/officeDocument/2006/relationships/font" Target="fonts/OpenSans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review the slides carefully </a:t>
            </a:r>
            <a:r>
              <a:rPr lang="en"/>
              <a:t>before</a:t>
            </a:r>
            <a:r>
              <a:rPr lang="en"/>
              <a:t> the presentation. Several slides have placeholder information and need to be edited based on your school’s offerings.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We will be hosting Launch into Your Future or Launch for short. This is happening statewide; our school’s event will be: (insert dates). This is our time as a school to provide a jumpstart in planning and </a:t>
            </a:r>
            <a:r>
              <a:rPr lang="en"/>
              <a:t>preparing</a:t>
            </a:r>
            <a:r>
              <a:rPr lang="en"/>
              <a:t> for your next step after high school. Whether you are enlisting, seeking a job, applying for an apprenticeship/trade school/college there will be something for you during this event. Today’s </a:t>
            </a:r>
            <a:r>
              <a:rPr lang="en"/>
              <a:t>session</a:t>
            </a:r>
            <a:r>
              <a:rPr lang="en"/>
              <a:t> will help you to get ready for Launch into Your Future.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435c0d0a9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f435c0d0a9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By the end of today’s session, you will be fully prepared for Launch. We will talk about when Launch is, the sessions offered and different ways you can participate depending on your path after high school. Also you will create your Launch action plan and your exit ticket will be a student information sheet to ensure you have </a:t>
            </a:r>
            <a:r>
              <a:rPr lang="en"/>
              <a:t>everything</a:t>
            </a:r>
            <a:r>
              <a:rPr lang="en"/>
              <a:t> you need for your application sessions.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435c0d0a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435c0d0a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Launch will prepare you for your next step after high school. Whether you are going to trade school, enlisting, starting with work or enrolling in college there are a lot of steps to take this year to make that a reality. Launch will help you get started with your applications, learn about deadlines and here from representatives in all those areas about how to successfully launch into your future. Launch is the start not the end, it’s a success if you complete your required applications and have a solid game plan for the rest of the school year.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51663fb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f51663fb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Edit this slide to reflect the types of sessions you will be hosting.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note: Use this slide to describe the key events that your school is hosting.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51663fbe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51663fbe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Add in your school’s launch dates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note: Share the dates with students and let them know how it will be advertised or how they can sign up.</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51663fbe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f51663fbe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Script:There are many different paths after high school </a:t>
            </a:r>
            <a:r>
              <a:rPr lang="en"/>
              <a:t>depending</a:t>
            </a:r>
            <a:r>
              <a:rPr lang="en"/>
              <a:t> on your interests. Launch will have sessions for each of those paths to help answer your questions and get you started.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You can read through the table to help students get ideas on how to engage in Launch. Print out or email students a copy of the schedule so they can fill in the Launch Action Plan worksheet.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531ecd59b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f531ecd59b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Notes: Plug all of your events into this schedule so students can see the full Launch schedule at a glance.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698da83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f698da83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You can adjust the options in the table. The purpose of this slide is to catch the attention of those that may have checked out or think there isn’t an option for them.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f51663fbe4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f51663fbe4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Next we will create your Launch Action Plan. We want to be sure you know which sessions you want to attend and how to get everything you need out of Launch this year. Here’s the components of your action plan. You’ll create your plan first and then we will partner up and get feedback on ways to </a:t>
            </a:r>
            <a:r>
              <a:rPr lang="en"/>
              <a:t>strengthen</a:t>
            </a:r>
            <a:r>
              <a:rPr lang="en"/>
              <a:t> our plans.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51663fbe4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f51663fbe4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Notes:</a:t>
            </a:r>
            <a:endParaRPr/>
          </a:p>
          <a:p>
            <a:pPr indent="0" lvl="0" marL="0" rtl="0" algn="l">
              <a:spcBef>
                <a:spcPts val="0"/>
              </a:spcBef>
              <a:spcAft>
                <a:spcPts val="0"/>
              </a:spcAft>
              <a:buNone/>
            </a:pPr>
            <a:r>
              <a:rPr lang="en"/>
              <a:t>Encourage students to complete both sheets before Launch week. You can have students complete the Action Plan during the session if there is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As homework, you will complete the Launch Action Plan and your Student Information Sheet. This has all the information you will need to complete your applications and talk with college and employer representatives during Launch. Some information you may need to get from your parent/guardian. If you have questions, you can ask me 1:1.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f51663fbe4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f51663fbe4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You can just walk through this slide as 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Pay attention to #5, you want to add in anything that is missing for your school.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53" name="Shape 53"/>
        <p:cNvGrpSpPr/>
        <p:nvPr/>
      </p:nvGrpSpPr>
      <p:grpSpPr>
        <a:xfrm>
          <a:off x="0" y="0"/>
          <a:ext cx="0" cy="0"/>
          <a:chOff x="0" y="0"/>
          <a:chExt cx="0" cy="0"/>
        </a:xfrm>
      </p:grpSpPr>
      <p:grpSp>
        <p:nvGrpSpPr>
          <p:cNvPr id="54" name="Google Shape;54;p13"/>
          <p:cNvGrpSpPr/>
          <p:nvPr/>
        </p:nvGrpSpPr>
        <p:grpSpPr>
          <a:xfrm>
            <a:off x="4762500" y="0"/>
            <a:ext cx="4381650" cy="5143500"/>
            <a:chOff x="4762500" y="0"/>
            <a:chExt cx="4381650" cy="5143500"/>
          </a:xfrm>
        </p:grpSpPr>
        <p:pic>
          <p:nvPicPr>
            <p:cNvPr id="55" name="Google Shape;55;p13"/>
            <p:cNvPicPr preferRelativeResize="0"/>
            <p:nvPr/>
          </p:nvPicPr>
          <p:blipFill rotWithShape="1">
            <a:blip r:embed="rId3">
              <a:alphaModFix/>
            </a:blip>
            <a:srcRect b="0" l="0" r="0" t="0"/>
            <a:stretch/>
          </p:blipFill>
          <p:spPr>
            <a:xfrm>
              <a:off x="5314950" y="266700"/>
              <a:ext cx="3829200" cy="4610100"/>
            </a:xfrm>
            <a:prstGeom prst="rect">
              <a:avLst/>
            </a:prstGeom>
            <a:noFill/>
            <a:ln>
              <a:noFill/>
            </a:ln>
          </p:spPr>
        </p:pic>
        <p:pic>
          <p:nvPicPr>
            <p:cNvPr id="56" name="Google Shape;56;p13"/>
            <p:cNvPicPr preferRelativeResize="0"/>
            <p:nvPr/>
          </p:nvPicPr>
          <p:blipFill rotWithShape="1">
            <a:blip r:embed="rId4">
              <a:alphaModFix/>
            </a:blip>
            <a:srcRect b="0" l="0" r="0" t="0"/>
            <a:stretch/>
          </p:blipFill>
          <p:spPr>
            <a:xfrm>
              <a:off x="5867400" y="819150"/>
              <a:ext cx="3276600" cy="3505200"/>
            </a:xfrm>
            <a:prstGeom prst="rect">
              <a:avLst/>
            </a:prstGeom>
            <a:noFill/>
            <a:ln>
              <a:noFill/>
            </a:ln>
          </p:spPr>
        </p:pic>
        <p:pic>
          <p:nvPicPr>
            <p:cNvPr id="57" name="Google Shape;57;p13"/>
            <p:cNvPicPr preferRelativeResize="0"/>
            <p:nvPr/>
          </p:nvPicPr>
          <p:blipFill rotWithShape="1">
            <a:blip r:embed="rId5">
              <a:alphaModFix/>
            </a:blip>
            <a:srcRect b="0" l="0" r="0" t="0"/>
            <a:stretch/>
          </p:blipFill>
          <p:spPr>
            <a:xfrm>
              <a:off x="6462713" y="1414463"/>
              <a:ext cx="2314500" cy="2314500"/>
            </a:xfrm>
            <a:prstGeom prst="rect">
              <a:avLst/>
            </a:prstGeom>
            <a:noFill/>
            <a:ln>
              <a:noFill/>
            </a:ln>
          </p:spPr>
        </p:pic>
        <p:sp>
          <p:nvSpPr>
            <p:cNvPr id="58" name="Google Shape;58;p13"/>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pic>
        <p:nvPicPr>
          <p:cNvPr id="59" name="Google Shape;59;p13"/>
          <p:cNvPicPr preferRelativeResize="0"/>
          <p:nvPr/>
        </p:nvPicPr>
        <p:blipFill rotWithShape="1">
          <a:blip r:embed="rId6">
            <a:alphaModFix/>
          </a:blip>
          <a:srcRect b="160" l="0" r="0" t="150"/>
          <a:stretch/>
        </p:blipFill>
        <p:spPr>
          <a:xfrm>
            <a:off x="762000" y="571500"/>
            <a:ext cx="1524000" cy="723900"/>
          </a:xfrm>
          <a:prstGeom prst="rect">
            <a:avLst/>
          </a:prstGeom>
          <a:noFill/>
          <a:ln>
            <a:noFill/>
          </a:ln>
        </p:spPr>
      </p:pic>
      <p:sp>
        <p:nvSpPr>
          <p:cNvPr id="60" name="Google Shape;60;p13"/>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FF6720"/>
                </a:solidFill>
                <a:latin typeface="Open Sans"/>
                <a:ea typeface="Open Sans"/>
                <a:cs typeface="Open Sans"/>
                <a:sym typeface="Open Sans"/>
              </a:rPr>
              <a:t>Launch Into Your Future</a:t>
            </a:r>
            <a:endParaRPr b="1" sz="1400">
              <a:solidFill>
                <a:srgbClr val="FF6720"/>
              </a:solidFill>
              <a:latin typeface="Open Sans"/>
              <a:ea typeface="Open Sans"/>
              <a:cs typeface="Open Sans"/>
              <a:sym typeface="Open Sans"/>
            </a:endParaRPr>
          </a:p>
          <a:p>
            <a:pPr indent="0" lvl="0" marL="0" rtl="0" algn="l">
              <a:spcBef>
                <a:spcPts val="900"/>
              </a:spcBef>
              <a:spcAft>
                <a:spcPts val="0"/>
              </a:spcAft>
              <a:buNone/>
            </a:pPr>
            <a:r>
              <a:rPr lang="en" sz="4800">
                <a:solidFill>
                  <a:srgbClr val="FFFFFF"/>
                </a:solidFill>
                <a:latin typeface="Open Sans ExtraBold"/>
                <a:ea typeface="Open Sans ExtraBold"/>
                <a:cs typeface="Open Sans ExtraBold"/>
                <a:sym typeface="Open Sans ExtraBold"/>
              </a:rPr>
              <a:t>Let’s Get Ready to Launch into Your Future</a:t>
            </a:r>
            <a:endParaRPr b="0" sz="200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Learning Objectives</a:t>
            </a:r>
            <a:endParaRPr b="1" sz="3600">
              <a:solidFill>
                <a:srgbClr val="1D4289"/>
              </a:solidFill>
              <a:latin typeface="Open Sans"/>
              <a:ea typeface="Open Sans"/>
              <a:cs typeface="Open Sans"/>
              <a:sym typeface="Open Sans"/>
            </a:endParaRPr>
          </a:p>
        </p:txBody>
      </p:sp>
      <p:sp>
        <p:nvSpPr>
          <p:cNvPr id="66" name="Google Shape;66;p14"/>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spcBef>
                <a:spcPts val="0"/>
              </a:spcBef>
              <a:spcAft>
                <a:spcPts val="0"/>
              </a:spcAft>
              <a:buNone/>
            </a:pPr>
            <a:r>
              <a:rPr b="1" lang="en">
                <a:solidFill>
                  <a:srgbClr val="FF6720"/>
                </a:solidFill>
                <a:latin typeface="Open Sans"/>
                <a:ea typeface="Open Sans"/>
                <a:cs typeface="Open Sans"/>
                <a:sym typeface="Open Sans"/>
              </a:rPr>
              <a:t>By the end of this session, I will:</a:t>
            </a:r>
            <a:endParaRPr b="1" sz="1800">
              <a:solidFill>
                <a:srgbClr val="FF6720"/>
              </a:solidFill>
              <a:latin typeface="Open Sans"/>
              <a:ea typeface="Open Sans"/>
              <a:cs typeface="Open Sans"/>
              <a:sym typeface="Open Sans"/>
            </a:endParaRPr>
          </a:p>
          <a:p>
            <a:pPr indent="-330200" lvl="0" marL="457200" rtl="0" algn="l">
              <a:spcBef>
                <a:spcPts val="90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Understand the purpose of Launch into Your Future month</a:t>
            </a:r>
            <a:endParaRPr sz="1600">
              <a:solidFill>
                <a:srgbClr val="4A5568"/>
              </a:solidFill>
              <a:latin typeface="Open Sans"/>
              <a:ea typeface="Open Sans"/>
              <a:cs typeface="Open Sans"/>
              <a:sym typeface="Open Sans"/>
            </a:endParaRPr>
          </a:p>
          <a:p>
            <a:pPr indent="-330200" lvl="0" marL="457200" rtl="0" algn="l">
              <a:spcBef>
                <a:spcPts val="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Have a personalized action plan for Launch</a:t>
            </a:r>
            <a:endParaRPr sz="1600">
              <a:solidFill>
                <a:srgbClr val="4A5568"/>
              </a:solidFill>
              <a:latin typeface="Open Sans"/>
              <a:ea typeface="Open Sans"/>
              <a:cs typeface="Open Sans"/>
              <a:sym typeface="Open Sans"/>
            </a:endParaRPr>
          </a:p>
          <a:p>
            <a:pPr indent="-330200" lvl="0" marL="457200" rtl="0" algn="l">
              <a:spcBef>
                <a:spcPts val="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Create a reference sheet with all the information I will need to apply for my next step</a:t>
            </a:r>
            <a:endParaRPr sz="1600">
              <a:solidFill>
                <a:srgbClr val="4A5568"/>
              </a:solidFill>
              <a:latin typeface="Open Sans"/>
              <a:ea typeface="Open Sans"/>
              <a:cs typeface="Open Sans"/>
              <a:sym typeface="Open Sans"/>
            </a:endParaRPr>
          </a:p>
        </p:txBody>
      </p:sp>
      <p:pic>
        <p:nvPicPr>
          <p:cNvPr id="67" name="Google Shape;67;p1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68" name="Google Shape;6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rotWithShape="1">
          <a:blip r:embed="rId3">
            <a:alphaModFix/>
          </a:blip>
          <a:srcRect b="160" l="0" r="0" t="150"/>
          <a:stretch/>
        </p:blipFill>
        <p:spPr>
          <a:xfrm>
            <a:off x="7048500" y="285750"/>
            <a:ext cx="1524000" cy="723900"/>
          </a:xfrm>
          <a:prstGeom prst="rect">
            <a:avLst/>
          </a:prstGeom>
          <a:noFill/>
          <a:ln>
            <a:noFill/>
          </a:ln>
        </p:spPr>
      </p:pic>
      <p:sp>
        <p:nvSpPr>
          <p:cNvPr id="74" name="Google Shape;74;p15"/>
          <p:cNvSpPr txBox="1"/>
          <p:nvPr/>
        </p:nvSpPr>
        <p:spPr>
          <a:xfrm>
            <a:off x="571500" y="476250"/>
            <a:ext cx="5905500" cy="762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2590">
                <a:solidFill>
                  <a:srgbClr val="1D4289"/>
                </a:solidFill>
                <a:latin typeface="Open Sans ExtraBold"/>
                <a:ea typeface="Open Sans ExtraBold"/>
                <a:cs typeface="Open Sans ExtraBold"/>
                <a:sym typeface="Open Sans ExtraBold"/>
              </a:rPr>
              <a:t>What is Launch into your Future?</a:t>
            </a:r>
            <a:endParaRPr b="0" sz="2590">
              <a:solidFill>
                <a:srgbClr val="1D4289"/>
              </a:solidFill>
              <a:latin typeface="Open Sans ExtraBold"/>
              <a:ea typeface="Open Sans ExtraBold"/>
              <a:cs typeface="Open Sans ExtraBold"/>
              <a:sym typeface="Open Sans ExtraBold"/>
            </a:endParaRPr>
          </a:p>
        </p:txBody>
      </p:sp>
      <p:grpSp>
        <p:nvGrpSpPr>
          <p:cNvPr id="75" name="Google Shape;75;p15"/>
          <p:cNvGrpSpPr/>
          <p:nvPr/>
        </p:nvGrpSpPr>
        <p:grpSpPr>
          <a:xfrm>
            <a:off x="571500" y="1381125"/>
            <a:ext cx="4000650" cy="952500"/>
            <a:chOff x="0" y="0"/>
            <a:chExt cx="4000650" cy="952500"/>
          </a:xfrm>
        </p:grpSpPr>
        <p:sp>
          <p:nvSpPr>
            <p:cNvPr id="76" name="Google Shape;76;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01</a:t>
              </a:r>
              <a:endParaRPr b="0" sz="2000">
                <a:solidFill>
                  <a:srgbClr val="00B0B9"/>
                </a:solidFill>
                <a:latin typeface="Open Sans ExtraBold"/>
                <a:ea typeface="Open Sans ExtraBold"/>
                <a:cs typeface="Open Sans ExtraBold"/>
                <a:sym typeface="Open Sans ExtraBold"/>
              </a:endParaRPr>
            </a:p>
          </p:txBody>
        </p:sp>
        <p:sp>
          <p:nvSpPr>
            <p:cNvPr id="77" name="Google Shape;77;p15"/>
            <p:cNvSpPr txBox="1"/>
            <p:nvPr/>
          </p:nvSpPr>
          <p:spPr>
            <a:xfrm>
              <a:off x="476250" y="0"/>
              <a:ext cx="35244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Prepare for Your Next Step</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Your senior year is all about preparing for that next step after high school.</a:t>
              </a:r>
              <a:endParaRPr b="0" sz="1100">
                <a:solidFill>
                  <a:srgbClr val="4A5568"/>
                </a:solidFill>
                <a:latin typeface="Open Sans"/>
                <a:ea typeface="Open Sans"/>
                <a:cs typeface="Open Sans"/>
                <a:sym typeface="Open Sans"/>
              </a:endParaRPr>
            </a:p>
          </p:txBody>
        </p:sp>
      </p:grpSp>
      <p:grpSp>
        <p:nvGrpSpPr>
          <p:cNvPr id="78" name="Google Shape;78;p15"/>
          <p:cNvGrpSpPr/>
          <p:nvPr/>
        </p:nvGrpSpPr>
        <p:grpSpPr>
          <a:xfrm>
            <a:off x="571500" y="2428875"/>
            <a:ext cx="4000650" cy="952500"/>
            <a:chOff x="0" y="0"/>
            <a:chExt cx="4000650" cy="952500"/>
          </a:xfrm>
        </p:grpSpPr>
        <p:sp>
          <p:nvSpPr>
            <p:cNvPr id="79" name="Google Shape;79;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02</a:t>
              </a:r>
              <a:endParaRPr b="0" sz="2000">
                <a:solidFill>
                  <a:srgbClr val="FF6720"/>
                </a:solidFill>
                <a:latin typeface="Open Sans ExtraBold"/>
                <a:ea typeface="Open Sans ExtraBold"/>
                <a:cs typeface="Open Sans ExtraBold"/>
                <a:sym typeface="Open Sans ExtraBold"/>
              </a:endParaRPr>
            </a:p>
          </p:txBody>
        </p:sp>
        <p:sp>
          <p:nvSpPr>
            <p:cNvPr id="80" name="Google Shape;80;p15"/>
            <p:cNvSpPr txBox="1"/>
            <p:nvPr/>
          </p:nvSpPr>
          <p:spPr>
            <a:xfrm>
              <a:off x="476250" y="0"/>
              <a:ext cx="35244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Get Started with Applications</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Launch into your Future helps you get started with the applications you need for that dream to become reality.</a:t>
              </a:r>
              <a:endParaRPr b="0" sz="1100">
                <a:solidFill>
                  <a:srgbClr val="4A5568"/>
                </a:solidFill>
                <a:latin typeface="Open Sans"/>
                <a:ea typeface="Open Sans"/>
                <a:cs typeface="Open Sans"/>
                <a:sym typeface="Open Sans"/>
              </a:endParaRPr>
            </a:p>
          </p:txBody>
        </p:sp>
      </p:grpSp>
      <p:grpSp>
        <p:nvGrpSpPr>
          <p:cNvPr id="81" name="Google Shape;81;p15"/>
          <p:cNvGrpSpPr/>
          <p:nvPr/>
        </p:nvGrpSpPr>
        <p:grpSpPr>
          <a:xfrm>
            <a:off x="571500" y="3476625"/>
            <a:ext cx="4000650" cy="1047900"/>
            <a:chOff x="0" y="0"/>
            <a:chExt cx="4000650" cy="1047900"/>
          </a:xfrm>
        </p:grpSpPr>
        <p:sp>
          <p:nvSpPr>
            <p:cNvPr id="82" name="Google Shape;82;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03</a:t>
              </a:r>
              <a:endParaRPr b="0" sz="2000">
                <a:solidFill>
                  <a:srgbClr val="00B0B9"/>
                </a:solidFill>
                <a:latin typeface="Open Sans ExtraBold"/>
                <a:ea typeface="Open Sans ExtraBold"/>
                <a:cs typeface="Open Sans ExtraBold"/>
                <a:sym typeface="Open Sans ExtraBold"/>
              </a:endParaRPr>
            </a:p>
          </p:txBody>
        </p:sp>
        <p:sp>
          <p:nvSpPr>
            <p:cNvPr id="83" name="Google Shape;83;p15"/>
            <p:cNvSpPr txBox="1"/>
            <p:nvPr/>
          </p:nvSpPr>
          <p:spPr>
            <a:xfrm>
              <a:off x="476250" y="0"/>
              <a:ext cx="35244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Build a Solid Plan</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There will also be lots of helpful sessions to give you information about your options and help you build a solid plan for the next 12 months.</a:t>
              </a:r>
              <a:endParaRPr b="0" sz="1100">
                <a:solidFill>
                  <a:srgbClr val="4A5568"/>
                </a:solidFill>
                <a:latin typeface="Open Sans"/>
                <a:ea typeface="Open Sans"/>
                <a:cs typeface="Open Sans"/>
                <a:sym typeface="Open Sans"/>
              </a:endParaRPr>
            </a:p>
          </p:txBody>
        </p:sp>
      </p:grpSp>
      <p:pic>
        <p:nvPicPr>
          <p:cNvPr id="84" name="Google Shape;84;p15"/>
          <p:cNvPicPr preferRelativeResize="0"/>
          <p:nvPr/>
        </p:nvPicPr>
        <p:blipFill rotWithShape="1">
          <a:blip r:embed="rId4">
            <a:alphaModFix/>
          </a:blip>
          <a:srcRect b="11918" l="8530" r="25806" t="0"/>
          <a:stretch/>
        </p:blipFill>
        <p:spPr>
          <a:xfrm>
            <a:off x="4953000" y="1145775"/>
            <a:ext cx="3619500" cy="3238500"/>
          </a:xfrm>
          <a:prstGeom prst="roundRect">
            <a:avLst>
              <a:gd fmla="val 4705" name="adj"/>
            </a:avLst>
          </a:prstGeom>
          <a:noFill/>
          <a:ln>
            <a:noFill/>
          </a:ln>
        </p:spPr>
      </p:pic>
      <p:sp>
        <p:nvSpPr>
          <p:cNvPr id="85" name="Google Shape;8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What will happe</a:t>
            </a:r>
            <a:r>
              <a:rPr b="1" lang="en" sz="3600">
                <a:solidFill>
                  <a:srgbClr val="1D4289"/>
                </a:solidFill>
                <a:latin typeface="Open Sans"/>
                <a:ea typeface="Open Sans"/>
                <a:cs typeface="Open Sans"/>
                <a:sym typeface="Open Sans"/>
              </a:rPr>
              <a:t>n</a:t>
            </a:r>
            <a:r>
              <a:rPr b="1" lang="en" sz="3600">
                <a:solidFill>
                  <a:srgbClr val="1D4289"/>
                </a:solidFill>
                <a:latin typeface="Open Sans"/>
                <a:ea typeface="Open Sans"/>
                <a:cs typeface="Open Sans"/>
                <a:sym typeface="Open Sans"/>
              </a:rPr>
              <a:t> during the month?</a:t>
            </a:r>
            <a:endParaRPr b="1" sz="3600">
              <a:solidFill>
                <a:srgbClr val="1D4289"/>
              </a:solidFill>
              <a:latin typeface="Open Sans"/>
              <a:ea typeface="Open Sans"/>
              <a:cs typeface="Open Sans"/>
              <a:sym typeface="Open Sans"/>
            </a:endParaRPr>
          </a:p>
        </p:txBody>
      </p:sp>
      <p:pic>
        <p:nvPicPr>
          <p:cNvPr id="91" name="Google Shape;91;p16"/>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92" name="Google Shape;9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93" name="Google Shape;93;p16"/>
          <p:cNvGrpSpPr/>
          <p:nvPr/>
        </p:nvGrpSpPr>
        <p:grpSpPr>
          <a:xfrm>
            <a:off x="571500" y="1524000"/>
            <a:ext cx="1857300" cy="3143400"/>
            <a:chOff x="0" y="0"/>
            <a:chExt cx="1857300" cy="3143400"/>
          </a:xfrm>
        </p:grpSpPr>
        <p:sp>
          <p:nvSpPr>
            <p:cNvPr id="94" name="Google Shape;94;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6"/>
            <p:cNvSpPr/>
            <p:nvPr/>
          </p:nvSpPr>
          <p:spPr>
            <a:xfrm>
              <a:off x="0" y="0"/>
              <a:ext cx="1857300" cy="57300"/>
            </a:xfrm>
            <a:prstGeom prst="roundRect">
              <a:avLst>
                <a:gd fmla="val 50000" name="adj"/>
              </a:avLst>
            </a:pr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01</a:t>
              </a:r>
              <a:endParaRPr b="0" sz="2000">
                <a:solidFill>
                  <a:srgbClr val="00B0B9"/>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Postsecondary Fair</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College and employer representatives will be available for questions and on-site interviews.</a:t>
              </a:r>
              <a:endParaRPr b="0" sz="1100">
                <a:solidFill>
                  <a:srgbClr val="4A5568"/>
                </a:solidFill>
                <a:latin typeface="Open Sans"/>
                <a:ea typeface="Open Sans"/>
                <a:cs typeface="Open Sans"/>
                <a:sym typeface="Open Sans"/>
              </a:endParaRPr>
            </a:p>
          </p:txBody>
        </p:sp>
      </p:grpSp>
      <p:grpSp>
        <p:nvGrpSpPr>
          <p:cNvPr id="97" name="Google Shape;97;p16"/>
          <p:cNvGrpSpPr/>
          <p:nvPr/>
        </p:nvGrpSpPr>
        <p:grpSpPr>
          <a:xfrm>
            <a:off x="2619375" y="1524000"/>
            <a:ext cx="1857300" cy="3143400"/>
            <a:chOff x="0" y="0"/>
            <a:chExt cx="1857300" cy="3143400"/>
          </a:xfrm>
        </p:grpSpPr>
        <p:sp>
          <p:nvSpPr>
            <p:cNvPr id="98" name="Google Shape;98;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6"/>
            <p:cNvSpPr/>
            <p:nvPr/>
          </p:nvSpPr>
          <p:spPr>
            <a:xfrm>
              <a:off x="0" y="0"/>
              <a:ext cx="1857300" cy="57300"/>
            </a:xfrm>
            <a:prstGeom prst="roundRect">
              <a:avLst>
                <a:gd fmla="val 50000" name="adj"/>
              </a:avLst>
            </a:pr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02</a:t>
              </a:r>
              <a:endParaRPr b="0" sz="2000">
                <a:solidFill>
                  <a:srgbClr val="FF6720"/>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Application Sessions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Computer lab sessions with volunteers, teachers, and counselors to help complete college and job applications.</a:t>
              </a:r>
              <a:endParaRPr b="0" sz="1100">
                <a:solidFill>
                  <a:srgbClr val="4A5568"/>
                </a:solidFill>
                <a:latin typeface="Open Sans"/>
                <a:ea typeface="Open Sans"/>
                <a:cs typeface="Open Sans"/>
                <a:sym typeface="Open Sans"/>
              </a:endParaRPr>
            </a:p>
          </p:txBody>
        </p:sp>
      </p:grpSp>
      <p:grpSp>
        <p:nvGrpSpPr>
          <p:cNvPr id="101" name="Google Shape;101;p16"/>
          <p:cNvGrpSpPr/>
          <p:nvPr/>
        </p:nvGrpSpPr>
        <p:grpSpPr>
          <a:xfrm>
            <a:off x="4667250" y="1524000"/>
            <a:ext cx="1857300" cy="3143400"/>
            <a:chOff x="0" y="0"/>
            <a:chExt cx="1857300" cy="3143400"/>
          </a:xfrm>
        </p:grpSpPr>
        <p:sp>
          <p:nvSpPr>
            <p:cNvPr id="102" name="Google Shape;102;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3" name="Google Shape;103;p16"/>
            <p:cNvSpPr/>
            <p:nvPr/>
          </p:nvSpPr>
          <p:spPr>
            <a:xfrm>
              <a:off x="0" y="0"/>
              <a:ext cx="1857300" cy="57300"/>
            </a:xfrm>
            <a:prstGeom prst="roundRect">
              <a:avLst>
                <a:gd fmla="val 50000" name="adj"/>
              </a:avLst>
            </a:pr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4" name="Google Shape;104;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03</a:t>
              </a:r>
              <a:endParaRPr b="0" sz="2000">
                <a:solidFill>
                  <a:srgbClr val="00B0B9"/>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Informational Workshops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Evening sessions for parents and guardians. Topics include Paying for College, Alumni panel, and college athletics.</a:t>
              </a:r>
              <a:endParaRPr b="0" sz="1100">
                <a:solidFill>
                  <a:srgbClr val="4A5568"/>
                </a:solidFill>
                <a:latin typeface="Open Sans"/>
                <a:ea typeface="Open Sans"/>
                <a:cs typeface="Open Sans"/>
                <a:sym typeface="Open Sans"/>
              </a:endParaRPr>
            </a:p>
          </p:txBody>
        </p:sp>
      </p:grpSp>
      <p:grpSp>
        <p:nvGrpSpPr>
          <p:cNvPr id="105" name="Google Shape;105;p16"/>
          <p:cNvGrpSpPr/>
          <p:nvPr/>
        </p:nvGrpSpPr>
        <p:grpSpPr>
          <a:xfrm>
            <a:off x="6715125" y="1524000"/>
            <a:ext cx="1857300" cy="3143400"/>
            <a:chOff x="0" y="0"/>
            <a:chExt cx="1857300" cy="3143400"/>
          </a:xfrm>
        </p:grpSpPr>
        <p:sp>
          <p:nvSpPr>
            <p:cNvPr id="106" name="Google Shape;106;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6"/>
            <p:cNvSpPr/>
            <p:nvPr/>
          </p:nvSpPr>
          <p:spPr>
            <a:xfrm>
              <a:off x="0" y="0"/>
              <a:ext cx="1857300" cy="57300"/>
            </a:xfrm>
            <a:prstGeom prst="roundRect">
              <a:avLst>
                <a:gd fmla="val 50000" name="adj"/>
              </a:avLst>
            </a:pr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8" name="Google Shape;108;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04</a:t>
              </a:r>
              <a:endParaRPr b="0" sz="2000">
                <a:solidFill>
                  <a:srgbClr val="FF6720"/>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Skills Clinics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Hosted in October for seniors. Topics include: Interview skills, Choosing to Enlist, Resumes, and Essay writing.</a:t>
              </a:r>
              <a:endParaRPr b="0" sz="1100">
                <a:solidFill>
                  <a:srgbClr val="4A5568"/>
                </a:solidFill>
                <a:latin typeface="Open Sans"/>
                <a:ea typeface="Open Sans"/>
                <a:cs typeface="Open Sans"/>
                <a:sym typeface="Open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2" name="Shape 112"/>
        <p:cNvGrpSpPr/>
        <p:nvPr/>
      </p:nvGrpSpPr>
      <p:grpSpPr>
        <a:xfrm>
          <a:off x="0" y="0"/>
          <a:ext cx="0" cy="0"/>
          <a:chOff x="0" y="0"/>
          <a:chExt cx="0" cy="0"/>
        </a:xfrm>
      </p:grpSpPr>
      <p:sp>
        <p:nvSpPr>
          <p:cNvPr id="113" name="Google Shape;113;p17"/>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When is Launch?</a:t>
            </a:r>
            <a:endParaRPr b="1" sz="3600">
              <a:solidFill>
                <a:srgbClr val="1D4289"/>
              </a:solidFill>
              <a:latin typeface="Open Sans"/>
              <a:ea typeface="Open Sans"/>
              <a:cs typeface="Open Sans"/>
              <a:sym typeface="Open Sans"/>
            </a:endParaRPr>
          </a:p>
        </p:txBody>
      </p:sp>
      <p:sp>
        <p:nvSpPr>
          <p:cNvPr id="114" name="Google Shape;114;p17"/>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ctr">
              <a:spcBef>
                <a:spcPts val="0"/>
              </a:spcBef>
              <a:spcAft>
                <a:spcPts val="1200"/>
              </a:spcAft>
              <a:buNone/>
            </a:pPr>
            <a:r>
              <a:rPr b="1" lang="en" sz="3800">
                <a:solidFill>
                  <a:srgbClr val="FF6720"/>
                </a:solidFill>
                <a:latin typeface="Open Sans"/>
                <a:ea typeface="Open Sans"/>
                <a:cs typeface="Open Sans"/>
                <a:sym typeface="Open Sans"/>
              </a:rPr>
              <a:t>Insert your school’s dates for Launch into your Future month</a:t>
            </a:r>
            <a:endParaRPr sz="3600">
              <a:solidFill>
                <a:srgbClr val="4A5568"/>
              </a:solidFill>
              <a:latin typeface="Open Sans"/>
              <a:ea typeface="Open Sans"/>
              <a:cs typeface="Open Sans"/>
              <a:sym typeface="Open Sans"/>
            </a:endParaRPr>
          </a:p>
        </p:txBody>
      </p:sp>
      <p:pic>
        <p:nvPicPr>
          <p:cNvPr id="115" name="Google Shape;115;p17"/>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116" name="Google Shape;11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0" name="Shape 120"/>
        <p:cNvGrpSpPr/>
        <p:nvPr/>
      </p:nvGrpSpPr>
      <p:grpSpPr>
        <a:xfrm>
          <a:off x="0" y="0"/>
          <a:ext cx="0" cy="0"/>
          <a:chOff x="0" y="0"/>
          <a:chExt cx="0" cy="0"/>
        </a:xfrm>
      </p:grpSpPr>
      <p:sp>
        <p:nvSpPr>
          <p:cNvPr id="121" name="Google Shape;121;p18"/>
          <p:cNvSpPr txBox="1"/>
          <p:nvPr>
            <p:ph type="title"/>
          </p:nvPr>
        </p:nvSpPr>
        <p:spPr>
          <a:xfrm>
            <a:off x="490900" y="171450"/>
            <a:ext cx="6667500" cy="9525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What’s your next step after high school?</a:t>
            </a:r>
            <a:endParaRPr b="1" sz="3600">
              <a:solidFill>
                <a:srgbClr val="1D4289"/>
              </a:solidFill>
              <a:latin typeface="Open Sans"/>
              <a:ea typeface="Open Sans"/>
              <a:cs typeface="Open Sans"/>
              <a:sym typeface="Open Sans"/>
            </a:endParaRPr>
          </a:p>
        </p:txBody>
      </p:sp>
      <p:pic>
        <p:nvPicPr>
          <p:cNvPr id="122" name="Google Shape;122;p18"/>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aphicFrame>
        <p:nvGraphicFramePr>
          <p:cNvPr id="123" name="Google Shape;123;p18"/>
          <p:cNvGraphicFramePr/>
          <p:nvPr/>
        </p:nvGraphicFramePr>
        <p:xfrm>
          <a:off x="93700" y="1439975"/>
          <a:ext cx="3000000" cy="3000000"/>
        </p:xfrm>
        <a:graphic>
          <a:graphicData uri="http://schemas.openxmlformats.org/drawingml/2006/table">
            <a:tbl>
              <a:tblPr>
                <a:noFill/>
                <a:tableStyleId>{458824E1-D006-4010-830D-8DA9C385F5A7}</a:tableStyleId>
              </a:tblPr>
              <a:tblGrid>
                <a:gridCol w="1275225"/>
                <a:gridCol w="1536300"/>
                <a:gridCol w="1690650"/>
                <a:gridCol w="1500725"/>
                <a:gridCol w="1500725"/>
                <a:gridCol w="1500725"/>
              </a:tblGrid>
              <a:tr h="381000">
                <a:tc>
                  <a:txBody>
                    <a:bodyPr/>
                    <a:lstStyle/>
                    <a:p>
                      <a:pPr indent="0" lvl="0" marL="0" rtl="0" algn="l">
                        <a:spcBef>
                          <a:spcPts val="0"/>
                        </a:spcBef>
                        <a:spcAft>
                          <a:spcPts val="0"/>
                        </a:spcAft>
                        <a:buNone/>
                      </a:pPr>
                      <a:r>
                        <a:t/>
                      </a:r>
                      <a:endParaRPr/>
                    </a:p>
                  </a:txBody>
                  <a:tcPr marT="91425" marB="91425" marR="91425" marL="91425"/>
                </a:tc>
                <a:tc gridSpan="5">
                  <a:txBody>
                    <a:bodyPr/>
                    <a:lstStyle/>
                    <a:p>
                      <a:pPr indent="0" lvl="0" marL="0" rtl="0" algn="ctr">
                        <a:spcBef>
                          <a:spcPts val="0"/>
                        </a:spcBef>
                        <a:spcAft>
                          <a:spcPts val="0"/>
                        </a:spcAft>
                        <a:buNone/>
                      </a:pPr>
                      <a:r>
                        <a:rPr b="1" lang="en">
                          <a:solidFill>
                            <a:srgbClr val="FF6720"/>
                          </a:solidFill>
                        </a:rPr>
                        <a:t>I’m interested in….</a:t>
                      </a:r>
                      <a:endParaRPr b="1">
                        <a:solidFill>
                          <a:srgbClr val="FF6720"/>
                        </a:solidFill>
                      </a:endParaRPr>
                    </a:p>
                  </a:txBody>
                  <a:tcPr marT="91425" marB="91425" marR="91425" marL="91425"/>
                </a:tc>
                <a:tc hMerge="1"/>
                <a:tc hMerge="1"/>
                <a:tc hMerge="1"/>
                <a:tc hMerge="1"/>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b="1" lang="en">
                          <a:solidFill>
                            <a:srgbClr val="FF6720"/>
                          </a:solidFill>
                        </a:rPr>
                        <a:t>Work</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Military</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College</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Apprenticeship</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Still Deciding</a:t>
                      </a:r>
                      <a:endParaRPr b="1">
                        <a:solidFill>
                          <a:srgbClr val="FF6720"/>
                        </a:solidFill>
                      </a:endParaRPr>
                    </a:p>
                  </a:txBody>
                  <a:tcPr marT="91425" marB="91425" marR="91425" marL="91425"/>
                </a:tc>
              </a:tr>
              <a:tr h="381000">
                <a:tc>
                  <a:txBody>
                    <a:bodyPr/>
                    <a:lstStyle/>
                    <a:p>
                      <a:pPr indent="0" lvl="0" marL="0" rtl="0" algn="l">
                        <a:spcBef>
                          <a:spcPts val="0"/>
                        </a:spcBef>
                        <a:spcAft>
                          <a:spcPts val="0"/>
                        </a:spcAft>
                        <a:buNone/>
                      </a:pPr>
                      <a:r>
                        <a:rPr b="1" lang="en">
                          <a:solidFill>
                            <a:srgbClr val="FF6720"/>
                          </a:solidFill>
                        </a:rPr>
                        <a:t>Why Launch?</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computer lab session to update resume and apply for jobs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On site interviews at the postsecondary fair</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session with recruiters to discuss your options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Get information about ASVAB dates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Complete free applications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Talk to alumni about their experiences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postsecondary fair</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Meet employers that want to hire apprentices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Hear alumni experiences to get inspiration</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Update your resume </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Meet with your counselor</a:t>
                      </a:r>
                      <a:endParaRPr>
                        <a:solidFill>
                          <a:srgbClr val="1D4289"/>
                        </a:solidFill>
                      </a:endParaRPr>
                    </a:p>
                  </a:txBody>
                  <a:tcPr marT="91425" marB="91425" marR="91425" marL="91425"/>
                </a:tc>
              </a:tr>
            </a:tbl>
          </a:graphicData>
        </a:graphic>
      </p:graphicFrame>
      <p:sp>
        <p:nvSpPr>
          <p:cNvPr id="124" name="Google Shape;124;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0" name="Google Shape;130;p19"/>
          <p:cNvGraphicFramePr/>
          <p:nvPr/>
        </p:nvGraphicFramePr>
        <p:xfrm>
          <a:off x="110150" y="137450"/>
          <a:ext cx="3000000" cy="3000000"/>
        </p:xfrm>
        <a:graphic>
          <a:graphicData uri="http://schemas.openxmlformats.org/drawingml/2006/table">
            <a:tbl>
              <a:tblPr>
                <a:noFill/>
                <a:tableStyleId>{458824E1-D006-4010-830D-8DA9C385F5A7}</a:tableStyleId>
              </a:tblPr>
              <a:tblGrid>
                <a:gridCol w="1485175"/>
                <a:gridCol w="1485175"/>
                <a:gridCol w="1485175"/>
                <a:gridCol w="1485175"/>
                <a:gridCol w="1485175"/>
                <a:gridCol w="1485175"/>
              </a:tblGrid>
              <a:tr h="882300">
                <a:tc gridSpan="6">
                  <a:txBody>
                    <a:bodyPr/>
                    <a:lstStyle/>
                    <a:p>
                      <a:pPr indent="0" lvl="0" marL="0" rtl="0" algn="ctr">
                        <a:spcBef>
                          <a:spcPts val="0"/>
                        </a:spcBef>
                        <a:spcAft>
                          <a:spcPts val="0"/>
                        </a:spcAft>
                        <a:buNone/>
                      </a:pPr>
                      <a:r>
                        <a:rPr b="1" lang="en" sz="2100"/>
                        <a:t>Launch into Your Future Schedule</a:t>
                      </a:r>
                      <a:endParaRPr b="1" sz="2100"/>
                    </a:p>
                  </a:txBody>
                  <a:tcPr marT="91425" marB="91425" marR="91425" marL="91425">
                    <a:solidFill>
                      <a:srgbClr val="00B0B9">
                        <a:alpha val="5000"/>
                      </a:srgbClr>
                    </a:solidFill>
                  </a:tcPr>
                </a:tc>
                <a:tc hMerge="1"/>
                <a:tc hMerge="1"/>
                <a:tc hMerge="1"/>
                <a:tc hMerge="1"/>
                <a:tc hMerge="1"/>
              </a:tr>
              <a:tr h="551650">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Monday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Tuesday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Wednesday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Thursday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Friday</a:t>
                      </a:r>
                      <a:endParaRPr b="1">
                        <a:solidFill>
                          <a:srgbClr val="1D4289"/>
                        </a:solidFill>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1</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2</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3</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4</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Is Launch Really For Me?</a:t>
            </a:r>
            <a:endParaRPr b="1"/>
          </a:p>
        </p:txBody>
      </p:sp>
      <p:sp>
        <p:nvSpPr>
          <p:cNvPr id="136" name="Google Shape;13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7" name="Google Shape;137;p20"/>
          <p:cNvGraphicFramePr/>
          <p:nvPr/>
        </p:nvGraphicFramePr>
        <p:xfrm>
          <a:off x="372400" y="958950"/>
          <a:ext cx="3000000" cy="3000000"/>
        </p:xfrm>
        <a:graphic>
          <a:graphicData uri="http://schemas.openxmlformats.org/drawingml/2006/table">
            <a:tbl>
              <a:tblPr>
                <a:noFill/>
                <a:tableStyleId>{458824E1-D006-4010-830D-8DA9C385F5A7}</a:tableStyleId>
              </a:tblPr>
              <a:tblGrid>
                <a:gridCol w="2773950"/>
                <a:gridCol w="2773950"/>
                <a:gridCol w="2773950"/>
              </a:tblGrid>
              <a:tr h="381000">
                <a:tc>
                  <a:txBody>
                    <a:bodyPr/>
                    <a:lstStyle/>
                    <a:p>
                      <a:pPr indent="0" lvl="0" marL="0" rtl="0" algn="l">
                        <a:spcBef>
                          <a:spcPts val="0"/>
                        </a:spcBef>
                        <a:spcAft>
                          <a:spcPts val="0"/>
                        </a:spcAft>
                        <a:buNone/>
                      </a:pPr>
                      <a:r>
                        <a:rPr b="1" lang="en"/>
                        <a:t>Are you thinking….</a:t>
                      </a:r>
                      <a:endParaRPr b="1"/>
                    </a:p>
                  </a:txBody>
                  <a:tcPr marT="91425" marB="91425" marR="91425" marL="91425">
                    <a:solidFill>
                      <a:srgbClr val="FF6720"/>
                    </a:solidFill>
                  </a:tcPr>
                </a:tc>
                <a:tc>
                  <a:txBody>
                    <a:bodyPr/>
                    <a:lstStyle/>
                    <a:p>
                      <a:pPr indent="0" lvl="0" marL="0" rtl="0" algn="l">
                        <a:spcBef>
                          <a:spcPts val="0"/>
                        </a:spcBef>
                        <a:spcAft>
                          <a:spcPts val="0"/>
                        </a:spcAft>
                        <a:buNone/>
                      </a:pPr>
                      <a:r>
                        <a:rPr b="1" lang="en"/>
                        <a:t>Is Launch for Me?</a:t>
                      </a:r>
                      <a:endParaRPr b="1"/>
                    </a:p>
                  </a:txBody>
                  <a:tcPr marT="91425" marB="91425" marR="91425" marL="91425">
                    <a:solidFill>
                      <a:srgbClr val="FF6720"/>
                    </a:solidFill>
                  </a:tcPr>
                </a:tc>
                <a:tc>
                  <a:txBody>
                    <a:bodyPr/>
                    <a:lstStyle/>
                    <a:p>
                      <a:pPr indent="0" lvl="0" marL="0" rtl="0" algn="l">
                        <a:spcBef>
                          <a:spcPts val="0"/>
                        </a:spcBef>
                        <a:spcAft>
                          <a:spcPts val="0"/>
                        </a:spcAft>
                        <a:buNone/>
                      </a:pPr>
                      <a:r>
                        <a:rPr b="1" lang="en"/>
                        <a:t>Why?</a:t>
                      </a:r>
                      <a:endParaRPr b="1"/>
                    </a:p>
                  </a:txBody>
                  <a:tcPr marT="91425" marB="91425" marR="91425" marL="91425">
                    <a:solidFill>
                      <a:srgbClr val="FF6720"/>
                    </a:solidFill>
                  </a:tcPr>
                </a:tc>
              </a:tr>
              <a:tr h="381000">
                <a:tc>
                  <a:txBody>
                    <a:bodyPr/>
                    <a:lstStyle/>
                    <a:p>
                      <a:pPr indent="0" lvl="0" marL="0" rtl="0" algn="l">
                        <a:spcBef>
                          <a:spcPts val="0"/>
                        </a:spcBef>
                        <a:spcAft>
                          <a:spcPts val="0"/>
                        </a:spcAft>
                        <a:buNone/>
                      </a:pPr>
                      <a:r>
                        <a:rPr lang="en" sz="1200"/>
                        <a:t>I already started my applications this summer</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There are many DE schools with fee waivers so you don’t have to pay for the </a:t>
                      </a:r>
                      <a:r>
                        <a:rPr lang="en" sz="1200"/>
                        <a:t>applications</a:t>
                      </a:r>
                      <a:r>
                        <a:rPr lang="en" sz="1200"/>
                        <a:t>. Also there will be sessions on financial aid and a chance to meet college reps in person at the Postsecondary Fair.</a:t>
                      </a:r>
                      <a:endParaRPr sz="1200"/>
                    </a:p>
                  </a:txBody>
                  <a:tcPr marT="91425" marB="91425" marR="91425" marL="91425">
                    <a:solidFill>
                      <a:srgbClr val="00B0B9">
                        <a:alpha val="5000"/>
                      </a:srgbClr>
                    </a:solidFill>
                  </a:tcPr>
                </a:tc>
              </a:tr>
              <a:tr h="381000">
                <a:tc>
                  <a:txBody>
                    <a:bodyPr/>
                    <a:lstStyle/>
                    <a:p>
                      <a:pPr indent="0" lvl="0" marL="0" rtl="0" algn="l">
                        <a:spcBef>
                          <a:spcPts val="0"/>
                        </a:spcBef>
                        <a:spcAft>
                          <a:spcPts val="0"/>
                        </a:spcAft>
                        <a:buNone/>
                      </a:pPr>
                      <a:r>
                        <a:rPr lang="en" sz="1200"/>
                        <a:t>I want to work in our family business.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Plans change and we should always have a plan B just in case. Hearing from alumni who started a full time job after college can give you some helpful insight. </a:t>
                      </a:r>
                      <a:endParaRPr sz="1200"/>
                    </a:p>
                  </a:txBody>
                  <a:tcPr marT="91425" marB="91425" marR="91425" marL="91425">
                    <a:solidFill>
                      <a:srgbClr val="00B0B9">
                        <a:alpha val="5000"/>
                      </a:srgbClr>
                    </a:solidFill>
                  </a:tcPr>
                </a:tc>
              </a:tr>
              <a:tr h="381000">
                <a:tc>
                  <a:txBody>
                    <a:bodyPr/>
                    <a:lstStyle/>
                    <a:p>
                      <a:pPr indent="0" lvl="0" marL="0" rtl="0" algn="l">
                        <a:spcBef>
                          <a:spcPts val="0"/>
                        </a:spcBef>
                        <a:spcAft>
                          <a:spcPts val="0"/>
                        </a:spcAft>
                        <a:buNone/>
                      </a:pPr>
                      <a:r>
                        <a:rPr lang="en" sz="1200"/>
                        <a:t>I don’t know if I can go to college or trade school. </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Launch week is a great time to get 1:1 support and ask questions to help you understand your options. Set up an appointment with me and we can talk about it!</a:t>
                      </a:r>
                      <a:endParaRPr sz="1200"/>
                    </a:p>
                  </a:txBody>
                  <a:tcPr marT="91425" marB="91425" marR="91425" marL="91425">
                    <a:solidFill>
                      <a:srgbClr val="00B0B9">
                        <a:alpha val="5000"/>
                      </a:srgbClr>
                    </a:solidFill>
                  </a:tcPr>
                </a:tc>
              </a:tr>
            </a:tbl>
          </a:graphicData>
        </a:graphic>
      </p:graphicFrame>
      <p:pic>
        <p:nvPicPr>
          <p:cNvPr id="138" name="Google Shape;138;p20"/>
          <p:cNvPicPr preferRelativeResize="0"/>
          <p:nvPr/>
        </p:nvPicPr>
        <p:blipFill rotWithShape="1">
          <a:blip r:embed="rId3">
            <a:alphaModFix/>
          </a:blip>
          <a:srcRect b="160" l="0" r="0" t="150"/>
          <a:stretch/>
        </p:blipFill>
        <p:spPr>
          <a:xfrm>
            <a:off x="7308300" y="92375"/>
            <a:ext cx="1524000" cy="72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type="title"/>
          </p:nvPr>
        </p:nvSpPr>
        <p:spPr>
          <a:xfrm>
            <a:off x="571500" y="428625"/>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200">
                <a:solidFill>
                  <a:srgbClr val="1D4289"/>
                </a:solidFill>
                <a:latin typeface="Open Sans"/>
                <a:ea typeface="Open Sans"/>
                <a:cs typeface="Open Sans"/>
                <a:sym typeface="Open Sans"/>
              </a:rPr>
              <a:t>Create Your Launch Action Plan</a:t>
            </a:r>
            <a:endParaRPr b="1" sz="3200">
              <a:solidFill>
                <a:srgbClr val="1D4289"/>
              </a:solidFill>
              <a:latin typeface="Open Sans"/>
              <a:ea typeface="Open Sans"/>
              <a:cs typeface="Open Sans"/>
              <a:sym typeface="Open Sans"/>
            </a:endParaRPr>
          </a:p>
        </p:txBody>
      </p:sp>
      <p:pic>
        <p:nvPicPr>
          <p:cNvPr id="144" name="Google Shape;144;p21"/>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145" name="Google Shape;145;p21"/>
          <p:cNvGrpSpPr/>
          <p:nvPr/>
        </p:nvGrpSpPr>
        <p:grpSpPr>
          <a:xfrm>
            <a:off x="571500" y="1333500"/>
            <a:ext cx="8001000" cy="514500"/>
            <a:chOff x="0" y="0"/>
            <a:chExt cx="8001000" cy="514500"/>
          </a:xfrm>
        </p:grpSpPr>
        <p:sp>
          <p:nvSpPr>
            <p:cNvPr id="146" name="Google Shape;146;p21"/>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 name="Google Shape;147;p21"/>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8" name="Google Shape;148;p21"/>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1</a:t>
              </a:r>
              <a:endParaRPr b="1" sz="1200">
                <a:solidFill>
                  <a:srgbClr val="FF6720"/>
                </a:solidFill>
                <a:latin typeface="Open Sans"/>
                <a:ea typeface="Open Sans"/>
                <a:cs typeface="Open Sans"/>
                <a:sym typeface="Open Sans"/>
              </a:endParaRPr>
            </a:p>
          </p:txBody>
        </p:sp>
        <p:sp>
          <p:nvSpPr>
            <p:cNvPr id="149" name="Google Shape;149;p21"/>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All About Me Section</a:t>
              </a:r>
              <a:endParaRPr b="0" sz="1400">
                <a:solidFill>
                  <a:srgbClr val="1D4289"/>
                </a:solidFill>
                <a:latin typeface="Open Sans SemiBold"/>
                <a:ea typeface="Open Sans SemiBold"/>
                <a:cs typeface="Open Sans SemiBold"/>
                <a:sym typeface="Open Sans SemiBold"/>
              </a:endParaRPr>
            </a:p>
          </p:txBody>
        </p:sp>
      </p:grpSp>
      <p:grpSp>
        <p:nvGrpSpPr>
          <p:cNvPr id="150" name="Google Shape;150;p21"/>
          <p:cNvGrpSpPr/>
          <p:nvPr/>
        </p:nvGrpSpPr>
        <p:grpSpPr>
          <a:xfrm>
            <a:off x="571500" y="1962150"/>
            <a:ext cx="8001000" cy="514500"/>
            <a:chOff x="0" y="0"/>
            <a:chExt cx="8001000" cy="514500"/>
          </a:xfrm>
        </p:grpSpPr>
        <p:sp>
          <p:nvSpPr>
            <p:cNvPr id="151" name="Google Shape;151;p21"/>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 name="Google Shape;152;p21"/>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 name="Google Shape;153;p21"/>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2</a:t>
              </a:r>
              <a:endParaRPr b="1" sz="1200">
                <a:solidFill>
                  <a:srgbClr val="FF6720"/>
                </a:solidFill>
                <a:latin typeface="Open Sans"/>
                <a:ea typeface="Open Sans"/>
                <a:cs typeface="Open Sans"/>
                <a:sym typeface="Open Sans"/>
              </a:endParaRPr>
            </a:p>
          </p:txBody>
        </p:sp>
        <p:sp>
          <p:nvSpPr>
            <p:cNvPr id="154" name="Google Shape;154;p21"/>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Sessions I want to attend</a:t>
              </a:r>
              <a:endParaRPr b="0" sz="1400">
                <a:solidFill>
                  <a:srgbClr val="1D4289"/>
                </a:solidFill>
                <a:latin typeface="Open Sans SemiBold"/>
                <a:ea typeface="Open Sans SemiBold"/>
                <a:cs typeface="Open Sans SemiBold"/>
                <a:sym typeface="Open Sans SemiBold"/>
              </a:endParaRPr>
            </a:p>
          </p:txBody>
        </p:sp>
      </p:grpSp>
      <p:grpSp>
        <p:nvGrpSpPr>
          <p:cNvPr id="155" name="Google Shape;155;p21"/>
          <p:cNvGrpSpPr/>
          <p:nvPr/>
        </p:nvGrpSpPr>
        <p:grpSpPr>
          <a:xfrm>
            <a:off x="571500" y="2590800"/>
            <a:ext cx="8001000" cy="514500"/>
            <a:chOff x="0" y="0"/>
            <a:chExt cx="8001000" cy="514500"/>
          </a:xfrm>
        </p:grpSpPr>
        <p:sp>
          <p:nvSpPr>
            <p:cNvPr id="156" name="Google Shape;156;p21"/>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 name="Google Shape;157;p21"/>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8" name="Google Shape;158;p21"/>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3</a:t>
              </a:r>
              <a:endParaRPr b="1" sz="1200">
                <a:solidFill>
                  <a:srgbClr val="FF6720"/>
                </a:solidFill>
                <a:latin typeface="Open Sans"/>
                <a:ea typeface="Open Sans"/>
                <a:cs typeface="Open Sans"/>
                <a:sym typeface="Open Sans"/>
              </a:endParaRPr>
            </a:p>
          </p:txBody>
        </p:sp>
        <p:sp>
          <p:nvSpPr>
            <p:cNvPr id="159" name="Google Shape;159;p21"/>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Questions I have</a:t>
              </a:r>
              <a:endParaRPr b="0" sz="1400">
                <a:solidFill>
                  <a:srgbClr val="1D4289"/>
                </a:solidFill>
                <a:latin typeface="Open Sans SemiBold"/>
                <a:ea typeface="Open Sans SemiBold"/>
                <a:cs typeface="Open Sans SemiBold"/>
                <a:sym typeface="Open Sans SemiBold"/>
              </a:endParaRPr>
            </a:p>
          </p:txBody>
        </p:sp>
      </p:grpSp>
      <p:grpSp>
        <p:nvGrpSpPr>
          <p:cNvPr id="160" name="Google Shape;160;p21"/>
          <p:cNvGrpSpPr/>
          <p:nvPr/>
        </p:nvGrpSpPr>
        <p:grpSpPr>
          <a:xfrm>
            <a:off x="571500" y="3219450"/>
            <a:ext cx="8001000" cy="514500"/>
            <a:chOff x="0" y="0"/>
            <a:chExt cx="8001000" cy="514500"/>
          </a:xfrm>
        </p:grpSpPr>
        <p:sp>
          <p:nvSpPr>
            <p:cNvPr id="161" name="Google Shape;161;p21"/>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21"/>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 name="Google Shape;163;p21"/>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4</a:t>
              </a:r>
              <a:endParaRPr b="1" sz="1200">
                <a:solidFill>
                  <a:srgbClr val="FF6720"/>
                </a:solidFill>
                <a:latin typeface="Open Sans"/>
                <a:ea typeface="Open Sans"/>
                <a:cs typeface="Open Sans"/>
                <a:sym typeface="Open Sans"/>
              </a:endParaRPr>
            </a:p>
          </p:txBody>
        </p:sp>
        <p:sp>
          <p:nvSpPr>
            <p:cNvPr id="164" name="Google Shape;164;p21"/>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Who can help me?</a:t>
              </a:r>
              <a:endParaRPr b="0" sz="1400">
                <a:solidFill>
                  <a:srgbClr val="1D4289"/>
                </a:solidFill>
                <a:latin typeface="Open Sans SemiBold"/>
                <a:ea typeface="Open Sans SemiBold"/>
                <a:cs typeface="Open Sans SemiBold"/>
                <a:sym typeface="Open Sans SemiBold"/>
              </a:endParaRPr>
            </a:p>
          </p:txBody>
        </p:sp>
      </p:grpSp>
      <p:grpSp>
        <p:nvGrpSpPr>
          <p:cNvPr id="165" name="Google Shape;165;p21"/>
          <p:cNvGrpSpPr/>
          <p:nvPr/>
        </p:nvGrpSpPr>
        <p:grpSpPr>
          <a:xfrm>
            <a:off x="571500" y="3848100"/>
            <a:ext cx="8001000" cy="514500"/>
            <a:chOff x="0" y="0"/>
            <a:chExt cx="8001000" cy="514500"/>
          </a:xfrm>
        </p:grpSpPr>
        <p:sp>
          <p:nvSpPr>
            <p:cNvPr id="166" name="Google Shape;166;p21"/>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7" name="Google Shape;167;p21"/>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 name="Google Shape;168;p21"/>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5</a:t>
              </a:r>
              <a:endParaRPr b="1" sz="1200">
                <a:solidFill>
                  <a:srgbClr val="FF6720"/>
                </a:solidFill>
                <a:latin typeface="Open Sans"/>
                <a:ea typeface="Open Sans"/>
                <a:cs typeface="Open Sans"/>
                <a:sym typeface="Open Sans"/>
              </a:endParaRPr>
            </a:p>
          </p:txBody>
        </p:sp>
        <p:sp>
          <p:nvSpPr>
            <p:cNvPr id="169" name="Google Shape;169;p21"/>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Important Deadlines to Remember</a:t>
              </a:r>
              <a:endParaRPr b="0" sz="1400">
                <a:solidFill>
                  <a:srgbClr val="1D4289"/>
                </a:solidFill>
                <a:latin typeface="Open Sans SemiBold"/>
                <a:ea typeface="Open Sans SemiBold"/>
                <a:cs typeface="Open Sans SemiBold"/>
                <a:sym typeface="Open Sans SemiBold"/>
              </a:endParaRPr>
            </a:p>
          </p:txBody>
        </p:sp>
      </p:grpSp>
      <p:sp>
        <p:nvSpPr>
          <p:cNvPr id="170" name="Google Shape;170;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2"/>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Next Steps!!</a:t>
            </a:r>
            <a:endParaRPr b="1" sz="3600">
              <a:solidFill>
                <a:srgbClr val="1D4289"/>
              </a:solidFill>
              <a:latin typeface="Open Sans"/>
              <a:ea typeface="Open Sans"/>
              <a:cs typeface="Open Sans"/>
              <a:sym typeface="Open Sans"/>
            </a:endParaRPr>
          </a:p>
        </p:txBody>
      </p:sp>
      <p:sp>
        <p:nvSpPr>
          <p:cNvPr id="176" name="Google Shape;176;p22"/>
          <p:cNvSpPr txBox="1"/>
          <p:nvPr>
            <p:ph idx="1" type="body"/>
          </p:nvPr>
        </p:nvSpPr>
        <p:spPr>
          <a:xfrm>
            <a:off x="571500" y="2100975"/>
            <a:ext cx="8191500" cy="1900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lang="en" sz="3600">
                <a:solidFill>
                  <a:srgbClr val="2D3748"/>
                </a:solidFill>
                <a:latin typeface="Open Sans"/>
                <a:ea typeface="Open Sans"/>
                <a:cs typeface="Open Sans"/>
                <a:sym typeface="Open Sans"/>
              </a:rPr>
              <a:t>Complete your </a:t>
            </a:r>
            <a:r>
              <a:rPr b="1" lang="en" sz="3600" u="sng">
                <a:solidFill>
                  <a:srgbClr val="1D4289"/>
                </a:solidFill>
                <a:latin typeface="Open Sans"/>
                <a:ea typeface="Open Sans"/>
                <a:cs typeface="Open Sans"/>
                <a:sym typeface="Open Sans"/>
              </a:rPr>
              <a:t>Launch Action Plan</a:t>
            </a:r>
            <a:r>
              <a:rPr lang="en" sz="3600">
                <a:solidFill>
                  <a:srgbClr val="2D3748"/>
                </a:solidFill>
                <a:latin typeface="Open Sans"/>
                <a:ea typeface="Open Sans"/>
                <a:cs typeface="Open Sans"/>
                <a:sym typeface="Open Sans"/>
              </a:rPr>
              <a:t> and </a:t>
            </a:r>
            <a:r>
              <a:rPr b="1" lang="en" sz="3600" u="sng">
                <a:solidFill>
                  <a:srgbClr val="1D4289"/>
                </a:solidFill>
                <a:latin typeface="Open Sans"/>
                <a:ea typeface="Open Sans"/>
                <a:cs typeface="Open Sans"/>
                <a:sym typeface="Open Sans"/>
              </a:rPr>
              <a:t>Student Information Sheet</a:t>
            </a:r>
            <a:r>
              <a:rPr lang="en" sz="3600">
                <a:solidFill>
                  <a:srgbClr val="2D3748"/>
                </a:solidFill>
                <a:latin typeface="Open Sans"/>
                <a:ea typeface="Open Sans"/>
                <a:cs typeface="Open Sans"/>
                <a:sym typeface="Open Sans"/>
              </a:rPr>
              <a:t> as final prep for Launch</a:t>
            </a:r>
            <a:endParaRPr sz="3600">
              <a:solidFill>
                <a:srgbClr val="2D3748"/>
              </a:solidFill>
              <a:latin typeface="Open Sans"/>
              <a:ea typeface="Open Sans"/>
              <a:cs typeface="Open Sans"/>
              <a:sym typeface="Open Sans"/>
            </a:endParaRPr>
          </a:p>
          <a:p>
            <a:pPr indent="0" lvl="0" marL="457200" rtl="0" algn="ctr">
              <a:spcBef>
                <a:spcPts val="1200"/>
              </a:spcBef>
              <a:spcAft>
                <a:spcPts val="1200"/>
              </a:spcAft>
              <a:buNone/>
            </a:pPr>
            <a:r>
              <a:t/>
            </a:r>
            <a:endParaRPr sz="3600">
              <a:solidFill>
                <a:srgbClr val="2D3748"/>
              </a:solidFill>
              <a:latin typeface="Open Sans"/>
              <a:ea typeface="Open Sans"/>
              <a:cs typeface="Open Sans"/>
              <a:sym typeface="Open Sans"/>
            </a:endParaRPr>
          </a:p>
        </p:txBody>
      </p:sp>
      <p:pic>
        <p:nvPicPr>
          <p:cNvPr id="177" name="Google Shape;177;p22"/>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178" name="Google Shape;17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After Launch</a:t>
            </a:r>
            <a:r>
              <a:rPr b="1" lang="en" sz="3600">
                <a:solidFill>
                  <a:srgbClr val="1D4289"/>
                </a:solidFill>
                <a:latin typeface="Open Sans"/>
                <a:ea typeface="Open Sans"/>
                <a:cs typeface="Open Sans"/>
                <a:sym typeface="Open Sans"/>
              </a:rPr>
              <a:t>:</a:t>
            </a:r>
            <a:endParaRPr b="1" sz="3600">
              <a:solidFill>
                <a:srgbClr val="1D4289"/>
              </a:solidFill>
              <a:latin typeface="Open Sans"/>
              <a:ea typeface="Open Sans"/>
              <a:cs typeface="Open Sans"/>
              <a:sym typeface="Open Sans"/>
            </a:endParaRPr>
          </a:p>
        </p:txBody>
      </p:sp>
      <p:pic>
        <p:nvPicPr>
          <p:cNvPr id="184" name="Google Shape;184;p2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185" name="Google Shape;185;p23"/>
          <p:cNvGrpSpPr/>
          <p:nvPr/>
        </p:nvGrpSpPr>
        <p:grpSpPr>
          <a:xfrm>
            <a:off x="571500" y="1333500"/>
            <a:ext cx="8001000" cy="514500"/>
            <a:chOff x="0" y="0"/>
            <a:chExt cx="8001000" cy="514500"/>
          </a:xfrm>
        </p:grpSpPr>
        <p:sp>
          <p:nvSpPr>
            <p:cNvPr id="186" name="Google Shape;186;p23"/>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 name="Google Shape;187;p23"/>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88" name="Google Shape;188;p23"/>
            <p:cNvGrpSpPr/>
            <p:nvPr/>
          </p:nvGrpSpPr>
          <p:grpSpPr>
            <a:xfrm>
              <a:off x="114300" y="104775"/>
              <a:ext cx="304800" cy="304800"/>
              <a:chOff x="0" y="0"/>
              <a:chExt cx="304800" cy="304800"/>
            </a:xfrm>
          </p:grpSpPr>
          <p:sp>
            <p:nvSpPr>
              <p:cNvPr id="189" name="Google Shape;189;p23"/>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 name="Google Shape;190;p23"/>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1</a:t>
                </a:r>
                <a:endParaRPr b="1" sz="1200">
                  <a:solidFill>
                    <a:srgbClr val="FF6720"/>
                  </a:solidFill>
                  <a:latin typeface="Open Sans"/>
                  <a:ea typeface="Open Sans"/>
                  <a:cs typeface="Open Sans"/>
                  <a:sym typeface="Open Sans"/>
                </a:endParaRPr>
              </a:p>
            </p:txBody>
          </p:sp>
        </p:grpSp>
        <p:grpSp>
          <p:nvGrpSpPr>
            <p:cNvPr id="191" name="Google Shape;191;p23"/>
            <p:cNvGrpSpPr/>
            <p:nvPr/>
          </p:nvGrpSpPr>
          <p:grpSpPr>
            <a:xfrm>
              <a:off x="571500" y="0"/>
              <a:ext cx="7239000" cy="514500"/>
              <a:chOff x="0" y="0"/>
              <a:chExt cx="7239000" cy="514500"/>
            </a:xfrm>
          </p:grpSpPr>
          <p:sp>
            <p:nvSpPr>
              <p:cNvPr id="192" name="Google Shape;192;p23"/>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 name="Google Shape;193;p23"/>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Continue applying</a:t>
                </a:r>
                <a:endParaRPr b="0" sz="1300">
                  <a:solidFill>
                    <a:srgbClr val="2D3748"/>
                  </a:solidFill>
                  <a:latin typeface="Open Sans SemiBold"/>
                  <a:ea typeface="Open Sans SemiBold"/>
                  <a:cs typeface="Open Sans SemiBold"/>
                  <a:sym typeface="Open Sans SemiBold"/>
                </a:endParaRPr>
              </a:p>
            </p:txBody>
          </p:sp>
        </p:grpSp>
      </p:grpSp>
      <p:grpSp>
        <p:nvGrpSpPr>
          <p:cNvPr id="194" name="Google Shape;194;p23"/>
          <p:cNvGrpSpPr/>
          <p:nvPr/>
        </p:nvGrpSpPr>
        <p:grpSpPr>
          <a:xfrm>
            <a:off x="571500" y="1962150"/>
            <a:ext cx="8001000" cy="514500"/>
            <a:chOff x="0" y="0"/>
            <a:chExt cx="8001000" cy="514500"/>
          </a:xfrm>
        </p:grpSpPr>
        <p:sp>
          <p:nvSpPr>
            <p:cNvPr id="195" name="Google Shape;195;p23"/>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 name="Google Shape;196;p23"/>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97" name="Google Shape;197;p23"/>
            <p:cNvGrpSpPr/>
            <p:nvPr/>
          </p:nvGrpSpPr>
          <p:grpSpPr>
            <a:xfrm>
              <a:off x="114300" y="104775"/>
              <a:ext cx="304800" cy="304800"/>
              <a:chOff x="0" y="0"/>
              <a:chExt cx="304800" cy="304800"/>
            </a:xfrm>
          </p:grpSpPr>
          <p:sp>
            <p:nvSpPr>
              <p:cNvPr id="198" name="Google Shape;198;p23"/>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9" name="Google Shape;199;p23"/>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2</a:t>
                </a:r>
                <a:endParaRPr b="1" sz="1200">
                  <a:solidFill>
                    <a:srgbClr val="FF6720"/>
                  </a:solidFill>
                  <a:latin typeface="Open Sans"/>
                  <a:ea typeface="Open Sans"/>
                  <a:cs typeface="Open Sans"/>
                  <a:sym typeface="Open Sans"/>
                </a:endParaRPr>
              </a:p>
            </p:txBody>
          </p:sp>
        </p:grpSp>
        <p:grpSp>
          <p:nvGrpSpPr>
            <p:cNvPr id="200" name="Google Shape;200;p23"/>
            <p:cNvGrpSpPr/>
            <p:nvPr/>
          </p:nvGrpSpPr>
          <p:grpSpPr>
            <a:xfrm>
              <a:off x="571500" y="0"/>
              <a:ext cx="7239000" cy="514500"/>
              <a:chOff x="0" y="0"/>
              <a:chExt cx="7239000" cy="514500"/>
            </a:xfrm>
          </p:grpSpPr>
          <p:sp>
            <p:nvSpPr>
              <p:cNvPr id="201" name="Google Shape;201;p23"/>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2" name="Google Shape;202;p23"/>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Request transcripts if applying for college</a:t>
                </a:r>
                <a:endParaRPr b="0" sz="1300">
                  <a:solidFill>
                    <a:srgbClr val="2D3748"/>
                  </a:solidFill>
                  <a:latin typeface="Open Sans SemiBold"/>
                  <a:ea typeface="Open Sans SemiBold"/>
                  <a:cs typeface="Open Sans SemiBold"/>
                  <a:sym typeface="Open Sans SemiBold"/>
                </a:endParaRPr>
              </a:p>
            </p:txBody>
          </p:sp>
        </p:grpSp>
      </p:grpSp>
      <p:grpSp>
        <p:nvGrpSpPr>
          <p:cNvPr id="203" name="Google Shape;203;p23"/>
          <p:cNvGrpSpPr/>
          <p:nvPr/>
        </p:nvGrpSpPr>
        <p:grpSpPr>
          <a:xfrm>
            <a:off x="571500" y="2590800"/>
            <a:ext cx="8001000" cy="514500"/>
            <a:chOff x="0" y="0"/>
            <a:chExt cx="8001000" cy="514500"/>
          </a:xfrm>
        </p:grpSpPr>
        <p:sp>
          <p:nvSpPr>
            <p:cNvPr id="204" name="Google Shape;204;p23"/>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 name="Google Shape;205;p23"/>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06" name="Google Shape;206;p23"/>
            <p:cNvGrpSpPr/>
            <p:nvPr/>
          </p:nvGrpSpPr>
          <p:grpSpPr>
            <a:xfrm>
              <a:off x="114300" y="104775"/>
              <a:ext cx="304800" cy="304800"/>
              <a:chOff x="0" y="0"/>
              <a:chExt cx="304800" cy="304800"/>
            </a:xfrm>
          </p:grpSpPr>
          <p:sp>
            <p:nvSpPr>
              <p:cNvPr id="207" name="Google Shape;207;p23"/>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 name="Google Shape;208;p23"/>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3</a:t>
                </a:r>
                <a:endParaRPr b="1" sz="1200">
                  <a:solidFill>
                    <a:srgbClr val="FF6720"/>
                  </a:solidFill>
                  <a:latin typeface="Open Sans"/>
                  <a:ea typeface="Open Sans"/>
                  <a:cs typeface="Open Sans"/>
                  <a:sym typeface="Open Sans"/>
                </a:endParaRPr>
              </a:p>
            </p:txBody>
          </p:sp>
        </p:grpSp>
        <p:grpSp>
          <p:nvGrpSpPr>
            <p:cNvPr id="209" name="Google Shape;209;p23"/>
            <p:cNvGrpSpPr/>
            <p:nvPr/>
          </p:nvGrpSpPr>
          <p:grpSpPr>
            <a:xfrm>
              <a:off x="571500" y="0"/>
              <a:ext cx="7239000" cy="514500"/>
              <a:chOff x="0" y="0"/>
              <a:chExt cx="7239000" cy="514500"/>
            </a:xfrm>
          </p:grpSpPr>
          <p:sp>
            <p:nvSpPr>
              <p:cNvPr id="210" name="Google Shape;210;p23"/>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 name="Google Shape;211;p23"/>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Submit your FAFSA if you are applying for college</a:t>
                </a:r>
                <a:endParaRPr b="0" sz="1300">
                  <a:solidFill>
                    <a:srgbClr val="2D3748"/>
                  </a:solidFill>
                  <a:latin typeface="Open Sans SemiBold"/>
                  <a:ea typeface="Open Sans SemiBold"/>
                  <a:cs typeface="Open Sans SemiBold"/>
                  <a:sym typeface="Open Sans SemiBold"/>
                </a:endParaRPr>
              </a:p>
            </p:txBody>
          </p:sp>
        </p:grpSp>
      </p:grpSp>
      <p:grpSp>
        <p:nvGrpSpPr>
          <p:cNvPr id="212" name="Google Shape;212;p23"/>
          <p:cNvGrpSpPr/>
          <p:nvPr/>
        </p:nvGrpSpPr>
        <p:grpSpPr>
          <a:xfrm>
            <a:off x="571500" y="3219450"/>
            <a:ext cx="8001000" cy="514500"/>
            <a:chOff x="0" y="0"/>
            <a:chExt cx="8001000" cy="514500"/>
          </a:xfrm>
        </p:grpSpPr>
        <p:sp>
          <p:nvSpPr>
            <p:cNvPr id="213" name="Google Shape;213;p23"/>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4" name="Google Shape;214;p23"/>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15" name="Google Shape;215;p23"/>
            <p:cNvGrpSpPr/>
            <p:nvPr/>
          </p:nvGrpSpPr>
          <p:grpSpPr>
            <a:xfrm>
              <a:off x="114300" y="104775"/>
              <a:ext cx="304800" cy="304800"/>
              <a:chOff x="0" y="0"/>
              <a:chExt cx="304800" cy="304800"/>
            </a:xfrm>
          </p:grpSpPr>
          <p:sp>
            <p:nvSpPr>
              <p:cNvPr id="216" name="Google Shape;216;p23"/>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7" name="Google Shape;217;p23"/>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4</a:t>
                </a:r>
                <a:endParaRPr b="1" sz="1200">
                  <a:solidFill>
                    <a:srgbClr val="FF6720"/>
                  </a:solidFill>
                  <a:latin typeface="Open Sans"/>
                  <a:ea typeface="Open Sans"/>
                  <a:cs typeface="Open Sans"/>
                  <a:sym typeface="Open Sans"/>
                </a:endParaRPr>
              </a:p>
            </p:txBody>
          </p:sp>
        </p:grpSp>
        <p:grpSp>
          <p:nvGrpSpPr>
            <p:cNvPr id="218" name="Google Shape;218;p23"/>
            <p:cNvGrpSpPr/>
            <p:nvPr/>
          </p:nvGrpSpPr>
          <p:grpSpPr>
            <a:xfrm>
              <a:off x="571500" y="0"/>
              <a:ext cx="7239000" cy="514500"/>
              <a:chOff x="0" y="0"/>
              <a:chExt cx="7239000" cy="514500"/>
            </a:xfrm>
          </p:grpSpPr>
          <p:sp>
            <p:nvSpPr>
              <p:cNvPr id="219" name="Google Shape;219;p23"/>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 name="Google Shape;220;p23"/>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Check your email weekly for important reminders and next steps</a:t>
                </a:r>
                <a:endParaRPr b="0" sz="1300">
                  <a:solidFill>
                    <a:srgbClr val="2D3748"/>
                  </a:solidFill>
                  <a:latin typeface="Open Sans SemiBold"/>
                  <a:ea typeface="Open Sans SemiBold"/>
                  <a:cs typeface="Open Sans SemiBold"/>
                  <a:sym typeface="Open Sans SemiBold"/>
                </a:endParaRPr>
              </a:p>
            </p:txBody>
          </p:sp>
        </p:grpSp>
      </p:grpSp>
      <p:grpSp>
        <p:nvGrpSpPr>
          <p:cNvPr id="221" name="Google Shape;221;p23"/>
          <p:cNvGrpSpPr/>
          <p:nvPr/>
        </p:nvGrpSpPr>
        <p:grpSpPr>
          <a:xfrm>
            <a:off x="571500" y="3848100"/>
            <a:ext cx="8001000" cy="514500"/>
            <a:chOff x="0" y="0"/>
            <a:chExt cx="8001000" cy="514500"/>
          </a:xfrm>
        </p:grpSpPr>
        <p:sp>
          <p:nvSpPr>
            <p:cNvPr id="222" name="Google Shape;222;p23"/>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3" name="Google Shape;223;p23"/>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24" name="Google Shape;224;p23"/>
            <p:cNvGrpSpPr/>
            <p:nvPr/>
          </p:nvGrpSpPr>
          <p:grpSpPr>
            <a:xfrm>
              <a:off x="114300" y="104775"/>
              <a:ext cx="304800" cy="304800"/>
              <a:chOff x="0" y="0"/>
              <a:chExt cx="304800" cy="304800"/>
            </a:xfrm>
          </p:grpSpPr>
          <p:sp>
            <p:nvSpPr>
              <p:cNvPr id="225" name="Google Shape;225;p23"/>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 name="Google Shape;226;p23"/>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5</a:t>
                </a:r>
                <a:endParaRPr b="1" sz="1200">
                  <a:solidFill>
                    <a:srgbClr val="FF6720"/>
                  </a:solidFill>
                  <a:latin typeface="Open Sans"/>
                  <a:ea typeface="Open Sans"/>
                  <a:cs typeface="Open Sans"/>
                  <a:sym typeface="Open Sans"/>
                </a:endParaRPr>
              </a:p>
            </p:txBody>
          </p:sp>
        </p:grpSp>
        <p:grpSp>
          <p:nvGrpSpPr>
            <p:cNvPr id="227" name="Google Shape;227;p23"/>
            <p:cNvGrpSpPr/>
            <p:nvPr/>
          </p:nvGrpSpPr>
          <p:grpSpPr>
            <a:xfrm>
              <a:off x="571500" y="0"/>
              <a:ext cx="7239000" cy="514500"/>
              <a:chOff x="0" y="0"/>
              <a:chExt cx="7239000" cy="514500"/>
            </a:xfrm>
          </p:grpSpPr>
          <p:sp>
            <p:nvSpPr>
              <p:cNvPr id="228" name="Google Shape;228;p23"/>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 name="Google Shape;229;p23"/>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Customize for your school</a:t>
                </a:r>
                <a:endParaRPr b="0" sz="1300">
                  <a:solidFill>
                    <a:srgbClr val="2D3748"/>
                  </a:solidFill>
                  <a:latin typeface="Open Sans SemiBold"/>
                  <a:ea typeface="Open Sans SemiBold"/>
                  <a:cs typeface="Open Sans SemiBold"/>
                  <a:sym typeface="Open Sans SemiBold"/>
                </a:endParaRPr>
              </a:p>
            </p:txBody>
          </p:sp>
        </p:grpSp>
      </p:grpSp>
      <p:sp>
        <p:nvSpPr>
          <p:cNvPr id="230" name="Google Shape;23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