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Open Sans SemiBold"/>
      <p:regular r:id="rId17"/>
      <p:bold r:id="rId18"/>
      <p:italic r:id="rId19"/>
      <p:boldItalic r:id="rId20"/>
    </p:embeddedFont>
    <p:embeddedFont>
      <p:font typeface="Open Sans ExtraBold"/>
      <p:bold r:id="rId21"/>
      <p:boldItalic r:id="rId22"/>
    </p:embeddedFont>
    <p:embeddedFont>
      <p:font typeface="Open Sans"/>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SemiBold-boldItalic.fntdata"/><Relationship Id="rId22" Type="http://schemas.openxmlformats.org/officeDocument/2006/relationships/font" Target="fonts/OpenSansExtraBold-boldItalic.fntdata"/><Relationship Id="rId21" Type="http://schemas.openxmlformats.org/officeDocument/2006/relationships/font" Target="fonts/OpenSansExtraBold-bold.fntdata"/><Relationship Id="rId24" Type="http://schemas.openxmlformats.org/officeDocument/2006/relationships/font" Target="fonts/OpenSans-bold.fntdata"/><Relationship Id="rId23"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boldItalic.fntdata"/><Relationship Id="rId25"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OpenSansSemiBold-regular.fntdata"/><Relationship Id="rId16" Type="http://schemas.openxmlformats.org/officeDocument/2006/relationships/slide" Target="slides/slide11.xml"/><Relationship Id="rId19" Type="http://schemas.openxmlformats.org/officeDocument/2006/relationships/font" Target="fonts/OpenSansSemiBold-italic.fntdata"/><Relationship Id="rId18" Type="http://schemas.openxmlformats.org/officeDocument/2006/relationships/font" Target="fonts/OpenSans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a:t>
            </a:r>
            <a:r>
              <a:rPr lang="en"/>
              <a:t> students and introduce the lesson.</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f435c0d0a9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f435c0d0a9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learning objectives.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435c0d0a9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f435c0d0a9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 why Senior year is important and emphasize staying organized.</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f461d4b6f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f461d4b6f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graduation requirements and key post-secondary terminology.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f461d4b6f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f461d4b6f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Facilitate the thumbs up/down readiness check and discuss responses.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f4640a232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f4640a23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the six post-secondary pathways and highlight that each has unique next steps.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f461d4b6f2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f461d4b6f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Walk through common Senior year priorities and deadlines. Students complete the Senior Post-Secondary Action Plan.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f461d4b6f2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f461d4b6f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Students complete the My Next Steps Checklist.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461d4b6f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f461d4b6f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Introduce the Scholarship Tracker, FAFSA information sheet, and Senior Year Timeline as ongoing planning resources. Explain how each can help students stay organized throughout the year.</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f435c0d0a9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f435c0d0a9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Review community and school resources available to support students after graduation. Highlight important people in your school and community.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f461d4b6f2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f461d4b6f2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Students complete the Exit Ticket and share responses if time allows. Summarize the lesson, encourage students to follow through on their plans, and remind them that the counseling office is available to help throughout the year.</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D4289"/>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149733" y="1053800"/>
            <a:ext cx="8520600" cy="20526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5200"/>
              <a:buNone/>
              <a:defRPr sz="5200">
                <a:solidFill>
                  <a:schemeClr val="lt1"/>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1" name="Google Shape;11;p2"/>
          <p:cNvSpPr txBox="1"/>
          <p:nvPr>
            <p:ph idx="1" type="subTitle"/>
          </p:nvPr>
        </p:nvSpPr>
        <p:spPr>
          <a:xfrm>
            <a:off x="311700" y="3106400"/>
            <a:ext cx="8520600" cy="792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3" name="Google Shape;13;p2"/>
          <p:cNvPicPr preferRelativeResize="0"/>
          <p:nvPr/>
        </p:nvPicPr>
        <p:blipFill rotWithShape="1">
          <a:blip r:embed="rId2">
            <a:alphaModFix/>
          </a:blip>
          <a:srcRect b="160" l="0" r="0" t="150"/>
          <a:stretch/>
        </p:blipFill>
        <p:spPr>
          <a:xfrm>
            <a:off x="0" y="0"/>
            <a:ext cx="1524000" cy="723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1D4289"/>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2pPr>
            <a:lvl3pPr lvl="2">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3pPr>
            <a:lvl4pPr lvl="3">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4pPr>
            <a:lvl5pPr lvl="4">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5pPr>
            <a:lvl6pPr lvl="5">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6pPr>
            <a:lvl7pPr lvl="6">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7pPr>
            <a:lvl8pPr lvl="7">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8pPr>
            <a:lvl9pPr lvl="8">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 name="Shape 54"/>
        <p:cNvGrpSpPr/>
        <p:nvPr/>
      </p:nvGrpSpPr>
      <p:grpSpPr>
        <a:xfrm>
          <a:off x="0" y="0"/>
          <a:ext cx="0" cy="0"/>
          <a:chOff x="0" y="0"/>
          <a:chExt cx="0" cy="0"/>
        </a:xfrm>
      </p:grpSpPr>
      <p:grpSp>
        <p:nvGrpSpPr>
          <p:cNvPr id="55" name="Google Shape;55;p13"/>
          <p:cNvGrpSpPr/>
          <p:nvPr/>
        </p:nvGrpSpPr>
        <p:grpSpPr>
          <a:xfrm>
            <a:off x="4762500" y="0"/>
            <a:ext cx="4381650" cy="5143500"/>
            <a:chOff x="4762500" y="0"/>
            <a:chExt cx="4381650" cy="5143500"/>
          </a:xfrm>
        </p:grpSpPr>
        <p:pic>
          <p:nvPicPr>
            <p:cNvPr id="56" name="Google Shape;56;p13"/>
            <p:cNvPicPr preferRelativeResize="0"/>
            <p:nvPr/>
          </p:nvPicPr>
          <p:blipFill rotWithShape="1">
            <a:blip r:embed="rId4">
              <a:alphaModFix/>
            </a:blip>
            <a:srcRect b="0" l="0" r="0" t="0"/>
            <a:stretch/>
          </p:blipFill>
          <p:spPr>
            <a:xfrm>
              <a:off x="5314950" y="266700"/>
              <a:ext cx="3829200" cy="4610100"/>
            </a:xfrm>
            <a:prstGeom prst="rect">
              <a:avLst/>
            </a:prstGeom>
            <a:noFill/>
            <a:ln>
              <a:noFill/>
            </a:ln>
          </p:spPr>
        </p:pic>
        <p:pic>
          <p:nvPicPr>
            <p:cNvPr id="57" name="Google Shape;57;p13"/>
            <p:cNvPicPr preferRelativeResize="0"/>
            <p:nvPr/>
          </p:nvPicPr>
          <p:blipFill rotWithShape="1">
            <a:blip r:embed="rId5">
              <a:alphaModFix/>
            </a:blip>
            <a:srcRect b="0" l="0" r="0" t="0"/>
            <a:stretch/>
          </p:blipFill>
          <p:spPr>
            <a:xfrm>
              <a:off x="5867400" y="819150"/>
              <a:ext cx="3276600" cy="3505200"/>
            </a:xfrm>
            <a:prstGeom prst="rect">
              <a:avLst/>
            </a:prstGeom>
            <a:noFill/>
            <a:ln>
              <a:noFill/>
            </a:ln>
          </p:spPr>
        </p:pic>
        <p:pic>
          <p:nvPicPr>
            <p:cNvPr id="58" name="Google Shape;58;p13"/>
            <p:cNvPicPr preferRelativeResize="0"/>
            <p:nvPr/>
          </p:nvPicPr>
          <p:blipFill rotWithShape="1">
            <a:blip r:embed="rId6">
              <a:alphaModFix/>
            </a:blip>
            <a:srcRect b="0" l="0" r="0" t="0"/>
            <a:stretch/>
          </p:blipFill>
          <p:spPr>
            <a:xfrm>
              <a:off x="6462713" y="1414463"/>
              <a:ext cx="2314500" cy="2314500"/>
            </a:xfrm>
            <a:prstGeom prst="rect">
              <a:avLst/>
            </a:prstGeom>
            <a:noFill/>
            <a:ln>
              <a:noFill/>
            </a:ln>
          </p:spPr>
        </p:pic>
        <p:sp>
          <p:nvSpPr>
            <p:cNvPr id="59" name="Google Shape;59;p13"/>
            <p:cNvSpPr/>
            <p:nvPr/>
          </p:nvSpPr>
          <p:spPr>
            <a:xfrm>
              <a:off x="4762500" y="0"/>
              <a:ext cx="4381500" cy="5143500"/>
            </a:xfrm>
            <a:custGeom>
              <a:rect b="b" l="l" r="r" t="t"/>
              <a:pathLst>
                <a:path extrusionOk="0" h="120000" w="120000">
                  <a:moveTo>
                    <a:pt x="0" y="0"/>
                  </a:moveTo>
                  <a:lnTo>
                    <a:pt x="120000" y="0"/>
                  </a:lnTo>
                  <a:lnTo>
                    <a:pt x="120000" y="120000"/>
                  </a:lnTo>
                  <a:lnTo>
                    <a:pt x="39130" y="120000"/>
                  </a:lnTo>
                  <a:close/>
                </a:path>
              </a:pathLst>
            </a:custGeom>
            <a:solidFill>
              <a:srgbClr val="00B0B9">
                <a:alpha val="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60" name="Google Shape;60;p13"/>
          <p:cNvSpPr txBox="1"/>
          <p:nvPr/>
        </p:nvSpPr>
        <p:spPr>
          <a:xfrm>
            <a:off x="762000" y="1905000"/>
            <a:ext cx="6191400" cy="266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a:solidFill>
                  <a:srgbClr val="FF6720"/>
                </a:solidFill>
                <a:latin typeface="Open Sans"/>
                <a:ea typeface="Open Sans"/>
                <a:cs typeface="Open Sans"/>
                <a:sym typeface="Open Sans"/>
              </a:rPr>
              <a:t>Grade 12 Student Success Planning</a:t>
            </a:r>
            <a:endParaRPr b="1" sz="1400">
              <a:solidFill>
                <a:srgbClr val="FF6720"/>
              </a:solidFill>
              <a:latin typeface="Open Sans"/>
              <a:ea typeface="Open Sans"/>
              <a:cs typeface="Open Sans"/>
              <a:sym typeface="Open Sans"/>
            </a:endParaRPr>
          </a:p>
          <a:p>
            <a:pPr indent="0" lvl="0" marL="0" rtl="0" algn="l">
              <a:spcBef>
                <a:spcPts val="900"/>
              </a:spcBef>
              <a:spcAft>
                <a:spcPts val="0"/>
              </a:spcAft>
              <a:buNone/>
            </a:pPr>
            <a:r>
              <a:rPr lang="en" sz="4800">
                <a:solidFill>
                  <a:srgbClr val="FFFFFF"/>
                </a:solidFill>
                <a:latin typeface="Open Sans ExtraBold"/>
                <a:ea typeface="Open Sans ExtraBold"/>
                <a:cs typeface="Open Sans ExtraBold"/>
                <a:sym typeface="Open Sans ExtraBold"/>
              </a:rPr>
              <a:t>Launch Your Future</a:t>
            </a:r>
            <a:endParaRPr b="0" sz="4800">
              <a:solidFill>
                <a:srgbClr val="FFFFFF"/>
              </a:solidFill>
              <a:latin typeface="Open Sans ExtraBold"/>
              <a:ea typeface="Open Sans ExtraBold"/>
              <a:cs typeface="Open Sans ExtraBold"/>
              <a:sym typeface="Open Sans ExtraBold"/>
            </a:endParaRPr>
          </a:p>
          <a:p>
            <a:pPr indent="0" lvl="0" marL="0" rtl="0" algn="l">
              <a:spcBef>
                <a:spcPts val="1200"/>
              </a:spcBef>
              <a:spcAft>
                <a:spcPts val="0"/>
              </a:spcAft>
              <a:buNone/>
            </a:pPr>
            <a:r>
              <a:rPr lang="en" sz="2000">
                <a:solidFill>
                  <a:srgbClr val="00B0B9"/>
                </a:solidFill>
                <a:latin typeface="Open Sans SemiBold"/>
                <a:ea typeface="Open Sans SemiBold"/>
                <a:cs typeface="Open Sans SemiBold"/>
                <a:sym typeface="Open Sans SemiBold"/>
              </a:rPr>
              <a:t>Your future starts with the steps you take today.</a:t>
            </a:r>
            <a:endParaRPr b="0" sz="2000">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lang="en" sz="3600">
                <a:solidFill>
                  <a:srgbClr val="1D4289"/>
                </a:solidFill>
                <a:latin typeface="Open Sans"/>
                <a:ea typeface="Open Sans"/>
                <a:cs typeface="Open Sans"/>
                <a:sym typeface="Open Sans"/>
              </a:rPr>
              <a:t>Today’s Learning Objectives</a:t>
            </a:r>
            <a:endParaRPr b="1" sz="3600">
              <a:solidFill>
                <a:srgbClr val="1D4289"/>
              </a:solidFill>
              <a:latin typeface="Open Sans"/>
              <a:ea typeface="Open Sans"/>
              <a:cs typeface="Open Sans"/>
              <a:sym typeface="Open Sans"/>
            </a:endParaRPr>
          </a:p>
        </p:txBody>
      </p:sp>
      <p:sp>
        <p:nvSpPr>
          <p:cNvPr id="66" name="Google Shape;66;p14"/>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spcBef>
                <a:spcPts val="0"/>
              </a:spcBef>
              <a:spcAft>
                <a:spcPts val="0"/>
              </a:spcAft>
              <a:buNone/>
            </a:pPr>
            <a:r>
              <a:rPr b="1" lang="en">
                <a:solidFill>
                  <a:srgbClr val="FF6720"/>
                </a:solidFill>
                <a:latin typeface="Open Sans"/>
                <a:ea typeface="Open Sans"/>
                <a:cs typeface="Open Sans"/>
                <a:sym typeface="Open Sans"/>
              </a:rPr>
              <a:t>By the end of today’s lesson, you will be able to:</a:t>
            </a:r>
            <a:endParaRPr b="1" sz="1800">
              <a:solidFill>
                <a:srgbClr val="FF6720"/>
              </a:solidFill>
              <a:latin typeface="Open Sans"/>
              <a:ea typeface="Open Sans"/>
              <a:cs typeface="Open Sans"/>
              <a:sym typeface="Open Sans"/>
            </a:endParaRPr>
          </a:p>
          <a:p>
            <a:pPr indent="-330200" lvl="0" marL="457200" rtl="0" algn="l">
              <a:spcBef>
                <a:spcPts val="900"/>
              </a:spcBef>
              <a:spcAft>
                <a:spcPts val="0"/>
              </a:spcAft>
              <a:buClr>
                <a:srgbClr val="4A5568"/>
              </a:buClr>
              <a:buSzPts val="1600"/>
              <a:buChar char="●"/>
            </a:pPr>
            <a:r>
              <a:rPr lang="en" sz="1600">
                <a:solidFill>
                  <a:srgbClr val="4A5568"/>
                </a:solidFill>
              </a:rPr>
              <a:t>Confirm your post-secondary pathway and identify the next steps needed to achieve your goals.</a:t>
            </a:r>
            <a:endParaRPr sz="1600">
              <a:solidFill>
                <a:srgbClr val="4A5568"/>
              </a:solidFill>
            </a:endParaRPr>
          </a:p>
          <a:p>
            <a:pPr indent="-330200" lvl="0" marL="457200" rtl="0" algn="l">
              <a:spcBef>
                <a:spcPts val="0"/>
              </a:spcBef>
              <a:spcAft>
                <a:spcPts val="0"/>
              </a:spcAft>
              <a:buClr>
                <a:srgbClr val="4A5568"/>
              </a:buClr>
              <a:buSzPts val="1600"/>
              <a:buChar char="●"/>
            </a:pPr>
            <a:r>
              <a:rPr lang="en" sz="1600">
                <a:solidFill>
                  <a:srgbClr val="4A5568"/>
                </a:solidFill>
              </a:rPr>
              <a:t>Develop a personalized action plan to successfully transition after high school. </a:t>
            </a:r>
            <a:endParaRPr sz="1600">
              <a:solidFill>
                <a:srgbClr val="4A5568"/>
              </a:solidFill>
            </a:endParaRPr>
          </a:p>
        </p:txBody>
      </p:sp>
      <p:pic>
        <p:nvPicPr>
          <p:cNvPr id="67" name="Google Shape;67;p14"/>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grpSp>
        <p:nvGrpSpPr>
          <p:cNvPr id="72" name="Google Shape;72;p15"/>
          <p:cNvGrpSpPr/>
          <p:nvPr/>
        </p:nvGrpSpPr>
        <p:grpSpPr>
          <a:xfrm>
            <a:off x="762000" y="571500"/>
            <a:ext cx="6096000" cy="762000"/>
            <a:chOff x="0" y="0"/>
            <a:chExt cx="6096000" cy="762000"/>
          </a:xfrm>
        </p:grpSpPr>
        <p:sp>
          <p:nvSpPr>
            <p:cNvPr id="73" name="Google Shape;73;p15"/>
            <p:cNvSpPr/>
            <p:nvPr/>
          </p:nvSpPr>
          <p:spPr>
            <a:xfrm>
              <a:off x="0" y="0"/>
              <a:ext cx="6096000" cy="762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4" name="Google Shape;74;p15"/>
            <p:cNvSpPr txBox="1"/>
            <p:nvPr/>
          </p:nvSpPr>
          <p:spPr>
            <a:xfrm>
              <a:off x="0" y="0"/>
              <a:ext cx="6096000" cy="762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Your Future Starts Now</a:t>
              </a:r>
              <a:endParaRPr b="1" sz="3600">
                <a:solidFill>
                  <a:srgbClr val="1D4289"/>
                </a:solidFill>
                <a:latin typeface="Open Sans"/>
                <a:ea typeface="Open Sans"/>
                <a:cs typeface="Open Sans"/>
                <a:sym typeface="Open Sans"/>
              </a:endParaRPr>
            </a:p>
          </p:txBody>
        </p:sp>
      </p:grpSp>
      <p:grpSp>
        <p:nvGrpSpPr>
          <p:cNvPr id="75" name="Google Shape;75;p15"/>
          <p:cNvGrpSpPr/>
          <p:nvPr/>
        </p:nvGrpSpPr>
        <p:grpSpPr>
          <a:xfrm>
            <a:off x="594225" y="1547975"/>
            <a:ext cx="7608600" cy="2857500"/>
            <a:chOff x="0" y="0"/>
            <a:chExt cx="7608600" cy="2857500"/>
          </a:xfrm>
        </p:grpSpPr>
        <p:sp>
          <p:nvSpPr>
            <p:cNvPr id="76" name="Google Shape;76;p15"/>
            <p:cNvSpPr/>
            <p:nvPr/>
          </p:nvSpPr>
          <p:spPr>
            <a:xfrm>
              <a:off x="0" y="0"/>
              <a:ext cx="3619500" cy="2857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 name="Google Shape;77;p15"/>
            <p:cNvSpPr txBox="1"/>
            <p:nvPr/>
          </p:nvSpPr>
          <p:spPr>
            <a:xfrm>
              <a:off x="0" y="0"/>
              <a:ext cx="7608600" cy="285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F6720"/>
                  </a:solidFill>
                  <a:latin typeface="Open Sans"/>
                  <a:ea typeface="Open Sans"/>
                  <a:cs typeface="Open Sans"/>
                  <a:sym typeface="Open Sans"/>
                </a:rPr>
                <a:t>Senior year is a year of important decisions and deadlines.</a:t>
              </a:r>
              <a:endParaRPr b="1" sz="1800">
                <a:solidFill>
                  <a:srgbClr val="FF6720"/>
                </a:solidFill>
                <a:latin typeface="Open Sans"/>
                <a:ea typeface="Open Sans"/>
                <a:cs typeface="Open Sans"/>
                <a:sym typeface="Open Sans"/>
              </a:endParaRPr>
            </a:p>
            <a:p>
              <a:pPr indent="0" lvl="0" marL="0" rtl="0" algn="l">
                <a:spcBef>
                  <a:spcPts val="900"/>
                </a:spcBef>
                <a:spcAft>
                  <a:spcPts val="0"/>
                </a:spcAft>
                <a:buNone/>
              </a:pPr>
              <a:r>
                <a:t/>
              </a:r>
              <a:endParaRPr b="1" sz="1800">
                <a:solidFill>
                  <a:srgbClr val="FF6720"/>
                </a:solidFill>
                <a:latin typeface="Open Sans"/>
                <a:ea typeface="Open Sans"/>
                <a:cs typeface="Open Sans"/>
                <a:sym typeface="Open Sans"/>
              </a:endParaRPr>
            </a:p>
            <a:p>
              <a:pPr indent="0" lvl="0" marL="0" rtl="0" algn="l">
                <a:spcBef>
                  <a:spcPts val="900"/>
                </a:spcBef>
                <a:spcAft>
                  <a:spcPts val="0"/>
                </a:spcAft>
                <a:buNone/>
              </a:pPr>
              <a:r>
                <a:rPr b="1" lang="en" sz="1800">
                  <a:solidFill>
                    <a:srgbClr val="FF6720"/>
                  </a:solidFill>
                  <a:latin typeface="Open Sans"/>
                  <a:ea typeface="Open Sans"/>
                  <a:cs typeface="Open Sans"/>
                  <a:sym typeface="Open Sans"/>
                </a:rPr>
                <a:t>Whether you’re planning to attend college, enlist in the military, enter the workforce, or pursue technical training, staying organized will help you achieve your goals.</a:t>
              </a:r>
              <a:endParaRPr b="1" sz="1800">
                <a:solidFill>
                  <a:srgbClr val="FF6720"/>
                </a:solidFill>
                <a:latin typeface="Open Sans"/>
                <a:ea typeface="Open Sans"/>
                <a:cs typeface="Open Sans"/>
                <a:sym typeface="Open Sans"/>
              </a:endParaRPr>
            </a:p>
            <a:p>
              <a:pPr indent="0" lvl="0" marL="457200" rtl="0" algn="l">
                <a:spcBef>
                  <a:spcPts val="900"/>
                </a:spcBef>
                <a:spcAft>
                  <a:spcPts val="0"/>
                </a:spcAft>
                <a:buNone/>
              </a:pPr>
              <a:r>
                <a:t/>
              </a:r>
              <a:endParaRPr>
                <a:solidFill>
                  <a:srgbClr val="4A5568"/>
                </a:solidFill>
                <a:latin typeface="Open Sans"/>
                <a:ea typeface="Open Sans"/>
                <a:cs typeface="Open Sans"/>
                <a:sym typeface="Open Sans"/>
              </a:endParaRPr>
            </a:p>
            <a:p>
              <a:pPr indent="0" lvl="0" marL="0" rtl="0" algn="l">
                <a:spcBef>
                  <a:spcPts val="0"/>
                </a:spcBef>
                <a:spcAft>
                  <a:spcPts val="0"/>
                </a:spcAft>
                <a:buNone/>
              </a:pPr>
              <a:r>
                <a:t/>
              </a:r>
              <a:endParaRPr>
                <a:solidFill>
                  <a:srgbClr val="4A5568"/>
                </a:solidFill>
                <a:latin typeface="Open Sans"/>
                <a:ea typeface="Open Sans"/>
                <a:cs typeface="Open Sans"/>
                <a:sym typeface="Open Sans"/>
              </a:endParaRPr>
            </a:p>
            <a:p>
              <a:pPr indent="0" lvl="0" marL="0" rtl="0" algn="l">
                <a:spcBef>
                  <a:spcPts val="0"/>
                </a:spcBef>
                <a:spcAft>
                  <a:spcPts val="0"/>
                </a:spcAft>
                <a:buNone/>
              </a:pPr>
              <a:r>
                <a:t/>
              </a:r>
              <a:endParaRPr>
                <a:solidFill>
                  <a:srgbClr val="4A5568"/>
                </a:solidFill>
                <a:latin typeface="Open Sans"/>
                <a:ea typeface="Open Sans"/>
                <a:cs typeface="Open Sans"/>
                <a:sym typeface="Open Sans"/>
              </a:endParaRPr>
            </a:p>
          </p:txBody>
        </p:sp>
      </p:grpSp>
      <p:pic>
        <p:nvPicPr>
          <p:cNvPr id="78" name="Google Shape;78;p15"/>
          <p:cNvPicPr preferRelativeResize="0"/>
          <p:nvPr/>
        </p:nvPicPr>
        <p:blipFill rotWithShape="1">
          <a:blip r:embed="rId3">
            <a:alphaModFix/>
          </a:blip>
          <a:srcRect b="-140" l="0" r="0" t="150"/>
          <a:stretch/>
        </p:blipFill>
        <p:spPr>
          <a:xfrm>
            <a:off x="0" y="0"/>
            <a:ext cx="1524000" cy="726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2" name="Shape 82"/>
        <p:cNvGrpSpPr/>
        <p:nvPr/>
      </p:nvGrpSpPr>
      <p:grpSpPr>
        <a:xfrm>
          <a:off x="0" y="0"/>
          <a:ext cx="0" cy="0"/>
          <a:chOff x="0" y="0"/>
          <a:chExt cx="0" cy="0"/>
        </a:xfrm>
      </p:grpSpPr>
      <p:sp>
        <p:nvSpPr>
          <p:cNvPr id="83" name="Google Shape;83;p16"/>
          <p:cNvSpPr txBox="1"/>
          <p:nvPr>
            <p:ph type="title"/>
          </p:nvPr>
        </p:nvSpPr>
        <p:spPr>
          <a:xfrm>
            <a:off x="571500" y="476250"/>
            <a:ext cx="66675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lang="en" sz="3200">
                <a:solidFill>
                  <a:srgbClr val="FFFFFF"/>
                </a:solidFill>
                <a:latin typeface="Open Sans"/>
                <a:ea typeface="Open Sans"/>
                <a:cs typeface="Open Sans"/>
                <a:sym typeface="Open Sans"/>
              </a:rPr>
              <a:t>Important Information</a:t>
            </a:r>
            <a:endParaRPr b="1" sz="3200">
              <a:solidFill>
                <a:srgbClr val="FFFFFF"/>
              </a:solidFill>
              <a:latin typeface="Open Sans"/>
              <a:ea typeface="Open Sans"/>
              <a:cs typeface="Open Sans"/>
              <a:sym typeface="Open Sans"/>
            </a:endParaRPr>
          </a:p>
        </p:txBody>
      </p:sp>
      <p:grpSp>
        <p:nvGrpSpPr>
          <p:cNvPr id="84" name="Google Shape;84;p16"/>
          <p:cNvGrpSpPr/>
          <p:nvPr/>
        </p:nvGrpSpPr>
        <p:grpSpPr>
          <a:xfrm>
            <a:off x="571500" y="1428750"/>
            <a:ext cx="3810000" cy="3143400"/>
            <a:chOff x="0" y="0"/>
            <a:chExt cx="3810000" cy="3143400"/>
          </a:xfrm>
        </p:grpSpPr>
        <p:sp>
          <p:nvSpPr>
            <p:cNvPr id="85" name="Google Shape;85;p16"/>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6" name="Google Shape;86;p16"/>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00B0B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7" name="Google Shape;87;p16"/>
            <p:cNvSpPr txBox="1"/>
            <p:nvPr/>
          </p:nvSpPr>
          <p:spPr>
            <a:xfrm>
              <a:off x="238125" y="333375"/>
              <a:ext cx="3333900" cy="2476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00B0B9"/>
                  </a:solidFill>
                  <a:latin typeface="Open Sans"/>
                  <a:ea typeface="Open Sans"/>
                  <a:cs typeface="Open Sans"/>
                  <a:sym typeface="Open Sans"/>
                </a:rPr>
                <a:t>What do these mean?</a:t>
              </a:r>
              <a:endParaRPr b="1" sz="1800">
                <a:solidFill>
                  <a:srgbClr val="00B0B9"/>
                </a:solidFill>
                <a:latin typeface="Open Sans"/>
                <a:ea typeface="Open Sans"/>
                <a:cs typeface="Open Sans"/>
                <a:sym typeface="Open Sans"/>
              </a:endParaRPr>
            </a:p>
            <a:p>
              <a:pPr indent="-317500" lvl="0" marL="457200" rtl="0" algn="l">
                <a:spcBef>
                  <a:spcPts val="120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GPA </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FERPA</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Enrollment Deposit</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Class Rank</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Orientation</a:t>
              </a:r>
              <a:endParaRPr>
                <a:solidFill>
                  <a:srgbClr val="4A5568"/>
                </a:solidFill>
                <a:latin typeface="Open Sans"/>
                <a:ea typeface="Open Sans"/>
                <a:cs typeface="Open Sans"/>
                <a:sym typeface="Open Sans"/>
              </a:endParaRPr>
            </a:p>
          </p:txBody>
        </p:sp>
      </p:grpSp>
      <p:grpSp>
        <p:nvGrpSpPr>
          <p:cNvPr id="88" name="Google Shape;88;p16"/>
          <p:cNvGrpSpPr/>
          <p:nvPr/>
        </p:nvGrpSpPr>
        <p:grpSpPr>
          <a:xfrm>
            <a:off x="4762500" y="1428750"/>
            <a:ext cx="3810000" cy="3143400"/>
            <a:chOff x="0" y="0"/>
            <a:chExt cx="3810000" cy="3143400"/>
          </a:xfrm>
        </p:grpSpPr>
        <p:sp>
          <p:nvSpPr>
            <p:cNvPr id="89" name="Google Shape;89;p16"/>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 name="Google Shape;90;p16"/>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FF67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1" name="Google Shape;91;p16"/>
            <p:cNvSpPr txBox="1"/>
            <p:nvPr/>
          </p:nvSpPr>
          <p:spPr>
            <a:xfrm>
              <a:off x="238125" y="333375"/>
              <a:ext cx="3333900" cy="2476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F6720"/>
                  </a:solidFill>
                  <a:latin typeface="Open Sans"/>
                  <a:ea typeface="Open Sans"/>
                  <a:cs typeface="Open Sans"/>
                  <a:sym typeface="Open Sans"/>
                </a:rPr>
                <a:t>What do you need to graduate?</a:t>
              </a:r>
              <a:endParaRPr b="1" sz="1800">
                <a:solidFill>
                  <a:srgbClr val="FF6720"/>
                </a:solidFill>
                <a:latin typeface="Open Sans"/>
                <a:ea typeface="Open Sans"/>
                <a:cs typeface="Open Sans"/>
                <a:sym typeface="Open Sans"/>
              </a:endParaRPr>
            </a:p>
            <a:p>
              <a:pPr indent="-311150" lvl="0" marL="457200" rtl="0" algn="l">
                <a:spcBef>
                  <a:spcPts val="120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24 credits</a:t>
              </a:r>
              <a:endParaRPr sz="1300">
                <a:solidFill>
                  <a:srgbClr val="4A5568"/>
                </a:solidFill>
                <a:latin typeface="Open Sans"/>
                <a:ea typeface="Open Sans"/>
                <a:cs typeface="Open Sans"/>
                <a:sym typeface="Open Sans"/>
              </a:endParaRPr>
            </a:p>
            <a:p>
              <a:pPr indent="-311150" lvl="1" marL="9144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4 English</a:t>
              </a:r>
              <a:endParaRPr sz="1300">
                <a:solidFill>
                  <a:srgbClr val="4A5568"/>
                </a:solidFill>
                <a:latin typeface="Open Sans"/>
                <a:ea typeface="Open Sans"/>
                <a:cs typeface="Open Sans"/>
                <a:sym typeface="Open Sans"/>
              </a:endParaRPr>
            </a:p>
            <a:p>
              <a:pPr indent="-311150" lvl="1" marL="9144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4 Math</a:t>
              </a:r>
              <a:endParaRPr sz="1300">
                <a:solidFill>
                  <a:srgbClr val="4A5568"/>
                </a:solidFill>
                <a:latin typeface="Open Sans"/>
                <a:ea typeface="Open Sans"/>
                <a:cs typeface="Open Sans"/>
                <a:sym typeface="Open Sans"/>
              </a:endParaRPr>
            </a:p>
            <a:p>
              <a:pPr indent="-311150" lvl="1" marL="9144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3 Science (Biology req.)</a:t>
              </a:r>
              <a:endParaRPr sz="1300">
                <a:solidFill>
                  <a:srgbClr val="4A5568"/>
                </a:solidFill>
                <a:latin typeface="Open Sans"/>
                <a:ea typeface="Open Sans"/>
                <a:cs typeface="Open Sans"/>
                <a:sym typeface="Open Sans"/>
              </a:endParaRPr>
            </a:p>
            <a:p>
              <a:pPr indent="-311150" lvl="1" marL="9144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3 Social Studies (U.S. req.)</a:t>
              </a:r>
              <a:endParaRPr sz="1300">
                <a:solidFill>
                  <a:srgbClr val="4A5568"/>
                </a:solidFill>
                <a:latin typeface="Open Sans"/>
                <a:ea typeface="Open Sans"/>
                <a:cs typeface="Open Sans"/>
                <a:sym typeface="Open Sans"/>
              </a:endParaRPr>
            </a:p>
            <a:p>
              <a:pPr indent="-311150" lvl="1" marL="9144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2 World Languages</a:t>
              </a:r>
              <a:endParaRPr sz="1300">
                <a:solidFill>
                  <a:srgbClr val="4A5568"/>
                </a:solidFill>
                <a:latin typeface="Open Sans"/>
                <a:ea typeface="Open Sans"/>
                <a:cs typeface="Open Sans"/>
                <a:sym typeface="Open Sans"/>
              </a:endParaRPr>
            </a:p>
            <a:p>
              <a:pPr indent="-311150" lvl="1" marL="9144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3 Career Pathways</a:t>
              </a:r>
              <a:endParaRPr sz="1300">
                <a:solidFill>
                  <a:srgbClr val="4A5568"/>
                </a:solidFill>
                <a:latin typeface="Open Sans"/>
                <a:ea typeface="Open Sans"/>
                <a:cs typeface="Open Sans"/>
                <a:sym typeface="Open Sans"/>
              </a:endParaRPr>
            </a:p>
            <a:p>
              <a:pPr indent="-311150" lvl="1" marL="9144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1 Phys. Ed.</a:t>
              </a:r>
              <a:endParaRPr sz="1300">
                <a:solidFill>
                  <a:srgbClr val="4A5568"/>
                </a:solidFill>
                <a:latin typeface="Open Sans"/>
                <a:ea typeface="Open Sans"/>
                <a:cs typeface="Open Sans"/>
                <a:sym typeface="Open Sans"/>
              </a:endParaRPr>
            </a:p>
            <a:p>
              <a:pPr indent="-311150" lvl="1" marL="9144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0.5 Health</a:t>
              </a:r>
              <a:endParaRPr sz="1300">
                <a:solidFill>
                  <a:srgbClr val="4A5568"/>
                </a:solidFill>
                <a:latin typeface="Open Sans"/>
                <a:ea typeface="Open Sans"/>
                <a:cs typeface="Open Sans"/>
                <a:sym typeface="Open Sans"/>
              </a:endParaRPr>
            </a:p>
            <a:p>
              <a:pPr indent="-311150" lvl="1" marL="9144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3.5 Electives</a:t>
              </a:r>
              <a:endParaRPr sz="1300">
                <a:solidFill>
                  <a:srgbClr val="4A5568"/>
                </a:solidFill>
                <a:latin typeface="Open Sans"/>
                <a:ea typeface="Open Sans"/>
                <a:cs typeface="Open Sans"/>
                <a:sym typeface="Open Sans"/>
              </a:endParaRPr>
            </a:p>
          </p:txBody>
        </p:sp>
      </p:grpSp>
      <p:pic>
        <p:nvPicPr>
          <p:cNvPr id="92" name="Google Shape;92;p16"/>
          <p:cNvPicPr preferRelativeResize="0"/>
          <p:nvPr/>
        </p:nvPicPr>
        <p:blipFill rotWithShape="1">
          <a:blip r:embed="rId4">
            <a:alphaModFix/>
          </a:blip>
          <a:srcRect b="160" l="0" r="0" t="150"/>
          <a:stretch/>
        </p:blipFill>
        <p:spPr>
          <a:xfrm>
            <a:off x="7559900" y="56500"/>
            <a:ext cx="1524000" cy="723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p17"/>
          <p:cNvSpPr txBox="1"/>
          <p:nvPr>
            <p:ph type="title"/>
          </p:nvPr>
        </p:nvSpPr>
        <p:spPr>
          <a:xfrm>
            <a:off x="571500" y="476250"/>
            <a:ext cx="66675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lang="en" sz="3200">
                <a:solidFill>
                  <a:srgbClr val="FFFFFF"/>
                </a:solidFill>
                <a:latin typeface="Open Sans"/>
                <a:ea typeface="Open Sans"/>
                <a:cs typeface="Open Sans"/>
                <a:sym typeface="Open Sans"/>
              </a:rPr>
              <a:t>Senior Check-In</a:t>
            </a:r>
            <a:endParaRPr b="1" sz="3200">
              <a:solidFill>
                <a:srgbClr val="FFFFFF"/>
              </a:solidFill>
              <a:latin typeface="Open Sans"/>
              <a:ea typeface="Open Sans"/>
              <a:cs typeface="Open Sans"/>
              <a:sym typeface="Open Sans"/>
            </a:endParaRPr>
          </a:p>
        </p:txBody>
      </p:sp>
      <p:pic>
        <p:nvPicPr>
          <p:cNvPr id="98" name="Google Shape;98;p17"/>
          <p:cNvPicPr preferRelativeResize="0"/>
          <p:nvPr/>
        </p:nvPicPr>
        <p:blipFill rotWithShape="1">
          <a:blip r:embed="rId4">
            <a:alphaModFix/>
          </a:blip>
          <a:srcRect b="160" l="0" r="0" t="150"/>
          <a:stretch/>
        </p:blipFill>
        <p:spPr>
          <a:xfrm>
            <a:off x="7559900" y="56500"/>
            <a:ext cx="1524000" cy="723900"/>
          </a:xfrm>
          <a:prstGeom prst="rect">
            <a:avLst/>
          </a:prstGeom>
          <a:noFill/>
          <a:ln>
            <a:noFill/>
          </a:ln>
        </p:spPr>
      </p:pic>
      <p:sp>
        <p:nvSpPr>
          <p:cNvPr id="99" name="Google Shape;99;p17"/>
          <p:cNvSpPr txBox="1"/>
          <p:nvPr/>
        </p:nvSpPr>
        <p:spPr>
          <a:xfrm>
            <a:off x="594225" y="1547975"/>
            <a:ext cx="7608600" cy="2857500"/>
          </a:xfrm>
          <a:prstGeom prst="rect">
            <a:avLst/>
          </a:prstGeom>
          <a:noFill/>
          <a:ln>
            <a:noFill/>
          </a:ln>
        </p:spPr>
        <p:txBody>
          <a:bodyPr anchorCtr="0" anchor="t" bIns="0" lIns="0" spcFirstLastPara="1" rIns="0" wrap="square" tIns="0">
            <a:noAutofit/>
          </a:bodyPr>
          <a:lstStyle/>
          <a:p>
            <a:pPr indent="0" lvl="0" marL="457200" rtl="0" algn="l">
              <a:spcBef>
                <a:spcPts val="0"/>
              </a:spcBef>
              <a:spcAft>
                <a:spcPts val="0"/>
              </a:spcAft>
              <a:buNone/>
            </a:pPr>
            <a:r>
              <a:t/>
            </a:r>
            <a:endParaRPr>
              <a:solidFill>
                <a:srgbClr val="4A5568"/>
              </a:solidFill>
              <a:latin typeface="Open Sans"/>
              <a:ea typeface="Open Sans"/>
              <a:cs typeface="Open Sans"/>
              <a:sym typeface="Open Sans"/>
            </a:endParaRPr>
          </a:p>
          <a:p>
            <a:pPr indent="0" lvl="0" marL="457200" rtl="0" algn="l">
              <a:spcBef>
                <a:spcPts val="0"/>
              </a:spcBef>
              <a:spcAft>
                <a:spcPts val="0"/>
              </a:spcAft>
              <a:buNone/>
            </a:pPr>
            <a:r>
              <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b="1" sz="1800">
              <a:solidFill>
                <a:srgbClr val="FF6720"/>
              </a:solidFill>
              <a:latin typeface="Open Sans"/>
              <a:ea typeface="Open Sans"/>
              <a:cs typeface="Open Sans"/>
              <a:sym typeface="Open Sans"/>
            </a:endParaRPr>
          </a:p>
          <a:p>
            <a:pPr indent="0" lvl="0" marL="0" rtl="0" algn="l">
              <a:spcBef>
                <a:spcPts val="900"/>
              </a:spcBef>
              <a:spcAft>
                <a:spcPts val="0"/>
              </a:spcAft>
              <a:buNone/>
            </a:pPr>
            <a:r>
              <a:t/>
            </a:r>
            <a:endParaRPr>
              <a:solidFill>
                <a:srgbClr val="4A5568"/>
              </a:solidFill>
              <a:latin typeface="Open Sans"/>
              <a:ea typeface="Open Sans"/>
              <a:cs typeface="Open Sans"/>
              <a:sym typeface="Open Sans"/>
            </a:endParaRPr>
          </a:p>
          <a:p>
            <a:pPr indent="0" lvl="0" marL="0" rtl="0" algn="l">
              <a:spcBef>
                <a:spcPts val="0"/>
              </a:spcBef>
              <a:spcAft>
                <a:spcPts val="0"/>
              </a:spcAft>
              <a:buNone/>
            </a:pPr>
            <a:r>
              <a:t/>
            </a:r>
            <a:endParaRPr>
              <a:solidFill>
                <a:srgbClr val="4A5568"/>
              </a:solidFill>
              <a:latin typeface="Open Sans"/>
              <a:ea typeface="Open Sans"/>
              <a:cs typeface="Open Sans"/>
              <a:sym typeface="Open Sans"/>
            </a:endParaRPr>
          </a:p>
        </p:txBody>
      </p:sp>
      <p:grpSp>
        <p:nvGrpSpPr>
          <p:cNvPr id="100" name="Google Shape;100;p17"/>
          <p:cNvGrpSpPr/>
          <p:nvPr/>
        </p:nvGrpSpPr>
        <p:grpSpPr>
          <a:xfrm>
            <a:off x="571500" y="1310800"/>
            <a:ext cx="3810000" cy="3143400"/>
            <a:chOff x="0" y="0"/>
            <a:chExt cx="3810000" cy="3143400"/>
          </a:xfrm>
        </p:grpSpPr>
        <p:sp>
          <p:nvSpPr>
            <p:cNvPr id="101" name="Google Shape;101;p17"/>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2" name="Google Shape;102;p17"/>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00B0B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3" name="Google Shape;103;p17"/>
            <p:cNvSpPr txBox="1"/>
            <p:nvPr/>
          </p:nvSpPr>
          <p:spPr>
            <a:xfrm>
              <a:off x="238125" y="333375"/>
              <a:ext cx="3333900" cy="2476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00B0B9"/>
                  </a:solidFill>
                  <a:latin typeface="Open Sans"/>
                  <a:ea typeface="Open Sans"/>
                  <a:cs typeface="Open Sans"/>
                  <a:sym typeface="Open Sans"/>
                </a:rPr>
                <a:t>Respond to each statement using:</a:t>
              </a:r>
              <a:endParaRPr b="1" sz="1800">
                <a:solidFill>
                  <a:srgbClr val="00B0B9"/>
                </a:solidFill>
                <a:latin typeface="Open Sans"/>
                <a:ea typeface="Open Sans"/>
                <a:cs typeface="Open Sans"/>
                <a:sym typeface="Open Sans"/>
              </a:endParaRPr>
            </a:p>
            <a:p>
              <a:pPr indent="0" lvl="0" marL="0" rtl="0" algn="l">
                <a:spcBef>
                  <a:spcPts val="900"/>
                </a:spcBef>
                <a:spcAft>
                  <a:spcPts val="0"/>
                </a:spcAft>
                <a:buNone/>
              </a:pPr>
              <a:r>
                <a:t/>
              </a:r>
              <a:endParaRPr b="1" sz="1800">
                <a:solidFill>
                  <a:srgbClr val="00B0B9"/>
                </a:solidFill>
                <a:latin typeface="Open Sans"/>
                <a:ea typeface="Open Sans"/>
                <a:cs typeface="Open Sans"/>
                <a:sym typeface="Open Sans"/>
              </a:endParaRPr>
            </a:p>
            <a:p>
              <a:pPr indent="-317500" lvl="0" marL="457200" rtl="0" algn="l">
                <a:spcBef>
                  <a:spcPts val="900"/>
                </a:spcBef>
                <a:spcAft>
                  <a:spcPts val="0"/>
                </a:spcAft>
                <a:buClr>
                  <a:schemeClr val="dk1"/>
                </a:buClr>
                <a:buSzPts val="1400"/>
                <a:buFont typeface="Open Sans"/>
                <a:buChar char="●"/>
              </a:pPr>
              <a:r>
                <a:rPr lang="en">
                  <a:solidFill>
                    <a:schemeClr val="dk1"/>
                  </a:solidFill>
                  <a:latin typeface="Open Sans"/>
                  <a:ea typeface="Open Sans"/>
                  <a:cs typeface="Open Sans"/>
                  <a:sym typeface="Open Sans"/>
                </a:rPr>
                <a:t>Thumbs Up = Yes</a:t>
              </a:r>
              <a:endParaRPr>
                <a:solidFill>
                  <a:schemeClr val="dk1"/>
                </a:solidFill>
                <a:latin typeface="Open Sans"/>
                <a:ea typeface="Open Sans"/>
                <a:cs typeface="Open Sans"/>
                <a:sym typeface="Open Sans"/>
              </a:endParaRPr>
            </a:p>
            <a:p>
              <a:pPr indent="-317500" lvl="0" marL="457200" rtl="0" algn="l">
                <a:spcBef>
                  <a:spcPts val="0"/>
                </a:spcBef>
                <a:spcAft>
                  <a:spcPts val="0"/>
                </a:spcAft>
                <a:buClr>
                  <a:schemeClr val="dk1"/>
                </a:buClr>
                <a:buSzPts val="1400"/>
                <a:buFont typeface="Open Sans"/>
                <a:buChar char="●"/>
              </a:pPr>
              <a:r>
                <a:rPr lang="en">
                  <a:solidFill>
                    <a:schemeClr val="dk1"/>
                  </a:solidFill>
                  <a:latin typeface="Open Sans"/>
                  <a:ea typeface="Open Sans"/>
                  <a:cs typeface="Open Sans"/>
                  <a:sym typeface="Open Sans"/>
                </a:rPr>
                <a:t>Thumbs Sideways = Not Sure</a:t>
              </a:r>
              <a:endParaRPr>
                <a:solidFill>
                  <a:schemeClr val="dk1"/>
                </a:solidFill>
                <a:latin typeface="Open Sans"/>
                <a:ea typeface="Open Sans"/>
                <a:cs typeface="Open Sans"/>
                <a:sym typeface="Open Sans"/>
              </a:endParaRPr>
            </a:p>
            <a:p>
              <a:pPr indent="-317500" lvl="0" marL="457200" rtl="0" algn="l">
                <a:spcBef>
                  <a:spcPts val="0"/>
                </a:spcBef>
                <a:spcAft>
                  <a:spcPts val="0"/>
                </a:spcAft>
                <a:buClr>
                  <a:schemeClr val="dk1"/>
                </a:buClr>
                <a:buSzPts val="1400"/>
                <a:buFont typeface="Open Sans"/>
                <a:buChar char="●"/>
              </a:pPr>
              <a:r>
                <a:rPr lang="en">
                  <a:solidFill>
                    <a:schemeClr val="dk1"/>
                  </a:solidFill>
                  <a:latin typeface="Open Sans"/>
                  <a:ea typeface="Open Sans"/>
                  <a:cs typeface="Open Sans"/>
                  <a:sym typeface="Open Sans"/>
                </a:rPr>
                <a:t>Thumbs Down = No</a:t>
              </a:r>
              <a:endParaRPr>
                <a:solidFill>
                  <a:schemeClr val="dk1"/>
                </a:solidFill>
                <a:latin typeface="Open Sans"/>
                <a:ea typeface="Open Sans"/>
                <a:cs typeface="Open Sans"/>
                <a:sym typeface="Open Sans"/>
              </a:endParaRPr>
            </a:p>
            <a:p>
              <a:pPr indent="0" lvl="0" marL="0" rtl="0" algn="l">
                <a:spcBef>
                  <a:spcPts val="0"/>
                </a:spcBef>
                <a:spcAft>
                  <a:spcPts val="0"/>
                </a:spcAft>
                <a:buNone/>
              </a:pPr>
              <a:r>
                <a:t/>
              </a:r>
              <a:endParaRPr>
                <a:solidFill>
                  <a:srgbClr val="4A5568"/>
                </a:solidFill>
                <a:latin typeface="Open Sans"/>
                <a:ea typeface="Open Sans"/>
                <a:cs typeface="Open Sans"/>
                <a:sym typeface="Open Sans"/>
              </a:endParaRPr>
            </a:p>
          </p:txBody>
        </p:sp>
      </p:grpSp>
      <p:grpSp>
        <p:nvGrpSpPr>
          <p:cNvPr id="104" name="Google Shape;104;p17"/>
          <p:cNvGrpSpPr/>
          <p:nvPr/>
        </p:nvGrpSpPr>
        <p:grpSpPr>
          <a:xfrm>
            <a:off x="4786100" y="1310800"/>
            <a:ext cx="3810000" cy="3143400"/>
            <a:chOff x="0" y="0"/>
            <a:chExt cx="3810000" cy="3143400"/>
          </a:xfrm>
        </p:grpSpPr>
        <p:sp>
          <p:nvSpPr>
            <p:cNvPr id="105" name="Google Shape;105;p17"/>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6" name="Google Shape;106;p17"/>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FF67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7" name="Google Shape;107;p17"/>
            <p:cNvSpPr txBox="1"/>
            <p:nvPr/>
          </p:nvSpPr>
          <p:spPr>
            <a:xfrm>
              <a:off x="238125" y="333375"/>
              <a:ext cx="3333900" cy="2476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F6720"/>
                  </a:solidFill>
                  <a:latin typeface="Open Sans"/>
                  <a:ea typeface="Open Sans"/>
                  <a:cs typeface="Open Sans"/>
                  <a:sym typeface="Open Sans"/>
                </a:rPr>
                <a:t>Statements:</a:t>
              </a:r>
              <a:endParaRPr b="1" sz="1800">
                <a:solidFill>
                  <a:srgbClr val="FF6720"/>
                </a:solidFill>
                <a:latin typeface="Open Sans"/>
                <a:ea typeface="Open Sans"/>
                <a:cs typeface="Open Sans"/>
                <a:sym typeface="Open Sans"/>
              </a:endParaRPr>
            </a:p>
            <a:p>
              <a:pPr indent="-311150" lvl="0" marL="457200" rtl="0" algn="l">
                <a:spcBef>
                  <a:spcPts val="120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I know my plans after high school.</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I know what steps I need to complete this year.</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I know where to get help if I have questions.</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I feel prepared for life after graduation.</a:t>
              </a:r>
              <a:endParaRPr sz="1300">
                <a:solidFill>
                  <a:srgbClr val="4A5568"/>
                </a:solidFill>
                <a:latin typeface="Open Sans"/>
                <a:ea typeface="Open Sans"/>
                <a:cs typeface="Open Sans"/>
                <a:sym typeface="Open Sans"/>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grpSp>
        <p:nvGrpSpPr>
          <p:cNvPr id="112" name="Google Shape;112;p18"/>
          <p:cNvGrpSpPr/>
          <p:nvPr/>
        </p:nvGrpSpPr>
        <p:grpSpPr>
          <a:xfrm>
            <a:off x="762000" y="571500"/>
            <a:ext cx="6096000" cy="762000"/>
            <a:chOff x="0" y="0"/>
            <a:chExt cx="6096000" cy="762000"/>
          </a:xfrm>
        </p:grpSpPr>
        <p:sp>
          <p:nvSpPr>
            <p:cNvPr id="113" name="Google Shape;113;p18"/>
            <p:cNvSpPr/>
            <p:nvPr/>
          </p:nvSpPr>
          <p:spPr>
            <a:xfrm>
              <a:off x="0" y="0"/>
              <a:ext cx="6096000" cy="762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4" name="Google Shape;114;p18"/>
            <p:cNvSpPr txBox="1"/>
            <p:nvPr/>
          </p:nvSpPr>
          <p:spPr>
            <a:xfrm>
              <a:off x="0" y="0"/>
              <a:ext cx="6096000" cy="76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3600">
                  <a:solidFill>
                    <a:srgbClr val="1D4289"/>
                  </a:solidFill>
                  <a:latin typeface="Open Sans"/>
                  <a:ea typeface="Open Sans"/>
                  <a:cs typeface="Open Sans"/>
                  <a:sym typeface="Open Sans"/>
                </a:rPr>
                <a:t>Which Pathway Will You Choose?</a:t>
              </a:r>
              <a:endParaRPr b="1" sz="3600">
                <a:solidFill>
                  <a:srgbClr val="1D4289"/>
                </a:solidFill>
                <a:latin typeface="Open Sans"/>
                <a:ea typeface="Open Sans"/>
                <a:cs typeface="Open Sans"/>
                <a:sym typeface="Open Sans"/>
              </a:endParaRPr>
            </a:p>
          </p:txBody>
        </p:sp>
      </p:grpSp>
      <p:grpSp>
        <p:nvGrpSpPr>
          <p:cNvPr id="115" name="Google Shape;115;p18"/>
          <p:cNvGrpSpPr/>
          <p:nvPr/>
        </p:nvGrpSpPr>
        <p:grpSpPr>
          <a:xfrm>
            <a:off x="594225" y="1547975"/>
            <a:ext cx="7608600" cy="2857500"/>
            <a:chOff x="0" y="0"/>
            <a:chExt cx="7608600" cy="2857500"/>
          </a:xfrm>
        </p:grpSpPr>
        <p:sp>
          <p:nvSpPr>
            <p:cNvPr id="116" name="Google Shape;116;p18"/>
            <p:cNvSpPr/>
            <p:nvPr/>
          </p:nvSpPr>
          <p:spPr>
            <a:xfrm>
              <a:off x="0" y="0"/>
              <a:ext cx="3619500" cy="2857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7" name="Google Shape;117;p18"/>
            <p:cNvSpPr txBox="1"/>
            <p:nvPr/>
          </p:nvSpPr>
          <p:spPr>
            <a:xfrm>
              <a:off x="0" y="0"/>
              <a:ext cx="7608600" cy="285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F6720"/>
                  </a:solidFill>
                  <a:latin typeface="Open Sans"/>
                  <a:ea typeface="Open Sans"/>
                  <a:cs typeface="Open Sans"/>
                  <a:sym typeface="Open Sans"/>
                </a:rPr>
                <a:t>After graduation, students may choose:</a:t>
              </a:r>
              <a:endParaRPr b="1" sz="1800">
                <a:solidFill>
                  <a:srgbClr val="FF6720"/>
                </a:solidFill>
                <a:latin typeface="Open Sans"/>
                <a:ea typeface="Open Sans"/>
                <a:cs typeface="Open Sans"/>
                <a:sym typeface="Open Sans"/>
              </a:endParaRPr>
            </a:p>
            <a:p>
              <a:pPr indent="0" lvl="0" marL="457200" rtl="0" algn="l">
                <a:spcBef>
                  <a:spcPts val="900"/>
                </a:spcBef>
                <a:spcAft>
                  <a:spcPts val="0"/>
                </a:spcAft>
                <a:buNone/>
              </a:pPr>
              <a:r>
                <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Four-Year College</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Community College</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Trade School</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Apprenticeship</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Military Service</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Workforce</a:t>
              </a:r>
              <a:endParaRPr>
                <a:solidFill>
                  <a:srgbClr val="4A5568"/>
                </a:solidFill>
                <a:latin typeface="Open Sans"/>
                <a:ea typeface="Open Sans"/>
                <a:cs typeface="Open Sans"/>
                <a:sym typeface="Open Sans"/>
              </a:endParaRPr>
            </a:p>
            <a:p>
              <a:pPr indent="0" lvl="0" marL="0" rtl="0" algn="l">
                <a:spcBef>
                  <a:spcPts val="0"/>
                </a:spcBef>
                <a:spcAft>
                  <a:spcPts val="0"/>
                </a:spcAft>
                <a:buNone/>
              </a:pPr>
              <a:r>
                <a:t/>
              </a:r>
              <a:endParaRPr b="1" sz="1800">
                <a:solidFill>
                  <a:srgbClr val="FF6720"/>
                </a:solidFill>
                <a:latin typeface="Open Sans"/>
                <a:ea typeface="Open Sans"/>
                <a:cs typeface="Open Sans"/>
                <a:sym typeface="Open Sans"/>
              </a:endParaRPr>
            </a:p>
            <a:p>
              <a:pPr indent="0" lvl="0" marL="0" rtl="0" algn="l">
                <a:spcBef>
                  <a:spcPts val="900"/>
                </a:spcBef>
                <a:spcAft>
                  <a:spcPts val="0"/>
                </a:spcAft>
                <a:buNone/>
              </a:pPr>
              <a:r>
                <a:rPr b="1" lang="en" sz="1800">
                  <a:solidFill>
                    <a:srgbClr val="FF6720"/>
                  </a:solidFill>
                  <a:latin typeface="Open Sans"/>
                  <a:ea typeface="Open Sans"/>
                  <a:cs typeface="Open Sans"/>
                  <a:sym typeface="Open Sans"/>
                </a:rPr>
                <a:t>Each pathway has different requirements, deadlines, and next steps.</a:t>
              </a:r>
              <a:endParaRPr b="1" sz="1800">
                <a:solidFill>
                  <a:srgbClr val="FF6720"/>
                </a:solidFill>
                <a:latin typeface="Open Sans"/>
                <a:ea typeface="Open Sans"/>
                <a:cs typeface="Open Sans"/>
                <a:sym typeface="Open Sans"/>
              </a:endParaRPr>
            </a:p>
            <a:p>
              <a:pPr indent="0" lvl="0" marL="0" rtl="0" algn="l">
                <a:spcBef>
                  <a:spcPts val="900"/>
                </a:spcBef>
                <a:spcAft>
                  <a:spcPts val="0"/>
                </a:spcAft>
                <a:buNone/>
              </a:pPr>
              <a:r>
                <a:t/>
              </a:r>
              <a:endParaRPr>
                <a:solidFill>
                  <a:srgbClr val="4A5568"/>
                </a:solidFill>
                <a:latin typeface="Open Sans"/>
                <a:ea typeface="Open Sans"/>
                <a:cs typeface="Open Sans"/>
                <a:sym typeface="Open Sans"/>
              </a:endParaRPr>
            </a:p>
            <a:p>
              <a:pPr indent="0" lvl="0" marL="0" rtl="0" algn="l">
                <a:spcBef>
                  <a:spcPts val="0"/>
                </a:spcBef>
                <a:spcAft>
                  <a:spcPts val="0"/>
                </a:spcAft>
                <a:buNone/>
              </a:pPr>
              <a:r>
                <a:t/>
              </a:r>
              <a:endParaRPr>
                <a:solidFill>
                  <a:srgbClr val="4A5568"/>
                </a:solidFill>
                <a:latin typeface="Open Sans"/>
                <a:ea typeface="Open Sans"/>
                <a:cs typeface="Open Sans"/>
                <a:sym typeface="Open Sans"/>
              </a:endParaRPr>
            </a:p>
          </p:txBody>
        </p:sp>
      </p:grpSp>
      <p:pic>
        <p:nvPicPr>
          <p:cNvPr id="118" name="Google Shape;118;p18"/>
          <p:cNvPicPr preferRelativeResize="0"/>
          <p:nvPr/>
        </p:nvPicPr>
        <p:blipFill rotWithShape="1">
          <a:blip r:embed="rId3">
            <a:alphaModFix/>
          </a:blip>
          <a:srcRect b="-140" l="0" r="0" t="150"/>
          <a:stretch/>
        </p:blipFill>
        <p:spPr>
          <a:xfrm>
            <a:off x="7620000" y="0"/>
            <a:ext cx="1524000" cy="726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 name="Shape 122"/>
        <p:cNvGrpSpPr/>
        <p:nvPr/>
      </p:nvGrpSpPr>
      <p:grpSpPr>
        <a:xfrm>
          <a:off x="0" y="0"/>
          <a:ext cx="0" cy="0"/>
          <a:chOff x="0" y="0"/>
          <a:chExt cx="0" cy="0"/>
        </a:xfrm>
      </p:grpSpPr>
      <p:sp>
        <p:nvSpPr>
          <p:cNvPr id="123" name="Google Shape;123;p19"/>
          <p:cNvSpPr txBox="1"/>
          <p:nvPr>
            <p:ph type="title"/>
          </p:nvPr>
        </p:nvSpPr>
        <p:spPr>
          <a:xfrm>
            <a:off x="571500" y="476250"/>
            <a:ext cx="66675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lang="en" sz="3200">
                <a:solidFill>
                  <a:srgbClr val="FFFFFF"/>
                </a:solidFill>
                <a:latin typeface="Open Sans"/>
                <a:ea typeface="Open Sans"/>
                <a:cs typeface="Open Sans"/>
                <a:sym typeface="Open Sans"/>
              </a:rPr>
              <a:t>What Seniors Need to Do</a:t>
            </a:r>
            <a:endParaRPr b="1" sz="3200">
              <a:solidFill>
                <a:srgbClr val="FFFFFF"/>
              </a:solidFill>
              <a:latin typeface="Open Sans"/>
              <a:ea typeface="Open Sans"/>
              <a:cs typeface="Open Sans"/>
              <a:sym typeface="Open Sans"/>
            </a:endParaRPr>
          </a:p>
        </p:txBody>
      </p:sp>
      <p:grpSp>
        <p:nvGrpSpPr>
          <p:cNvPr id="124" name="Google Shape;124;p19"/>
          <p:cNvGrpSpPr/>
          <p:nvPr/>
        </p:nvGrpSpPr>
        <p:grpSpPr>
          <a:xfrm>
            <a:off x="571500" y="1428750"/>
            <a:ext cx="3810000" cy="3143400"/>
            <a:chOff x="0" y="0"/>
            <a:chExt cx="3810000" cy="3143400"/>
          </a:xfrm>
        </p:grpSpPr>
        <p:sp>
          <p:nvSpPr>
            <p:cNvPr id="125" name="Google Shape;125;p19"/>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6" name="Google Shape;126;p19"/>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00B0B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7" name="Google Shape;127;p19"/>
            <p:cNvSpPr txBox="1"/>
            <p:nvPr/>
          </p:nvSpPr>
          <p:spPr>
            <a:xfrm>
              <a:off x="238125" y="333375"/>
              <a:ext cx="3333900" cy="2476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00B0B9"/>
                  </a:solidFill>
                  <a:latin typeface="Open Sans"/>
                  <a:ea typeface="Open Sans"/>
                  <a:cs typeface="Open Sans"/>
                  <a:sym typeface="Open Sans"/>
                </a:rPr>
                <a:t>Senior Year Priorities</a:t>
              </a:r>
              <a:endParaRPr b="1" sz="1800">
                <a:solidFill>
                  <a:srgbClr val="00B0B9"/>
                </a:solidFill>
                <a:latin typeface="Open Sans"/>
                <a:ea typeface="Open Sans"/>
                <a:cs typeface="Open Sans"/>
                <a:sym typeface="Open Sans"/>
              </a:endParaRPr>
            </a:p>
            <a:p>
              <a:pPr indent="0" lvl="0" marL="0" rtl="0" algn="l">
                <a:spcBef>
                  <a:spcPts val="1200"/>
                </a:spcBef>
                <a:spcAft>
                  <a:spcPts val="0"/>
                </a:spcAft>
                <a:buNone/>
              </a:pPr>
              <a:r>
                <a:rPr lang="en" sz="1300">
                  <a:solidFill>
                    <a:srgbClr val="4A5568"/>
                  </a:solidFill>
                  <a:latin typeface="Open Sans"/>
                  <a:ea typeface="Open Sans"/>
                  <a:cs typeface="Open Sans"/>
                  <a:sym typeface="Open Sans"/>
                </a:rPr>
                <a:t>No </a:t>
              </a:r>
              <a:r>
                <a:rPr lang="en" sz="1300">
                  <a:solidFill>
                    <a:srgbClr val="4A5568"/>
                  </a:solidFill>
                  <a:latin typeface="Open Sans"/>
                  <a:ea typeface="Open Sans"/>
                  <a:cs typeface="Open Sans"/>
                  <a:sym typeface="Open Sans"/>
                </a:rPr>
                <a:t>matter</a:t>
              </a:r>
              <a:r>
                <a:rPr lang="en" sz="1300">
                  <a:solidFill>
                    <a:srgbClr val="4A5568"/>
                  </a:solidFill>
                  <a:latin typeface="Open Sans"/>
                  <a:ea typeface="Open Sans"/>
                  <a:cs typeface="Open Sans"/>
                  <a:sym typeface="Open Sans"/>
                </a:rPr>
                <a:t> which </a:t>
              </a:r>
              <a:r>
                <a:rPr lang="en" sz="1300">
                  <a:solidFill>
                    <a:srgbClr val="4A5568"/>
                  </a:solidFill>
                  <a:latin typeface="Open Sans"/>
                  <a:ea typeface="Open Sans"/>
                  <a:cs typeface="Open Sans"/>
                  <a:sym typeface="Open Sans"/>
                </a:rPr>
                <a:t>path</a:t>
              </a:r>
              <a:r>
                <a:rPr lang="en" sz="1300">
                  <a:solidFill>
                    <a:srgbClr val="4A5568"/>
                  </a:solidFill>
                  <a:latin typeface="Open Sans"/>
                  <a:ea typeface="Open Sans"/>
                  <a:cs typeface="Open Sans"/>
                  <a:sym typeface="Open Sans"/>
                </a:rPr>
                <a:t> you choose, </a:t>
              </a:r>
              <a:r>
                <a:rPr lang="en" sz="1300">
                  <a:solidFill>
                    <a:srgbClr val="4A5568"/>
                  </a:solidFill>
                  <a:latin typeface="Open Sans"/>
                  <a:ea typeface="Open Sans"/>
                  <a:cs typeface="Open Sans"/>
                  <a:sym typeface="Open Sans"/>
                </a:rPr>
                <a:t>most seniors should:</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Stay on track for graduation</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Complete Applications</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Request transcripts when needed</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Ask for recommendation letters early</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Research scholarships</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Complete the FAFSA (college-bound)</a:t>
              </a:r>
              <a:endParaRPr sz="1300">
                <a:solidFill>
                  <a:srgbClr val="4A5568"/>
                </a:solidFill>
                <a:latin typeface="Open Sans"/>
                <a:ea typeface="Open Sans"/>
                <a:cs typeface="Open Sans"/>
                <a:sym typeface="Open Sans"/>
              </a:endParaRPr>
            </a:p>
            <a:p>
              <a:pPr indent="-311150" lvl="0" marL="457200" rtl="0" algn="l">
                <a:spcBef>
                  <a:spcPts val="0"/>
                </a:spcBef>
                <a:spcAft>
                  <a:spcPts val="0"/>
                </a:spcAft>
                <a:buClr>
                  <a:srgbClr val="4A5568"/>
                </a:buClr>
                <a:buSzPts val="1300"/>
                <a:buFont typeface="Open Sans"/>
                <a:buChar char="●"/>
              </a:pPr>
              <a:r>
                <a:rPr lang="en" sz="1300">
                  <a:solidFill>
                    <a:srgbClr val="4A5568"/>
                  </a:solidFill>
                  <a:latin typeface="Open Sans"/>
                  <a:ea typeface="Open Sans"/>
                  <a:cs typeface="Open Sans"/>
                  <a:sym typeface="Open Sans"/>
                </a:rPr>
                <a:t>Meet all important deadlines</a:t>
              </a:r>
              <a:endParaRPr sz="1300">
                <a:solidFill>
                  <a:srgbClr val="4A5568"/>
                </a:solidFill>
                <a:latin typeface="Open Sans"/>
                <a:ea typeface="Open Sans"/>
                <a:cs typeface="Open Sans"/>
                <a:sym typeface="Open Sans"/>
              </a:endParaRPr>
            </a:p>
          </p:txBody>
        </p:sp>
      </p:grpSp>
      <p:grpSp>
        <p:nvGrpSpPr>
          <p:cNvPr id="128" name="Google Shape;128;p19"/>
          <p:cNvGrpSpPr/>
          <p:nvPr/>
        </p:nvGrpSpPr>
        <p:grpSpPr>
          <a:xfrm>
            <a:off x="4762500" y="1428750"/>
            <a:ext cx="3810000" cy="3143400"/>
            <a:chOff x="0" y="0"/>
            <a:chExt cx="3810000" cy="3143400"/>
          </a:xfrm>
        </p:grpSpPr>
        <p:sp>
          <p:nvSpPr>
            <p:cNvPr id="129" name="Google Shape;129;p19"/>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0" name="Google Shape;130;p19"/>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FF67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1" name="Google Shape;131;p19"/>
            <p:cNvSpPr txBox="1"/>
            <p:nvPr/>
          </p:nvSpPr>
          <p:spPr>
            <a:xfrm>
              <a:off x="238125" y="333375"/>
              <a:ext cx="3333900" cy="2476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F6720"/>
                  </a:solidFill>
                  <a:latin typeface="Open Sans"/>
                  <a:ea typeface="Open Sans"/>
                  <a:cs typeface="Open Sans"/>
                  <a:sym typeface="Open Sans"/>
                </a:rPr>
                <a:t>Senior Post-Secondary Action Plan</a:t>
              </a:r>
              <a:endParaRPr b="1" sz="1800">
                <a:solidFill>
                  <a:srgbClr val="FF6720"/>
                </a:solidFill>
                <a:latin typeface="Open Sans"/>
                <a:ea typeface="Open Sans"/>
                <a:cs typeface="Open Sans"/>
                <a:sym typeface="Open Sans"/>
              </a:endParaRPr>
            </a:p>
            <a:p>
              <a:pPr indent="0" lvl="0" marL="0" rtl="0" algn="l">
                <a:spcBef>
                  <a:spcPts val="1200"/>
                </a:spcBef>
                <a:spcAft>
                  <a:spcPts val="0"/>
                </a:spcAft>
                <a:buNone/>
              </a:pPr>
              <a:r>
                <a:rPr lang="en">
                  <a:solidFill>
                    <a:srgbClr val="4A5568"/>
                  </a:solidFill>
                  <a:latin typeface="Open Sans"/>
                  <a:ea typeface="Open Sans"/>
                  <a:cs typeface="Open Sans"/>
                  <a:sym typeface="Open Sans"/>
                </a:rPr>
                <a:t>Include:</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Your Post-Secondary Pathway</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Your long-term goals</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Your immediate next steps</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Adults who can support you</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Important deadlines</a:t>
              </a:r>
              <a:endParaRPr b="1" sz="1500">
                <a:solidFill>
                  <a:srgbClr val="FF6720"/>
                </a:solidFill>
                <a:latin typeface="Open Sans"/>
                <a:ea typeface="Open Sans"/>
                <a:cs typeface="Open Sans"/>
                <a:sym typeface="Open Sans"/>
              </a:endParaRPr>
            </a:p>
            <a:p>
              <a:pPr indent="0" lvl="0" marL="0" rtl="0" algn="ctr">
                <a:spcBef>
                  <a:spcPts val="0"/>
                </a:spcBef>
                <a:spcAft>
                  <a:spcPts val="0"/>
                </a:spcAft>
                <a:buNone/>
              </a:pPr>
              <a:r>
                <a:t/>
              </a:r>
              <a:endParaRPr b="1" sz="1500">
                <a:solidFill>
                  <a:srgbClr val="FF6720"/>
                </a:solidFill>
                <a:latin typeface="Open Sans"/>
                <a:ea typeface="Open Sans"/>
                <a:cs typeface="Open Sans"/>
                <a:sym typeface="Open Sans"/>
              </a:endParaRPr>
            </a:p>
            <a:p>
              <a:pPr indent="0" lvl="0" marL="0" rtl="0" algn="ctr">
                <a:spcBef>
                  <a:spcPts val="1200"/>
                </a:spcBef>
                <a:spcAft>
                  <a:spcPts val="1200"/>
                </a:spcAft>
                <a:buNone/>
              </a:pPr>
              <a:r>
                <a:rPr b="1" lang="en" sz="1500">
                  <a:solidFill>
                    <a:srgbClr val="FF6720"/>
                  </a:solidFill>
                  <a:latin typeface="Open Sans"/>
                  <a:ea typeface="Open Sans"/>
                  <a:cs typeface="Open Sans"/>
                  <a:sym typeface="Open Sans"/>
                </a:rPr>
                <a:t>Complete your Action Plan</a:t>
              </a:r>
              <a:endParaRPr sz="1100">
                <a:solidFill>
                  <a:srgbClr val="4A5568"/>
                </a:solidFill>
                <a:latin typeface="Open Sans"/>
                <a:ea typeface="Open Sans"/>
                <a:cs typeface="Open Sans"/>
                <a:sym typeface="Open Sans"/>
              </a:endParaRPr>
            </a:p>
          </p:txBody>
        </p:sp>
      </p:grpSp>
      <p:pic>
        <p:nvPicPr>
          <p:cNvPr id="132" name="Google Shape;132;p19"/>
          <p:cNvPicPr preferRelativeResize="0"/>
          <p:nvPr/>
        </p:nvPicPr>
        <p:blipFill rotWithShape="1">
          <a:blip r:embed="rId4">
            <a:alphaModFix/>
          </a:blip>
          <a:srcRect b="160" l="0" r="0" t="150"/>
          <a:stretch/>
        </p:blipFill>
        <p:spPr>
          <a:xfrm>
            <a:off x="7559900" y="56500"/>
            <a:ext cx="1524000" cy="723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lang="en" sz="3600">
                <a:solidFill>
                  <a:srgbClr val="1D4289"/>
                </a:solidFill>
                <a:latin typeface="Open Sans"/>
                <a:ea typeface="Open Sans"/>
                <a:cs typeface="Open Sans"/>
                <a:sym typeface="Open Sans"/>
              </a:rPr>
              <a:t>My Next Steps Checklist</a:t>
            </a:r>
            <a:endParaRPr b="1" sz="3600">
              <a:solidFill>
                <a:srgbClr val="1D4289"/>
              </a:solidFill>
              <a:latin typeface="Open Sans"/>
              <a:ea typeface="Open Sans"/>
              <a:cs typeface="Open Sans"/>
              <a:sym typeface="Open Sans"/>
            </a:endParaRPr>
          </a:p>
        </p:txBody>
      </p:sp>
      <p:sp>
        <p:nvSpPr>
          <p:cNvPr id="138" name="Google Shape;138;p20"/>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spcBef>
                <a:spcPts val="0"/>
              </a:spcBef>
              <a:spcAft>
                <a:spcPts val="0"/>
              </a:spcAft>
              <a:buNone/>
            </a:pPr>
            <a:r>
              <a:rPr b="1" lang="en">
                <a:solidFill>
                  <a:srgbClr val="FF6720"/>
                </a:solidFill>
                <a:latin typeface="Open Sans"/>
                <a:ea typeface="Open Sans"/>
                <a:cs typeface="Open Sans"/>
                <a:sym typeface="Open Sans"/>
              </a:rPr>
              <a:t>Review your checklist.</a:t>
            </a:r>
            <a:endParaRPr b="1">
              <a:solidFill>
                <a:srgbClr val="FF6720"/>
              </a:solidFill>
              <a:latin typeface="Open Sans"/>
              <a:ea typeface="Open Sans"/>
              <a:cs typeface="Open Sans"/>
              <a:sym typeface="Open Sans"/>
            </a:endParaRPr>
          </a:p>
          <a:p>
            <a:pPr indent="0" lvl="0" marL="0" rtl="0" algn="l">
              <a:spcBef>
                <a:spcPts val="900"/>
              </a:spcBef>
              <a:spcAft>
                <a:spcPts val="0"/>
              </a:spcAft>
              <a:buNone/>
            </a:pPr>
            <a:r>
              <a:rPr b="1" lang="en">
                <a:solidFill>
                  <a:srgbClr val="FF6720"/>
                </a:solidFill>
                <a:latin typeface="Open Sans"/>
                <a:ea typeface="Open Sans"/>
                <a:cs typeface="Open Sans"/>
                <a:sym typeface="Open Sans"/>
              </a:rPr>
              <a:t>Identify tasks you have already completed and those that still need your attention.</a:t>
            </a:r>
            <a:endParaRPr b="1">
              <a:solidFill>
                <a:srgbClr val="FF6720"/>
              </a:solidFill>
              <a:latin typeface="Open Sans"/>
              <a:ea typeface="Open Sans"/>
              <a:cs typeface="Open Sans"/>
              <a:sym typeface="Open Sans"/>
            </a:endParaRPr>
          </a:p>
          <a:p>
            <a:pPr indent="0" lvl="0" marL="0" rtl="0" algn="l">
              <a:spcBef>
                <a:spcPts val="900"/>
              </a:spcBef>
              <a:spcAft>
                <a:spcPts val="0"/>
              </a:spcAft>
              <a:buNone/>
            </a:pPr>
            <a:r>
              <a:rPr b="1" lang="en">
                <a:solidFill>
                  <a:srgbClr val="FF6720"/>
                </a:solidFill>
                <a:latin typeface="Open Sans"/>
                <a:ea typeface="Open Sans"/>
                <a:cs typeface="Open Sans"/>
                <a:sym typeface="Open Sans"/>
              </a:rPr>
              <a:t>Your checklist will help you stay organized throughout your Senior year.</a:t>
            </a:r>
            <a:endParaRPr b="1">
              <a:solidFill>
                <a:srgbClr val="FF6720"/>
              </a:solidFill>
              <a:latin typeface="Open Sans"/>
              <a:ea typeface="Open Sans"/>
              <a:cs typeface="Open Sans"/>
              <a:sym typeface="Open Sans"/>
            </a:endParaRPr>
          </a:p>
          <a:p>
            <a:pPr indent="0" lvl="0" marL="0" rtl="0" algn="l">
              <a:spcBef>
                <a:spcPts val="900"/>
              </a:spcBef>
              <a:spcAft>
                <a:spcPts val="900"/>
              </a:spcAft>
              <a:buNone/>
            </a:pPr>
            <a:r>
              <a:t/>
            </a:r>
            <a:endParaRPr sz="1600" u="sng">
              <a:solidFill>
                <a:srgbClr val="4A5568"/>
              </a:solidFill>
            </a:endParaRPr>
          </a:p>
        </p:txBody>
      </p:sp>
      <p:pic>
        <p:nvPicPr>
          <p:cNvPr id="139" name="Google Shape;139;p20"/>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grpSp>
        <p:nvGrpSpPr>
          <p:cNvPr id="144" name="Google Shape;144;p21"/>
          <p:cNvGrpSpPr/>
          <p:nvPr/>
        </p:nvGrpSpPr>
        <p:grpSpPr>
          <a:xfrm>
            <a:off x="762000" y="571500"/>
            <a:ext cx="6096000" cy="762000"/>
            <a:chOff x="0" y="0"/>
            <a:chExt cx="6096000" cy="762000"/>
          </a:xfrm>
        </p:grpSpPr>
        <p:sp>
          <p:nvSpPr>
            <p:cNvPr id="145" name="Google Shape;145;p21"/>
            <p:cNvSpPr/>
            <p:nvPr/>
          </p:nvSpPr>
          <p:spPr>
            <a:xfrm>
              <a:off x="0" y="0"/>
              <a:ext cx="6096000" cy="762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6" name="Google Shape;146;p21"/>
            <p:cNvSpPr txBox="1"/>
            <p:nvPr/>
          </p:nvSpPr>
          <p:spPr>
            <a:xfrm>
              <a:off x="0" y="0"/>
              <a:ext cx="6096000" cy="76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3600">
                  <a:solidFill>
                    <a:srgbClr val="1D4289"/>
                  </a:solidFill>
                  <a:latin typeface="Open Sans"/>
                  <a:ea typeface="Open Sans"/>
                  <a:cs typeface="Open Sans"/>
                  <a:sym typeface="Open Sans"/>
                </a:rPr>
                <a:t>Resources to Help You Stay Organized</a:t>
              </a:r>
              <a:endParaRPr b="1" sz="3600">
                <a:solidFill>
                  <a:srgbClr val="1D4289"/>
                </a:solidFill>
                <a:latin typeface="Open Sans"/>
                <a:ea typeface="Open Sans"/>
                <a:cs typeface="Open Sans"/>
                <a:sym typeface="Open Sans"/>
              </a:endParaRPr>
            </a:p>
          </p:txBody>
        </p:sp>
      </p:grpSp>
      <p:grpSp>
        <p:nvGrpSpPr>
          <p:cNvPr id="147" name="Google Shape;147;p21"/>
          <p:cNvGrpSpPr/>
          <p:nvPr/>
        </p:nvGrpSpPr>
        <p:grpSpPr>
          <a:xfrm>
            <a:off x="594225" y="1547975"/>
            <a:ext cx="7608600" cy="2857500"/>
            <a:chOff x="0" y="0"/>
            <a:chExt cx="7608600" cy="2857500"/>
          </a:xfrm>
        </p:grpSpPr>
        <p:sp>
          <p:nvSpPr>
            <p:cNvPr id="148" name="Google Shape;148;p21"/>
            <p:cNvSpPr/>
            <p:nvPr/>
          </p:nvSpPr>
          <p:spPr>
            <a:xfrm>
              <a:off x="0" y="0"/>
              <a:ext cx="3619500" cy="2857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9" name="Google Shape;149;p21"/>
            <p:cNvSpPr txBox="1"/>
            <p:nvPr/>
          </p:nvSpPr>
          <p:spPr>
            <a:xfrm>
              <a:off x="0" y="0"/>
              <a:ext cx="7608600" cy="285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F6720"/>
                  </a:solidFill>
                  <a:latin typeface="Open Sans"/>
                  <a:ea typeface="Open Sans"/>
                  <a:cs typeface="Open Sans"/>
                  <a:sym typeface="Open Sans"/>
                </a:rPr>
                <a:t>Today you will receive several planning resources to use throughout your Senior year.</a:t>
              </a:r>
              <a:endParaRPr b="1" sz="1800">
                <a:solidFill>
                  <a:srgbClr val="FF6720"/>
                </a:solidFill>
                <a:latin typeface="Open Sans"/>
                <a:ea typeface="Open Sans"/>
                <a:cs typeface="Open Sans"/>
                <a:sym typeface="Open Sans"/>
              </a:endParaRPr>
            </a:p>
            <a:p>
              <a:pPr indent="0" lvl="0" marL="457200" rtl="0" algn="l">
                <a:spcBef>
                  <a:spcPts val="900"/>
                </a:spcBef>
                <a:spcAft>
                  <a:spcPts val="0"/>
                </a:spcAft>
                <a:buNone/>
              </a:pPr>
              <a:r>
                <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Scholarship Tracker</a:t>
              </a:r>
              <a:endParaRPr>
                <a:solidFill>
                  <a:srgbClr val="4A5568"/>
                </a:solidFill>
                <a:latin typeface="Open Sans"/>
                <a:ea typeface="Open Sans"/>
                <a:cs typeface="Open Sans"/>
                <a:sym typeface="Open Sans"/>
              </a:endParaRPr>
            </a:p>
            <a:p>
              <a:pPr indent="-317500" lvl="1" marL="9144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Keep track of scholarship opportunities, deadlines, and application status.</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FAFSA Information Sheet</a:t>
              </a:r>
              <a:endParaRPr>
                <a:solidFill>
                  <a:srgbClr val="4A5568"/>
                </a:solidFill>
                <a:latin typeface="Open Sans"/>
                <a:ea typeface="Open Sans"/>
                <a:cs typeface="Open Sans"/>
                <a:sym typeface="Open Sans"/>
              </a:endParaRPr>
            </a:p>
            <a:p>
              <a:pPr indent="-317500" lvl="1" marL="9144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Learn about financial aid, important dates, and documents you will need.</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Senior Year Timeline</a:t>
              </a:r>
              <a:endParaRPr>
                <a:solidFill>
                  <a:srgbClr val="4A5568"/>
                </a:solidFill>
                <a:latin typeface="Open Sans"/>
                <a:ea typeface="Open Sans"/>
                <a:cs typeface="Open Sans"/>
                <a:sym typeface="Open Sans"/>
              </a:endParaRPr>
            </a:p>
            <a:p>
              <a:pPr indent="-317500" lvl="1" marL="9144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Stay on top of important milestones and deadlines from fall through graduation.</a:t>
              </a:r>
              <a:endParaRPr>
                <a:solidFill>
                  <a:srgbClr val="4A5568"/>
                </a:solidFill>
                <a:latin typeface="Open Sans"/>
                <a:ea typeface="Open Sans"/>
                <a:cs typeface="Open Sans"/>
                <a:sym typeface="Open Sans"/>
              </a:endParaRPr>
            </a:p>
            <a:p>
              <a:pPr indent="0" lvl="0" marL="0" rtl="0" algn="l">
                <a:spcBef>
                  <a:spcPts val="0"/>
                </a:spcBef>
                <a:spcAft>
                  <a:spcPts val="0"/>
                </a:spcAft>
                <a:buNone/>
              </a:pPr>
              <a:r>
                <a:t/>
              </a:r>
              <a:endParaRPr b="1" sz="1800">
                <a:solidFill>
                  <a:srgbClr val="FF6720"/>
                </a:solidFill>
                <a:latin typeface="Open Sans"/>
                <a:ea typeface="Open Sans"/>
                <a:cs typeface="Open Sans"/>
                <a:sym typeface="Open Sans"/>
              </a:endParaRPr>
            </a:p>
            <a:p>
              <a:pPr indent="0" lvl="0" marL="0" rtl="0" algn="ctr">
                <a:spcBef>
                  <a:spcPts val="900"/>
                </a:spcBef>
                <a:spcAft>
                  <a:spcPts val="0"/>
                </a:spcAft>
                <a:buNone/>
              </a:pPr>
              <a:r>
                <a:rPr b="1" lang="en" sz="1800" u="sng">
                  <a:solidFill>
                    <a:srgbClr val="FF6720"/>
                  </a:solidFill>
                  <a:latin typeface="Open Sans"/>
                  <a:ea typeface="Open Sans"/>
                  <a:cs typeface="Open Sans"/>
                  <a:sym typeface="Open Sans"/>
                </a:rPr>
                <a:t>Keep these resources in a safe place and refer to them throughout the year.</a:t>
              </a:r>
              <a:endParaRPr b="1" sz="1800">
                <a:solidFill>
                  <a:srgbClr val="FF6720"/>
                </a:solidFill>
                <a:latin typeface="Open Sans"/>
                <a:ea typeface="Open Sans"/>
                <a:cs typeface="Open Sans"/>
                <a:sym typeface="Open Sans"/>
              </a:endParaRPr>
            </a:p>
            <a:p>
              <a:pPr indent="0" lvl="0" marL="0" rtl="0" algn="l">
                <a:spcBef>
                  <a:spcPts val="900"/>
                </a:spcBef>
                <a:spcAft>
                  <a:spcPts val="0"/>
                </a:spcAft>
                <a:buNone/>
              </a:pPr>
              <a:r>
                <a:t/>
              </a:r>
              <a:endParaRPr>
                <a:solidFill>
                  <a:srgbClr val="4A5568"/>
                </a:solidFill>
                <a:latin typeface="Open Sans"/>
                <a:ea typeface="Open Sans"/>
                <a:cs typeface="Open Sans"/>
                <a:sym typeface="Open Sans"/>
              </a:endParaRPr>
            </a:p>
            <a:p>
              <a:pPr indent="0" lvl="0" marL="0" rtl="0" algn="l">
                <a:spcBef>
                  <a:spcPts val="0"/>
                </a:spcBef>
                <a:spcAft>
                  <a:spcPts val="0"/>
                </a:spcAft>
                <a:buNone/>
              </a:pPr>
              <a:r>
                <a:rPr lang="en">
                  <a:solidFill>
                    <a:srgbClr val="4A5568"/>
                  </a:solidFill>
                  <a:latin typeface="Open Sans"/>
                  <a:ea typeface="Open Sans"/>
                  <a:cs typeface="Open Sans"/>
                  <a:sym typeface="Open Sans"/>
                </a:rPr>
                <a:t> </a:t>
              </a:r>
              <a:endParaRPr>
                <a:solidFill>
                  <a:srgbClr val="4A5568"/>
                </a:solidFill>
                <a:latin typeface="Open Sans"/>
                <a:ea typeface="Open Sans"/>
                <a:cs typeface="Open Sans"/>
                <a:sym typeface="Open Sans"/>
              </a:endParaRPr>
            </a:p>
          </p:txBody>
        </p:sp>
      </p:grpSp>
      <p:pic>
        <p:nvPicPr>
          <p:cNvPr id="150" name="Google Shape;150;p21"/>
          <p:cNvPicPr preferRelativeResize="0"/>
          <p:nvPr/>
        </p:nvPicPr>
        <p:blipFill rotWithShape="1">
          <a:blip r:embed="rId3">
            <a:alphaModFix/>
          </a:blip>
          <a:srcRect b="-140" l="0" r="0" t="150"/>
          <a:stretch/>
        </p:blipFill>
        <p:spPr>
          <a:xfrm>
            <a:off x="7620000" y="0"/>
            <a:ext cx="1524000" cy="726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2"/>
          <p:cNvSpPr txBox="1"/>
          <p:nvPr>
            <p:ph type="title"/>
          </p:nvPr>
        </p:nvSpPr>
        <p:spPr>
          <a:xfrm>
            <a:off x="571500" y="476250"/>
            <a:ext cx="66675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lang="en" sz="3200">
                <a:solidFill>
                  <a:srgbClr val="FFFFFF"/>
                </a:solidFill>
                <a:latin typeface="Open Sans"/>
                <a:ea typeface="Open Sans"/>
                <a:cs typeface="Open Sans"/>
                <a:sym typeface="Open Sans"/>
              </a:rPr>
              <a:t>You Don’t Have to Do It Alone</a:t>
            </a:r>
            <a:endParaRPr b="1" sz="3200">
              <a:solidFill>
                <a:srgbClr val="FFFFFF"/>
              </a:solidFill>
              <a:latin typeface="Open Sans"/>
              <a:ea typeface="Open Sans"/>
              <a:cs typeface="Open Sans"/>
              <a:sym typeface="Open Sans"/>
            </a:endParaRPr>
          </a:p>
        </p:txBody>
      </p:sp>
      <p:pic>
        <p:nvPicPr>
          <p:cNvPr id="156" name="Google Shape;156;p22"/>
          <p:cNvPicPr preferRelativeResize="0"/>
          <p:nvPr/>
        </p:nvPicPr>
        <p:blipFill rotWithShape="1">
          <a:blip r:embed="rId4">
            <a:alphaModFix/>
          </a:blip>
          <a:srcRect b="160" l="0" r="0" t="150"/>
          <a:stretch/>
        </p:blipFill>
        <p:spPr>
          <a:xfrm>
            <a:off x="7559900" y="56500"/>
            <a:ext cx="1524000" cy="723900"/>
          </a:xfrm>
          <a:prstGeom prst="rect">
            <a:avLst/>
          </a:prstGeom>
          <a:noFill/>
          <a:ln>
            <a:noFill/>
          </a:ln>
        </p:spPr>
      </p:pic>
      <p:sp>
        <p:nvSpPr>
          <p:cNvPr id="157" name="Google Shape;157;p22"/>
          <p:cNvSpPr txBox="1"/>
          <p:nvPr/>
        </p:nvSpPr>
        <p:spPr>
          <a:xfrm>
            <a:off x="594225" y="1547975"/>
            <a:ext cx="7608600" cy="285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00B0B9"/>
                </a:solidFill>
                <a:latin typeface="Open Sans"/>
                <a:ea typeface="Open Sans"/>
                <a:cs typeface="Open Sans"/>
                <a:sym typeface="Open Sans"/>
              </a:rPr>
              <a:t>Your support network includes:</a:t>
            </a:r>
            <a:endParaRPr b="1" sz="1800">
              <a:solidFill>
                <a:srgbClr val="00B0B9"/>
              </a:solidFill>
              <a:latin typeface="Open Sans"/>
              <a:ea typeface="Open Sans"/>
              <a:cs typeface="Open Sans"/>
              <a:sym typeface="Open Sans"/>
            </a:endParaRPr>
          </a:p>
          <a:p>
            <a:pPr indent="0" lvl="0" marL="457200" rtl="0" algn="l">
              <a:spcBef>
                <a:spcPts val="900"/>
              </a:spcBef>
              <a:spcAft>
                <a:spcPts val="0"/>
              </a:spcAft>
              <a:buNone/>
            </a:pPr>
            <a:r>
              <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chemeClr val="lt1"/>
              </a:buClr>
              <a:buSzPts val="1400"/>
              <a:buFont typeface="Open Sans"/>
              <a:buChar char="●"/>
            </a:pPr>
            <a:r>
              <a:rPr lang="en">
                <a:solidFill>
                  <a:schemeClr val="lt1"/>
                </a:solidFill>
                <a:latin typeface="Open Sans"/>
                <a:ea typeface="Open Sans"/>
                <a:cs typeface="Open Sans"/>
                <a:sym typeface="Open Sans"/>
              </a:rPr>
              <a:t>School Counselor</a:t>
            </a:r>
            <a:endParaRPr>
              <a:solidFill>
                <a:schemeClr val="lt1"/>
              </a:solidFill>
              <a:latin typeface="Open Sans"/>
              <a:ea typeface="Open Sans"/>
              <a:cs typeface="Open Sans"/>
              <a:sym typeface="Open Sans"/>
            </a:endParaRPr>
          </a:p>
          <a:p>
            <a:pPr indent="-317500" lvl="0" marL="457200" rtl="0" algn="l">
              <a:spcBef>
                <a:spcPts val="0"/>
              </a:spcBef>
              <a:spcAft>
                <a:spcPts val="0"/>
              </a:spcAft>
              <a:buClr>
                <a:schemeClr val="lt1"/>
              </a:buClr>
              <a:buSzPts val="1400"/>
              <a:buFont typeface="Open Sans"/>
              <a:buChar char="●"/>
            </a:pPr>
            <a:r>
              <a:rPr lang="en">
                <a:solidFill>
                  <a:schemeClr val="lt1"/>
                </a:solidFill>
                <a:latin typeface="Open Sans"/>
                <a:ea typeface="Open Sans"/>
                <a:cs typeface="Open Sans"/>
                <a:sym typeface="Open Sans"/>
              </a:rPr>
              <a:t>Teachers</a:t>
            </a:r>
            <a:endParaRPr>
              <a:solidFill>
                <a:schemeClr val="lt1"/>
              </a:solidFill>
              <a:latin typeface="Open Sans"/>
              <a:ea typeface="Open Sans"/>
              <a:cs typeface="Open Sans"/>
              <a:sym typeface="Open Sans"/>
            </a:endParaRPr>
          </a:p>
          <a:p>
            <a:pPr indent="-317500" lvl="0" marL="457200" rtl="0" algn="l">
              <a:spcBef>
                <a:spcPts val="0"/>
              </a:spcBef>
              <a:spcAft>
                <a:spcPts val="0"/>
              </a:spcAft>
              <a:buClr>
                <a:schemeClr val="lt1"/>
              </a:buClr>
              <a:buSzPts val="1400"/>
              <a:buFont typeface="Open Sans"/>
              <a:buChar char="●"/>
            </a:pPr>
            <a:r>
              <a:rPr lang="en">
                <a:solidFill>
                  <a:schemeClr val="lt1"/>
                </a:solidFill>
                <a:latin typeface="Open Sans"/>
                <a:ea typeface="Open Sans"/>
                <a:cs typeface="Open Sans"/>
                <a:sym typeface="Open Sans"/>
              </a:rPr>
              <a:t>Family</a:t>
            </a:r>
            <a:endParaRPr>
              <a:solidFill>
                <a:schemeClr val="lt1"/>
              </a:solidFill>
              <a:latin typeface="Open Sans"/>
              <a:ea typeface="Open Sans"/>
              <a:cs typeface="Open Sans"/>
              <a:sym typeface="Open Sans"/>
            </a:endParaRPr>
          </a:p>
          <a:p>
            <a:pPr indent="-317500" lvl="0" marL="457200" rtl="0" algn="l">
              <a:spcBef>
                <a:spcPts val="0"/>
              </a:spcBef>
              <a:spcAft>
                <a:spcPts val="0"/>
              </a:spcAft>
              <a:buClr>
                <a:schemeClr val="lt1"/>
              </a:buClr>
              <a:buSzPts val="1400"/>
              <a:buFont typeface="Open Sans"/>
              <a:buChar char="●"/>
            </a:pPr>
            <a:r>
              <a:rPr lang="en">
                <a:solidFill>
                  <a:schemeClr val="lt1"/>
                </a:solidFill>
                <a:latin typeface="Open Sans"/>
                <a:ea typeface="Open Sans"/>
                <a:cs typeface="Open Sans"/>
                <a:sym typeface="Open Sans"/>
              </a:rPr>
              <a:t>College Admission Representatives</a:t>
            </a:r>
            <a:endParaRPr>
              <a:solidFill>
                <a:schemeClr val="lt1"/>
              </a:solidFill>
              <a:latin typeface="Open Sans"/>
              <a:ea typeface="Open Sans"/>
              <a:cs typeface="Open Sans"/>
              <a:sym typeface="Open Sans"/>
            </a:endParaRPr>
          </a:p>
          <a:p>
            <a:pPr indent="-317500" lvl="0" marL="457200" rtl="0" algn="l">
              <a:spcBef>
                <a:spcPts val="0"/>
              </a:spcBef>
              <a:spcAft>
                <a:spcPts val="0"/>
              </a:spcAft>
              <a:buClr>
                <a:schemeClr val="lt1"/>
              </a:buClr>
              <a:buSzPts val="1400"/>
              <a:buFont typeface="Open Sans"/>
              <a:buChar char="●"/>
            </a:pPr>
            <a:r>
              <a:rPr lang="en">
                <a:solidFill>
                  <a:schemeClr val="lt1"/>
                </a:solidFill>
                <a:latin typeface="Open Sans"/>
                <a:ea typeface="Open Sans"/>
                <a:cs typeface="Open Sans"/>
                <a:sym typeface="Open Sans"/>
              </a:rPr>
              <a:t>Military Recruiters</a:t>
            </a:r>
            <a:endParaRPr>
              <a:solidFill>
                <a:schemeClr val="lt1"/>
              </a:solidFill>
              <a:latin typeface="Open Sans"/>
              <a:ea typeface="Open Sans"/>
              <a:cs typeface="Open Sans"/>
              <a:sym typeface="Open Sans"/>
            </a:endParaRPr>
          </a:p>
          <a:p>
            <a:pPr indent="-317500" lvl="0" marL="457200" rtl="0" algn="l">
              <a:spcBef>
                <a:spcPts val="0"/>
              </a:spcBef>
              <a:spcAft>
                <a:spcPts val="0"/>
              </a:spcAft>
              <a:buClr>
                <a:schemeClr val="lt1"/>
              </a:buClr>
              <a:buSzPts val="1400"/>
              <a:buFont typeface="Open Sans"/>
              <a:buChar char="●"/>
            </a:pPr>
            <a:r>
              <a:rPr lang="en">
                <a:solidFill>
                  <a:schemeClr val="lt1"/>
                </a:solidFill>
                <a:latin typeface="Open Sans"/>
                <a:ea typeface="Open Sans"/>
                <a:cs typeface="Open Sans"/>
                <a:sym typeface="Open Sans"/>
              </a:rPr>
              <a:t>Trade School Representatives</a:t>
            </a:r>
            <a:endParaRPr>
              <a:solidFill>
                <a:schemeClr val="lt1"/>
              </a:solidFill>
              <a:latin typeface="Open Sans"/>
              <a:ea typeface="Open Sans"/>
              <a:cs typeface="Open Sans"/>
              <a:sym typeface="Open Sans"/>
            </a:endParaRPr>
          </a:p>
          <a:p>
            <a:pPr indent="-317500" lvl="0" marL="457200" rtl="0" algn="l">
              <a:spcBef>
                <a:spcPts val="0"/>
              </a:spcBef>
              <a:spcAft>
                <a:spcPts val="0"/>
              </a:spcAft>
              <a:buClr>
                <a:schemeClr val="lt1"/>
              </a:buClr>
              <a:buSzPts val="1400"/>
              <a:buFont typeface="Open Sans"/>
              <a:buChar char="●"/>
            </a:pPr>
            <a:r>
              <a:rPr lang="en">
                <a:solidFill>
                  <a:schemeClr val="lt1"/>
                </a:solidFill>
                <a:latin typeface="Open Sans"/>
                <a:ea typeface="Open Sans"/>
                <a:cs typeface="Open Sans"/>
                <a:sym typeface="Open Sans"/>
              </a:rPr>
              <a:t>Employers</a:t>
            </a:r>
            <a:endParaRPr>
              <a:solidFill>
                <a:schemeClr val="lt1"/>
              </a:solidFill>
              <a:latin typeface="Open Sans"/>
              <a:ea typeface="Open Sans"/>
              <a:cs typeface="Open Sans"/>
              <a:sym typeface="Open Sans"/>
            </a:endParaRPr>
          </a:p>
          <a:p>
            <a:pPr indent="-317500" lvl="0" marL="457200" rtl="0" algn="l">
              <a:spcBef>
                <a:spcPts val="0"/>
              </a:spcBef>
              <a:spcAft>
                <a:spcPts val="0"/>
              </a:spcAft>
              <a:buClr>
                <a:schemeClr val="lt1"/>
              </a:buClr>
              <a:buSzPts val="1400"/>
              <a:buFont typeface="Open Sans"/>
              <a:buChar char="●"/>
            </a:pPr>
            <a:r>
              <a:rPr lang="en">
                <a:solidFill>
                  <a:schemeClr val="lt1"/>
                </a:solidFill>
                <a:latin typeface="Open Sans"/>
                <a:ea typeface="Open Sans"/>
                <a:cs typeface="Open Sans"/>
                <a:sym typeface="Open Sans"/>
              </a:rPr>
              <a:t>Community Organizations</a:t>
            </a:r>
            <a:endParaRPr>
              <a:solidFill>
                <a:schemeClr val="lt1"/>
              </a:solidFill>
              <a:latin typeface="Open Sans"/>
              <a:ea typeface="Open Sans"/>
              <a:cs typeface="Open Sans"/>
              <a:sym typeface="Open Sans"/>
            </a:endParaRPr>
          </a:p>
          <a:p>
            <a:pPr indent="-317500" lvl="0" marL="457200" rtl="0" algn="l">
              <a:spcBef>
                <a:spcPts val="0"/>
              </a:spcBef>
              <a:spcAft>
                <a:spcPts val="0"/>
              </a:spcAft>
              <a:buClr>
                <a:schemeClr val="lt1"/>
              </a:buClr>
              <a:buSzPts val="1400"/>
              <a:buFont typeface="Open Sans"/>
              <a:buChar char="●"/>
            </a:pPr>
            <a:r>
              <a:rPr lang="en">
                <a:solidFill>
                  <a:schemeClr val="lt1"/>
                </a:solidFill>
                <a:latin typeface="Open Sans"/>
                <a:ea typeface="Open Sans"/>
                <a:cs typeface="Open Sans"/>
                <a:sym typeface="Open Sans"/>
              </a:rPr>
              <a:t>Financial Aid Offices</a:t>
            </a:r>
            <a:endParaRPr>
              <a:solidFill>
                <a:schemeClr val="lt1"/>
              </a:solidFill>
              <a:latin typeface="Open Sans"/>
              <a:ea typeface="Open Sans"/>
              <a:cs typeface="Open Sans"/>
              <a:sym typeface="Open Sans"/>
            </a:endParaRPr>
          </a:p>
          <a:p>
            <a:pPr indent="0" lvl="0" marL="0" rtl="0" algn="l">
              <a:spcBef>
                <a:spcPts val="0"/>
              </a:spcBef>
              <a:spcAft>
                <a:spcPts val="0"/>
              </a:spcAft>
              <a:buNone/>
            </a:pPr>
            <a:r>
              <a:t/>
            </a:r>
            <a:endParaRPr b="1" sz="1800">
              <a:solidFill>
                <a:srgbClr val="FF6720"/>
              </a:solidFill>
              <a:latin typeface="Open Sans"/>
              <a:ea typeface="Open Sans"/>
              <a:cs typeface="Open Sans"/>
              <a:sym typeface="Open Sans"/>
            </a:endParaRPr>
          </a:p>
          <a:p>
            <a:pPr indent="0" lvl="0" marL="0" rtl="0" algn="l">
              <a:spcBef>
                <a:spcPts val="900"/>
              </a:spcBef>
              <a:spcAft>
                <a:spcPts val="0"/>
              </a:spcAft>
              <a:buNone/>
            </a:pPr>
            <a:r>
              <a:rPr b="1" lang="en" sz="1800">
                <a:solidFill>
                  <a:srgbClr val="00B0B9"/>
                </a:solidFill>
                <a:latin typeface="Open Sans"/>
                <a:ea typeface="Open Sans"/>
                <a:cs typeface="Open Sans"/>
                <a:sym typeface="Open Sans"/>
              </a:rPr>
              <a:t>Ask Questions Early &amp; Often.</a:t>
            </a:r>
            <a:endParaRPr b="1" sz="1800" u="sng">
              <a:solidFill>
                <a:srgbClr val="00B0B9"/>
              </a:solidFill>
              <a:latin typeface="Open Sans"/>
              <a:ea typeface="Open Sans"/>
              <a:cs typeface="Open Sans"/>
              <a:sym typeface="Open Sans"/>
            </a:endParaRPr>
          </a:p>
          <a:p>
            <a:pPr indent="0" lvl="0" marL="0" rtl="0" algn="l">
              <a:spcBef>
                <a:spcPts val="900"/>
              </a:spcBef>
              <a:spcAft>
                <a:spcPts val="0"/>
              </a:spcAft>
              <a:buNone/>
            </a:pPr>
            <a:r>
              <a:t/>
            </a:r>
            <a:endParaRPr>
              <a:solidFill>
                <a:srgbClr val="4A5568"/>
              </a:solidFill>
              <a:latin typeface="Open Sans"/>
              <a:ea typeface="Open Sans"/>
              <a:cs typeface="Open Sans"/>
              <a:sym typeface="Open Sans"/>
            </a:endParaRPr>
          </a:p>
          <a:p>
            <a:pPr indent="0" lvl="0" marL="0" rtl="0" algn="l">
              <a:spcBef>
                <a:spcPts val="0"/>
              </a:spcBef>
              <a:spcAft>
                <a:spcPts val="0"/>
              </a:spcAft>
              <a:buNone/>
            </a:pPr>
            <a:r>
              <a:t/>
            </a:r>
            <a:endParaRPr>
              <a:solidFill>
                <a:srgbClr val="4A5568"/>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23"/>
          <p:cNvSpPr txBox="1"/>
          <p:nvPr>
            <p:ph type="title"/>
          </p:nvPr>
        </p:nvSpPr>
        <p:spPr>
          <a:xfrm>
            <a:off x="571500" y="476250"/>
            <a:ext cx="6667500" cy="5715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lang="en" sz="3200">
                <a:solidFill>
                  <a:srgbClr val="FFFFFF"/>
                </a:solidFill>
                <a:latin typeface="Open Sans"/>
                <a:ea typeface="Open Sans"/>
                <a:cs typeface="Open Sans"/>
                <a:sym typeface="Open Sans"/>
              </a:rPr>
              <a:t>Reflection &amp; Closing</a:t>
            </a:r>
            <a:endParaRPr b="1" sz="3200">
              <a:solidFill>
                <a:srgbClr val="FFFFFF"/>
              </a:solidFill>
              <a:latin typeface="Open Sans"/>
              <a:ea typeface="Open Sans"/>
              <a:cs typeface="Open Sans"/>
              <a:sym typeface="Open Sans"/>
            </a:endParaRPr>
          </a:p>
        </p:txBody>
      </p:sp>
      <p:grpSp>
        <p:nvGrpSpPr>
          <p:cNvPr id="163" name="Google Shape;163;p23"/>
          <p:cNvGrpSpPr/>
          <p:nvPr/>
        </p:nvGrpSpPr>
        <p:grpSpPr>
          <a:xfrm>
            <a:off x="571500" y="1428750"/>
            <a:ext cx="3810000" cy="3143400"/>
            <a:chOff x="0" y="0"/>
            <a:chExt cx="3810000" cy="3143400"/>
          </a:xfrm>
        </p:grpSpPr>
        <p:sp>
          <p:nvSpPr>
            <p:cNvPr id="164" name="Google Shape;164;p23"/>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5" name="Google Shape;165;p23"/>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00B0B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6" name="Google Shape;166;p23"/>
            <p:cNvSpPr txBox="1"/>
            <p:nvPr/>
          </p:nvSpPr>
          <p:spPr>
            <a:xfrm>
              <a:off x="238125" y="333375"/>
              <a:ext cx="3429300" cy="25398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800">
                  <a:solidFill>
                    <a:srgbClr val="00B0B9"/>
                  </a:solidFill>
                  <a:latin typeface="Open Sans"/>
                  <a:ea typeface="Open Sans"/>
                  <a:cs typeface="Open Sans"/>
                  <a:sym typeface="Open Sans"/>
                </a:rPr>
                <a:t>Take a moment to think about today’s lesson. Ask yourself:</a:t>
              </a:r>
              <a:endParaRPr b="1" sz="1800">
                <a:solidFill>
                  <a:srgbClr val="00B0B9"/>
                </a:solidFill>
                <a:latin typeface="Open Sans"/>
                <a:ea typeface="Open Sans"/>
                <a:cs typeface="Open Sans"/>
                <a:sym typeface="Open Sans"/>
              </a:endParaRPr>
            </a:p>
            <a:p>
              <a:pPr indent="-317500" lvl="0" marL="457200" rtl="0" algn="l">
                <a:spcBef>
                  <a:spcPts val="120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What is one task you can complete this week that moves </a:t>
              </a:r>
              <a:r>
                <a:rPr lang="en">
                  <a:solidFill>
                    <a:srgbClr val="4A5568"/>
                  </a:solidFill>
                  <a:latin typeface="Open Sans"/>
                  <a:ea typeface="Open Sans"/>
                  <a:cs typeface="Open Sans"/>
                  <a:sym typeface="Open Sans"/>
                </a:rPr>
                <a:t>you</a:t>
              </a:r>
              <a:r>
                <a:rPr lang="en">
                  <a:solidFill>
                    <a:srgbClr val="4A5568"/>
                  </a:solidFill>
                  <a:latin typeface="Open Sans"/>
                  <a:ea typeface="Open Sans"/>
                  <a:cs typeface="Open Sans"/>
                  <a:sym typeface="Open Sans"/>
                </a:rPr>
                <a:t> closer to your future?</a:t>
              </a:r>
              <a:endParaRPr>
                <a:solidFill>
                  <a:srgbClr val="4A5568"/>
                </a:solidFill>
                <a:latin typeface="Open Sans"/>
                <a:ea typeface="Open Sans"/>
                <a:cs typeface="Open Sans"/>
                <a:sym typeface="Open Sans"/>
              </a:endParaRPr>
            </a:p>
            <a:p>
              <a:pPr indent="0" lvl="0" marL="0" rtl="0" algn="ctr">
                <a:spcBef>
                  <a:spcPts val="0"/>
                </a:spcBef>
                <a:spcAft>
                  <a:spcPts val="0"/>
                </a:spcAft>
                <a:buNone/>
              </a:pPr>
              <a:r>
                <a:t/>
              </a:r>
              <a:endParaRPr b="1">
                <a:solidFill>
                  <a:srgbClr val="00B0B9"/>
                </a:solidFill>
                <a:latin typeface="Open Sans"/>
                <a:ea typeface="Open Sans"/>
                <a:cs typeface="Open Sans"/>
                <a:sym typeface="Open Sans"/>
              </a:endParaRPr>
            </a:p>
            <a:p>
              <a:pPr indent="0" lvl="0" marL="0" rtl="0" algn="ctr">
                <a:spcBef>
                  <a:spcPts val="1200"/>
                </a:spcBef>
                <a:spcAft>
                  <a:spcPts val="0"/>
                </a:spcAft>
                <a:buNone/>
              </a:pPr>
              <a:r>
                <a:rPr b="1" lang="en">
                  <a:solidFill>
                    <a:srgbClr val="00B0B9"/>
                  </a:solidFill>
                  <a:latin typeface="Open Sans"/>
                  <a:ea typeface="Open Sans"/>
                  <a:cs typeface="Open Sans"/>
                  <a:sym typeface="Open Sans"/>
                </a:rPr>
                <a:t>Write your answer before </a:t>
              </a:r>
              <a:r>
                <a:rPr b="1" lang="en">
                  <a:solidFill>
                    <a:srgbClr val="00B0B9"/>
                  </a:solidFill>
                  <a:latin typeface="Open Sans"/>
                  <a:ea typeface="Open Sans"/>
                  <a:cs typeface="Open Sans"/>
                  <a:sym typeface="Open Sans"/>
                </a:rPr>
                <a:t>leaving</a:t>
              </a:r>
              <a:r>
                <a:rPr b="1" lang="en">
                  <a:solidFill>
                    <a:srgbClr val="00B0B9"/>
                  </a:solidFill>
                  <a:latin typeface="Open Sans"/>
                  <a:ea typeface="Open Sans"/>
                  <a:cs typeface="Open Sans"/>
                  <a:sym typeface="Open Sans"/>
                </a:rPr>
                <a:t> class.</a:t>
              </a:r>
              <a:endParaRPr sz="1000">
                <a:solidFill>
                  <a:srgbClr val="4A5568"/>
                </a:solidFill>
                <a:latin typeface="Open Sans"/>
                <a:ea typeface="Open Sans"/>
                <a:cs typeface="Open Sans"/>
                <a:sym typeface="Open Sans"/>
              </a:endParaRPr>
            </a:p>
            <a:p>
              <a:pPr indent="0" lvl="0" marL="0" rtl="0" algn="l">
                <a:spcBef>
                  <a:spcPts val="1200"/>
                </a:spcBef>
                <a:spcAft>
                  <a:spcPts val="0"/>
                </a:spcAft>
                <a:buNone/>
              </a:pPr>
              <a:r>
                <a:t/>
              </a:r>
              <a:endParaRPr>
                <a:solidFill>
                  <a:srgbClr val="4A5568"/>
                </a:solidFill>
                <a:latin typeface="Open Sans"/>
                <a:ea typeface="Open Sans"/>
                <a:cs typeface="Open Sans"/>
                <a:sym typeface="Open Sans"/>
              </a:endParaRPr>
            </a:p>
          </p:txBody>
        </p:sp>
      </p:grpSp>
      <p:grpSp>
        <p:nvGrpSpPr>
          <p:cNvPr id="167" name="Google Shape;167;p23"/>
          <p:cNvGrpSpPr/>
          <p:nvPr/>
        </p:nvGrpSpPr>
        <p:grpSpPr>
          <a:xfrm>
            <a:off x="4762500" y="1428750"/>
            <a:ext cx="3810000" cy="3179850"/>
            <a:chOff x="0" y="0"/>
            <a:chExt cx="3810000" cy="3179850"/>
          </a:xfrm>
        </p:grpSpPr>
        <p:sp>
          <p:nvSpPr>
            <p:cNvPr id="168" name="Google Shape;168;p23"/>
            <p:cNvSpPr/>
            <p:nvPr/>
          </p:nvSpPr>
          <p:spPr>
            <a:xfrm>
              <a:off x="0" y="0"/>
              <a:ext cx="3810000" cy="3143400"/>
            </a:xfrm>
            <a:prstGeom prst="roundRect">
              <a:avLst>
                <a:gd fmla="val 2424"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9" name="Google Shape;169;p23"/>
            <p:cNvSpPr/>
            <p:nvPr/>
          </p:nvSpPr>
          <p:spPr>
            <a:xfrm>
              <a:off x="0" y="0"/>
              <a:ext cx="3810000" cy="76200"/>
            </a:xfrm>
            <a:custGeom>
              <a:rect b="b" l="l" r="r" t="t"/>
              <a:pathLst>
                <a:path extrusionOk="0" h="120000" w="120000">
                  <a:moveTo>
                    <a:pt x="0" y="60000"/>
                  </a:moveTo>
                  <a:cubicBezTo>
                    <a:pt x="0" y="26863"/>
                    <a:pt x="537" y="0"/>
                    <a:pt x="1200" y="0"/>
                  </a:cubicBezTo>
                  <a:lnTo>
                    <a:pt x="118800" y="0"/>
                  </a:lnTo>
                  <a:cubicBezTo>
                    <a:pt x="119463" y="0"/>
                    <a:pt x="120000" y="26863"/>
                    <a:pt x="120000" y="60000"/>
                  </a:cubicBezTo>
                  <a:lnTo>
                    <a:pt x="120000" y="120000"/>
                  </a:lnTo>
                  <a:lnTo>
                    <a:pt x="0" y="120000"/>
                  </a:lnTo>
                  <a:close/>
                </a:path>
              </a:pathLst>
            </a:custGeom>
            <a:solidFill>
              <a:srgbClr val="FF67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0" name="Google Shape;170;p23"/>
            <p:cNvSpPr txBox="1"/>
            <p:nvPr/>
          </p:nvSpPr>
          <p:spPr>
            <a:xfrm>
              <a:off x="238050" y="333450"/>
              <a:ext cx="3333900" cy="28464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800">
                  <a:solidFill>
                    <a:srgbClr val="FF6720"/>
                  </a:solidFill>
                  <a:latin typeface="Open Sans"/>
                  <a:ea typeface="Open Sans"/>
                  <a:cs typeface="Open Sans"/>
                  <a:sym typeface="Open Sans"/>
                </a:rPr>
                <a:t>Congratulations!</a:t>
              </a:r>
              <a:endParaRPr b="1" sz="1800">
                <a:solidFill>
                  <a:srgbClr val="FF6720"/>
                </a:solidFill>
                <a:latin typeface="Open Sans"/>
                <a:ea typeface="Open Sans"/>
                <a:cs typeface="Open Sans"/>
                <a:sym typeface="Open Sans"/>
              </a:endParaRPr>
            </a:p>
            <a:p>
              <a:pPr indent="0" lvl="0" marL="0" rtl="0" algn="ctr">
                <a:spcBef>
                  <a:spcPts val="1200"/>
                </a:spcBef>
                <a:spcAft>
                  <a:spcPts val="0"/>
                </a:spcAft>
                <a:buNone/>
              </a:pPr>
              <a:r>
                <a:rPr b="1" lang="en" sz="1500">
                  <a:solidFill>
                    <a:srgbClr val="FF6720"/>
                  </a:solidFill>
                  <a:latin typeface="Open Sans"/>
                  <a:ea typeface="Open Sans"/>
                  <a:cs typeface="Open Sans"/>
                  <a:sym typeface="Open Sans"/>
                </a:rPr>
                <a:t>You are entering an exciting chapter of your life!</a:t>
              </a:r>
              <a:endParaRPr>
                <a:solidFill>
                  <a:srgbClr val="4A5568"/>
                </a:solidFill>
                <a:latin typeface="Open Sans"/>
                <a:ea typeface="Open Sans"/>
                <a:cs typeface="Open Sans"/>
                <a:sym typeface="Open Sans"/>
              </a:endParaRPr>
            </a:p>
            <a:p>
              <a:pPr indent="-317500" lvl="0" marL="457200" rtl="0" algn="l">
                <a:spcBef>
                  <a:spcPts val="120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Stay organized.</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Meet important deadlines.</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Ask for help when needed.</a:t>
              </a:r>
              <a:endParaRPr>
                <a:solidFill>
                  <a:srgbClr val="4A5568"/>
                </a:solidFill>
                <a:latin typeface="Open Sans"/>
                <a:ea typeface="Open Sans"/>
                <a:cs typeface="Open Sans"/>
                <a:sym typeface="Open Sans"/>
              </a:endParaRPr>
            </a:p>
            <a:p>
              <a:pPr indent="-317500" lvl="0" marL="457200" rtl="0" algn="l">
                <a:spcBef>
                  <a:spcPts val="0"/>
                </a:spcBef>
                <a:spcAft>
                  <a:spcPts val="0"/>
                </a:spcAft>
                <a:buClr>
                  <a:srgbClr val="4A5568"/>
                </a:buClr>
                <a:buSzPts val="1400"/>
                <a:buFont typeface="Open Sans"/>
                <a:buChar char="●"/>
              </a:pPr>
              <a:r>
                <a:rPr lang="en">
                  <a:solidFill>
                    <a:srgbClr val="4A5568"/>
                  </a:solidFill>
                  <a:latin typeface="Open Sans"/>
                  <a:ea typeface="Open Sans"/>
                  <a:cs typeface="Open Sans"/>
                  <a:sym typeface="Open Sans"/>
                </a:rPr>
                <a:t>Believe in your ability to succeed.</a:t>
              </a:r>
              <a:endParaRPr>
                <a:solidFill>
                  <a:srgbClr val="4A5568"/>
                </a:solidFill>
                <a:latin typeface="Open Sans"/>
                <a:ea typeface="Open Sans"/>
                <a:cs typeface="Open Sans"/>
                <a:sym typeface="Open Sans"/>
              </a:endParaRPr>
            </a:p>
            <a:p>
              <a:pPr indent="0" lvl="0" marL="0" rtl="0" algn="ctr">
                <a:spcBef>
                  <a:spcPts val="0"/>
                </a:spcBef>
                <a:spcAft>
                  <a:spcPts val="0"/>
                </a:spcAft>
                <a:buNone/>
              </a:pPr>
              <a:r>
                <a:t/>
              </a:r>
              <a:endParaRPr sz="1300">
                <a:solidFill>
                  <a:srgbClr val="4A5568"/>
                </a:solidFill>
                <a:latin typeface="Open Sans"/>
                <a:ea typeface="Open Sans"/>
                <a:cs typeface="Open Sans"/>
                <a:sym typeface="Open Sans"/>
              </a:endParaRPr>
            </a:p>
            <a:p>
              <a:pPr indent="0" lvl="0" marL="0" rtl="0" algn="ctr">
                <a:spcBef>
                  <a:spcPts val="0"/>
                </a:spcBef>
                <a:spcAft>
                  <a:spcPts val="0"/>
                </a:spcAft>
                <a:buNone/>
              </a:pPr>
              <a:r>
                <a:rPr b="1" lang="en">
                  <a:solidFill>
                    <a:srgbClr val="FF6720"/>
                  </a:solidFill>
                  <a:latin typeface="Open Sans"/>
                  <a:ea typeface="Open Sans"/>
                  <a:cs typeface="Open Sans"/>
                  <a:sym typeface="Open Sans"/>
                </a:rPr>
                <a:t>Your future is waiting. Launch it with confidence!</a:t>
              </a:r>
              <a:endParaRPr sz="1300">
                <a:solidFill>
                  <a:srgbClr val="4A5568"/>
                </a:solidFill>
                <a:latin typeface="Open Sans"/>
                <a:ea typeface="Open Sans"/>
                <a:cs typeface="Open Sans"/>
                <a:sym typeface="Open Sans"/>
              </a:endParaRPr>
            </a:p>
          </p:txBody>
        </p:sp>
      </p:grpSp>
      <p:pic>
        <p:nvPicPr>
          <p:cNvPr id="171" name="Google Shape;171;p23"/>
          <p:cNvPicPr preferRelativeResize="0"/>
          <p:nvPr/>
        </p:nvPicPr>
        <p:blipFill rotWithShape="1">
          <a:blip r:embed="rId4">
            <a:alphaModFix/>
          </a:blip>
          <a:srcRect b="160" l="0" r="0" t="150"/>
          <a:stretch/>
        </p:blipFill>
        <p:spPr>
          <a:xfrm>
            <a:off x="7559900" y="56500"/>
            <a:ext cx="1524000" cy="723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