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Open Sans SemiBold"/>
      <p:regular r:id="rId17"/>
      <p:bold r:id="rId18"/>
      <p:italic r:id="rId19"/>
      <p:boldItalic r:id="rId20"/>
    </p:embeddedFont>
    <p:embeddedFont>
      <p:font typeface="Open Sans ExtraBold"/>
      <p:bold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boldItalic.fntdata"/><Relationship Id="rId22" Type="http://schemas.openxmlformats.org/officeDocument/2006/relationships/font" Target="fonts/OpenSansExtraBold-boldItalic.fntdata"/><Relationship Id="rId21" Type="http://schemas.openxmlformats.org/officeDocument/2006/relationships/font" Target="fonts/OpenSansExtraBold-bold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SemiBold-regular.fntdata"/><Relationship Id="rId16" Type="http://schemas.openxmlformats.org/officeDocument/2006/relationships/slide" Target="slides/slide11.xml"/><Relationship Id="rId19" Type="http://schemas.openxmlformats.org/officeDocument/2006/relationships/font" Target="fonts/OpenSansSemiBold-italic.fntdata"/><Relationship Id="rId18" Type="http://schemas.openxmlformats.org/officeDocument/2006/relationships/font" Target="fonts/OpenSans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</a:t>
            </a:r>
            <a:r>
              <a:rPr lang="en"/>
              <a:t> students and introduce the lesson.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35c0d0a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435c0d0a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learning objectives.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35c0d0a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35c0d0a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why Junior year is considered the most important year of post-secondary planning.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461d4b6f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461d4b6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over important terminology. (GPA - Grade Point Average; PSAT/SAT- Preliminary Scholastic Assessment Test/Scholastic Assessment Test; ASVAB - Armed Services Vocational Aptitude Battery; AP - Advanced Placement; DE - Dual Enrollment; FAFSA - Free Application for Federal Student Aid; Class Rank). Then go over your graduation re</a:t>
            </a:r>
            <a:r>
              <a:rPr lang="en"/>
              <a:t>quirements. Delaware’s minimum requirements are listed above, add anything additional your school may require.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461d4b6f2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461d4b6f2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Facilitate the partner discussion and debrief as a class.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4640a23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4640a23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the six post-secondary pathways and emphasize that each is a valid option.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461d4b6f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461d4b6f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the major milestones students should complete before senior year. Students complete the College &amp; Career Readiness Check Worksheet.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461d4b6f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461d4b6f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a few key items on the checklist. Allow students a few minutes to read through it.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461d4b6f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461d4b6f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the importance of planning in the summer. Allow students a few minutes to write down their 3 summer goals. Help those who may not have a plan.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435c0d0a9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435c0d0a9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 school and community resources available to support students. Mention specific people in your school and community. This is a great time to introduce Stand By Me.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461d4b6f2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461d4b6f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complete the Exit Ticket and share responses if time allows. Summarize the lesson and encourage students to begin working on their plans over the summer.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1D4289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49733" y="10538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1064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160" l="0" r="0" t="150"/>
          <a:stretch/>
        </p:blipFill>
        <p:spPr>
          <a:xfrm>
            <a:off x="0" y="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1D4289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3"/>
          <p:cNvGrpSpPr/>
          <p:nvPr/>
        </p:nvGrpSpPr>
        <p:grpSpPr>
          <a:xfrm>
            <a:off x="4762500" y="0"/>
            <a:ext cx="4381650" cy="5143500"/>
            <a:chOff x="4762500" y="0"/>
            <a:chExt cx="4381650" cy="5143500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14950" y="266700"/>
              <a:ext cx="3829200" cy="461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67400" y="819150"/>
              <a:ext cx="3276600" cy="3505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462713" y="1414463"/>
              <a:ext cx="2314500" cy="231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3"/>
            <p:cNvSpPr/>
            <p:nvPr/>
          </p:nvSpPr>
          <p:spPr>
            <a:xfrm>
              <a:off x="4762500" y="0"/>
              <a:ext cx="4381500" cy="5143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39130" y="120000"/>
                  </a:lnTo>
                  <a:close/>
                </a:path>
              </a:pathLst>
            </a:custGeom>
            <a:solidFill>
              <a:srgbClr val="00B0B9">
                <a:alpha val="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762000" y="1905000"/>
            <a:ext cx="61914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Grade 11 Student Success Planning</a:t>
            </a:r>
            <a:endParaRPr b="1" sz="14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Prepare for Your Transition</a:t>
            </a:r>
            <a:endParaRPr b="0"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B0B9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Plan today. Succeed tomorrow.</a:t>
            </a:r>
            <a:endParaRPr b="0" sz="2000">
              <a:solidFill>
                <a:srgbClr val="00B0B9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Today’s Learning Objectives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By the end of today’s lesson, you will be able to:</a:t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Identify your intended post-secondary pathway and develop a summer and senior year action plan.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Evaluate your current college and career readiness and identify steps to prepare for life after high school. </a:t>
            </a:r>
            <a:endParaRPr sz="1600">
              <a:solidFill>
                <a:srgbClr val="4A5568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73" name="Google Shape;73;p15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Why Junior Year Matters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5" name="Google Shape;75;p15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76" name="Google Shape;76;p15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Junior year is one of the most important years of high school. This is the time to: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Explore post-secondary options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your resumé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Prepare for applications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Research financial aid and scholarships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Stay on track for graduation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The work you do now will make Senior year much easier.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Important Information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4" name="Google Shape;84;p16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85" name="Google Shape;85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these stand for?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GPA 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SAT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ASVAB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DE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FAFSA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Class Rank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8" name="Google Shape;88;p16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89" name="Google Shape;89;p16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do you need to graduate?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●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24 credits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English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4 Math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Science (Biology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Social Studies (U.S. req.)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2 World Languages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 Career Pathways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1 Phys. Ed.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0.5 Health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1150" lvl="1" marL="9144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300"/>
                <a:buFont typeface="Open Sans"/>
                <a:buChar char="○"/>
              </a:pPr>
              <a:r>
                <a:rPr lang="en" sz="1300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3.5 Electives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Junior Readiness Check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94225" y="1547975"/>
            <a:ext cx="76086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Turn to a partner and discuss: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 you know what you want to do after high school?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 you know what education or training your career requires?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are you most excited about after graduation?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questions do you still have?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Be prepared to share your thoughts with the class.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8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105" name="Google Shape;105;p18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8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There Are Many Paths to Success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7" name="Google Shape;107;p18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108" name="Google Shape;108;p18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8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Today’s options include: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Four-Year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Community College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Trade School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Apprenticeship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Military Service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Workforce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Each pathway can lead to a successful future.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762000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Preparing for Your Future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6" name="Google Shape;116;p19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17" name="Google Shape;117;p19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9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Should Juniors be doing?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By the end of Junior year, students should: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Know their GPA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Be on track for graduation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Explore careers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Visit colleges or training programs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a resumé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Research scholarships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Meet with their school counselor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0" name="Google Shape;120;p19"/>
          <p:cNvGrpSpPr/>
          <p:nvPr/>
        </p:nvGrpSpPr>
        <p:grpSpPr>
          <a:xfrm>
            <a:off x="4762500" y="1428750"/>
            <a:ext cx="3810000" cy="3143400"/>
            <a:chOff x="0" y="0"/>
            <a:chExt cx="3810000" cy="3143400"/>
          </a:xfrm>
        </p:grpSpPr>
        <p:sp>
          <p:nvSpPr>
            <p:cNvPr id="121" name="Google Shape;121;p19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9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9"/>
            <p:cNvSpPr txBox="1"/>
            <p:nvPr/>
          </p:nvSpPr>
          <p:spPr>
            <a:xfrm>
              <a:off x="238125" y="333375"/>
              <a:ext cx="33339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College &amp; Career Readiness Checklist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 you work, think about: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Where am I now?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have I already accomplished?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areas still need improvement?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 your worksheet.</a:t>
              </a:r>
              <a:endParaRPr sz="11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24" name="Google Shape;124;p19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571500" y="571500"/>
            <a:ext cx="6667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rPr>
              <a:t>Senior Year Planning Checklist</a:t>
            </a:r>
            <a:endParaRPr b="1" sz="3600">
              <a:solidFill>
                <a:srgbClr val="1D42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20"/>
          <p:cNvSpPr txBox="1"/>
          <p:nvPr>
            <p:ph idx="1" type="body"/>
          </p:nvPr>
        </p:nvSpPr>
        <p:spPr>
          <a:xfrm>
            <a:off x="571500" y="1524000"/>
            <a:ext cx="7620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Your Senior year will be busy. Use today’s checklist to identify:</a:t>
            </a:r>
            <a:endParaRPr b="1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spcBef>
                <a:spcPts val="90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Applications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Recommendation letters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Financial aid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Scholarships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Career preparation</a:t>
            </a:r>
            <a:endParaRPr sz="1600">
              <a:solidFill>
                <a:srgbClr val="4A556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600"/>
              <a:buChar char="●"/>
            </a:pPr>
            <a:r>
              <a:rPr lang="en" sz="1600">
                <a:solidFill>
                  <a:srgbClr val="4A5568"/>
                </a:solidFill>
              </a:rPr>
              <a:t>Graduation planning</a:t>
            </a:r>
            <a:endParaRPr sz="1600">
              <a:solidFill>
                <a:srgbClr val="4A5568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900"/>
              </a:spcAft>
              <a:buNone/>
            </a:pP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Take a few minutes to look through the checklist. This does not need to be completed right now, but it </a:t>
            </a: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should</a:t>
            </a:r>
            <a:r>
              <a:rPr b="1" lang="en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rPr>
              <a:t> be used as a guide throughout the school year.</a:t>
            </a:r>
            <a:endParaRPr sz="1600" u="sng">
              <a:solidFill>
                <a:srgbClr val="4A5568"/>
              </a:solidFill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b="160" l="0" r="0" t="150"/>
          <a:stretch/>
        </p:blipFill>
        <p:spPr>
          <a:xfrm>
            <a:off x="7239000" y="28575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1"/>
          <p:cNvGrpSpPr/>
          <p:nvPr/>
        </p:nvGrpSpPr>
        <p:grpSpPr>
          <a:xfrm>
            <a:off x="762000" y="571500"/>
            <a:ext cx="6096000" cy="762000"/>
            <a:chOff x="0" y="0"/>
            <a:chExt cx="6096000" cy="762000"/>
          </a:xfrm>
        </p:grpSpPr>
        <p:sp>
          <p:nvSpPr>
            <p:cNvPr id="137" name="Google Shape;137;p21"/>
            <p:cNvSpPr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1"/>
            <p:cNvSpPr txBox="1"/>
            <p:nvPr/>
          </p:nvSpPr>
          <p:spPr>
            <a:xfrm>
              <a:off x="0" y="0"/>
              <a:ext cx="6096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1D4289"/>
                  </a:solidFill>
                  <a:latin typeface="Open Sans"/>
                  <a:ea typeface="Open Sans"/>
                  <a:cs typeface="Open Sans"/>
                  <a:sym typeface="Open Sans"/>
                </a:rPr>
                <a:t>Summer Action Plan</a:t>
              </a:r>
              <a:endParaRPr b="1" sz="3600">
                <a:solidFill>
                  <a:srgbClr val="1D428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39" name="Google Shape;139;p21"/>
          <p:cNvGrpSpPr/>
          <p:nvPr/>
        </p:nvGrpSpPr>
        <p:grpSpPr>
          <a:xfrm>
            <a:off x="594225" y="1547975"/>
            <a:ext cx="7608600" cy="2857500"/>
            <a:chOff x="0" y="0"/>
            <a:chExt cx="7608600" cy="2857500"/>
          </a:xfrm>
        </p:grpSpPr>
        <p:sp>
          <p:nvSpPr>
            <p:cNvPr id="140" name="Google Shape;140;p21"/>
            <p:cNvSpPr/>
            <p:nvPr/>
          </p:nvSpPr>
          <p:spPr>
            <a:xfrm>
              <a:off x="0" y="0"/>
              <a:ext cx="36195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1"/>
            <p:cNvSpPr txBox="1"/>
            <p:nvPr/>
          </p:nvSpPr>
          <p:spPr>
            <a:xfrm>
              <a:off x="0" y="0"/>
              <a:ext cx="76086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A productive summer can make Senior year much less stressful. Use your Summer Calendar Planner to: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45720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Set three summer goals.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Plan tasks for June, July, and August.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Record important deadlines.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800" u="sng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Take a few minutes to write down your 3 summer goals.</a:t>
              </a:r>
              <a:endParaRPr b="1" sz="1800">
                <a:solidFill>
                  <a:srgbClr val="FF672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42" name="Google Shape;142;p21"/>
          <p:cNvPicPr preferRelativeResize="0"/>
          <p:nvPr/>
        </p:nvPicPr>
        <p:blipFill rotWithShape="1">
          <a:blip r:embed="rId3">
            <a:alphaModFix/>
          </a:blip>
          <a:srcRect b="-140" l="0" r="0" t="150"/>
          <a:stretch/>
        </p:blipFill>
        <p:spPr>
          <a:xfrm>
            <a:off x="0" y="0"/>
            <a:ext cx="1524000" cy="72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Don’t Have to Do It Alone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8" name="Google Shape;148;p22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594225" y="1547975"/>
            <a:ext cx="76086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Resources available to help you include:</a:t>
            </a:r>
            <a:endParaRPr b="1" sz="1800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School Counselor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Teachers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Family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College Admission Representatives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Military Recruiters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Trade School Representatives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Employers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Community Organizations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67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rPr>
              <a:t>Ask Questions Early &amp; Often.</a:t>
            </a:r>
            <a:endParaRPr b="1" sz="1800" u="sng">
              <a:solidFill>
                <a:srgbClr val="00B0B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55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571500" y="476250"/>
            <a:ext cx="6667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Reflection &amp; Closing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5" name="Google Shape;155;p23"/>
          <p:cNvGrpSpPr/>
          <p:nvPr/>
        </p:nvGrpSpPr>
        <p:grpSpPr>
          <a:xfrm>
            <a:off x="571500" y="1428750"/>
            <a:ext cx="3810000" cy="3143400"/>
            <a:chOff x="0" y="0"/>
            <a:chExt cx="3810000" cy="3143400"/>
          </a:xfrm>
        </p:grpSpPr>
        <p:sp>
          <p:nvSpPr>
            <p:cNvPr id="156" name="Google Shape;156;p23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0B0B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3"/>
            <p:cNvSpPr txBox="1"/>
            <p:nvPr/>
          </p:nvSpPr>
          <p:spPr>
            <a:xfrm>
              <a:off x="238125" y="333375"/>
              <a:ext cx="3429300" cy="25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Take a moment to think about today’s lesson. Ask yourself:</a:t>
              </a:r>
              <a:endParaRPr b="1" sz="1800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is one thing you can </a:t>
              </a: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complete</a:t>
              </a: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 this summer that will make senior year less stressful?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rgbClr val="00B0B9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Write your answer before 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leaving</a:t>
              </a:r>
              <a:r>
                <a:rPr b="1" lang="en">
                  <a:solidFill>
                    <a:srgbClr val="00B0B9"/>
                  </a:solidFill>
                  <a:latin typeface="Open Sans"/>
                  <a:ea typeface="Open Sans"/>
                  <a:cs typeface="Open Sans"/>
                  <a:sym typeface="Open Sans"/>
                </a:rPr>
                <a:t> class.</a:t>
              </a:r>
              <a:endParaRPr sz="10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59" name="Google Shape;159;p23"/>
          <p:cNvGrpSpPr/>
          <p:nvPr/>
        </p:nvGrpSpPr>
        <p:grpSpPr>
          <a:xfrm>
            <a:off x="4762500" y="1428750"/>
            <a:ext cx="3810000" cy="3179850"/>
            <a:chOff x="0" y="0"/>
            <a:chExt cx="3810000" cy="3179850"/>
          </a:xfrm>
        </p:grpSpPr>
        <p:sp>
          <p:nvSpPr>
            <p:cNvPr id="160" name="Google Shape;160;p23"/>
            <p:cNvSpPr/>
            <p:nvPr/>
          </p:nvSpPr>
          <p:spPr>
            <a:xfrm>
              <a:off x="0" y="0"/>
              <a:ext cx="3810000" cy="3143400"/>
            </a:xfrm>
            <a:prstGeom prst="roundRect">
              <a:avLst>
                <a:gd fmla="val 24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0" y="0"/>
              <a:ext cx="3810000" cy="76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537" y="0"/>
                    <a:pt x="1200" y="0"/>
                  </a:cubicBezTo>
                  <a:lnTo>
                    <a:pt x="118800" y="0"/>
                  </a:lnTo>
                  <a:cubicBezTo>
                    <a:pt x="119463" y="0"/>
                    <a:pt x="120000" y="26863"/>
                    <a:pt x="120000" y="60000"/>
                  </a:cubicBez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FF672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3"/>
            <p:cNvSpPr txBox="1"/>
            <p:nvPr/>
          </p:nvSpPr>
          <p:spPr>
            <a:xfrm>
              <a:off x="238050" y="333450"/>
              <a:ext cx="3333900" cy="28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You’re Closer Than You Think</a:t>
              </a:r>
              <a:br>
                <a:rPr b="1" lang="en" sz="18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b="1" lang="en" sz="1500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Senior Year is Almost Here. Continue to: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Stay focused.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Meet deadlines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Ask questions.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4A5568"/>
                </a:buClr>
                <a:buSzPts val="1400"/>
                <a:buFont typeface="Open Sans"/>
                <a:buChar char="●"/>
              </a:pPr>
              <a:r>
                <a:rPr lang="en">
                  <a:solidFill>
                    <a:srgbClr val="4A5568"/>
                  </a:solidFill>
                  <a:latin typeface="Open Sans"/>
                  <a:ea typeface="Open Sans"/>
                  <a:cs typeface="Open Sans"/>
                  <a:sym typeface="Open Sans"/>
                </a:rPr>
                <a:t>Take advantage of available resources.</a:t>
              </a:r>
              <a:endParaRPr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6720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future starts with the choices you make today.</a:t>
              </a:r>
              <a:endParaRPr sz="1300">
                <a:solidFill>
                  <a:srgbClr val="4A556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63" name="Google Shape;163;p23"/>
          <p:cNvPicPr preferRelativeResize="0"/>
          <p:nvPr/>
        </p:nvPicPr>
        <p:blipFill rotWithShape="1">
          <a:blip r:embed="rId4">
            <a:alphaModFix/>
          </a:blip>
          <a:srcRect b="160" l="0" r="0" t="150"/>
          <a:stretch/>
        </p:blipFill>
        <p:spPr>
          <a:xfrm>
            <a:off x="7559900" y="56500"/>
            <a:ext cx="15240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