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Open Sans SemiBold"/>
      <p:regular r:id="rId15"/>
      <p:bold r:id="rId16"/>
      <p:italic r:id="rId17"/>
      <p:boldItalic r:id="rId18"/>
    </p:embeddedFont>
    <p:embeddedFont>
      <p:font typeface="Open Sans ExtraBold"/>
      <p:bold r:id="rId19"/>
      <p:boldItalic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ExtraBold-boldItalic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SemiBold-regular.fntdata"/><Relationship Id="rId14" Type="http://schemas.openxmlformats.org/officeDocument/2006/relationships/slide" Target="slides/slide9.xml"/><Relationship Id="rId17" Type="http://schemas.openxmlformats.org/officeDocument/2006/relationships/font" Target="fonts/OpenSansSemiBold-italic.fntdata"/><Relationship Id="rId16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ExtraBold-bold.fntdata"/><Relationship Id="rId6" Type="http://schemas.openxmlformats.org/officeDocument/2006/relationships/slide" Target="slides/slide1.xml"/><Relationship Id="rId18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&amp; introduce lesson.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435c0d0a9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435c0d0a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objectives.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35c0d0a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435c0d0a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importance of Sophomore year.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4627dc0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4627dc0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over important terminology. (GPA - Grade Point Average; PSAT/SAT- Preliminary Scholastic Assessment Test/Scholastic Assessment Test; ASVAB - Armed Services Vocational Aptitude Battery; AP - Advanced Placement; DE - Dual Enrollment; FAFSA - Free Application for Federal Student Aid; Class Rank). Then go over your graduation requirements. Delaware’s minimum requirements are listed above, add anything additional your school may require.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461d4b6f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461d4b6f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 post-secondary pathways and have students complete the worksheet.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461d4b6f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461d4b6f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 how to properly research careers, and have students complete the Career Research Organizer.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461d4b6f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461d4b6f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preparing for Junior year. What are important events and milestones at your school they should be planning for?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1d4b6f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1d4b6f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complete the Sophomore Year Action Plan.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461d4b6f2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461d4b6f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Facilitate reflection, summarize, and close the lesson.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1D4289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49733" y="1053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1064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b="160" l="0" r="0" t="150"/>
          <a:stretch/>
        </p:blipFill>
        <p:spPr>
          <a:xfrm>
            <a:off x="0" y="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1D4289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3"/>
          <p:cNvGrpSpPr/>
          <p:nvPr/>
        </p:nvGrpSpPr>
        <p:grpSpPr>
          <a:xfrm>
            <a:off x="4762500" y="0"/>
            <a:ext cx="4381650" cy="5143500"/>
            <a:chOff x="4762500" y="0"/>
            <a:chExt cx="4381650" cy="5143500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14950" y="266700"/>
              <a:ext cx="3829200" cy="4610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67400" y="819150"/>
              <a:ext cx="3276600" cy="3505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462713" y="1414463"/>
              <a:ext cx="2314500" cy="231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/>
            <p:nvPr/>
          </p:nvSpPr>
          <p:spPr>
            <a:xfrm>
              <a:off x="4762500" y="0"/>
              <a:ext cx="4381500" cy="51435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39130" y="120000"/>
                  </a:lnTo>
                  <a:close/>
                </a:path>
              </a:pathLst>
            </a:custGeom>
            <a:solidFill>
              <a:srgbClr val="00B0B9">
                <a:alpha val="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13"/>
          <p:cNvSpPr txBox="1"/>
          <p:nvPr/>
        </p:nvSpPr>
        <p:spPr>
          <a:xfrm>
            <a:off x="762000" y="1905000"/>
            <a:ext cx="61914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Grade 10 Student Success Planning</a:t>
            </a:r>
            <a:endParaRPr b="1" sz="14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Build Your Plan</a:t>
            </a:r>
            <a:endParaRPr b="0"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B0B9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Explore your options. Build your pathway.</a:t>
            </a:r>
            <a:endParaRPr b="0" sz="2000">
              <a:solidFill>
                <a:srgbClr val="00B0B9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571500" y="571500"/>
            <a:ext cx="6667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rPr>
              <a:t>Today’s Learning Objectives</a:t>
            </a:r>
            <a:endParaRPr b="1" sz="3600">
              <a:solidFill>
                <a:srgbClr val="1D42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571500" y="1524000"/>
            <a:ext cx="7620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By the end of today’s lesson, you will be able to:</a:t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90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Compare multiple post-secondary pathways and identify options that align with your interests and goals.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Develop a personal action plan to prepare for junior year and future opportunities.</a:t>
            </a:r>
            <a:endParaRPr sz="1600">
              <a:solidFill>
                <a:srgbClr val="4A5568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160" l="0" r="0" t="150"/>
          <a:stretch/>
        </p:blipFill>
        <p:spPr>
          <a:xfrm>
            <a:off x="7239000" y="28575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5"/>
          <p:cNvGrpSpPr/>
          <p:nvPr/>
        </p:nvGrpSpPr>
        <p:grpSpPr>
          <a:xfrm>
            <a:off x="762000" y="571500"/>
            <a:ext cx="6096000" cy="762000"/>
            <a:chOff x="0" y="0"/>
            <a:chExt cx="6096000" cy="762000"/>
          </a:xfrm>
        </p:grpSpPr>
        <p:sp>
          <p:nvSpPr>
            <p:cNvPr id="73" name="Google Shape;73;p15"/>
            <p:cNvSpPr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5"/>
            <p:cNvSpPr txBox="1"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1D4289"/>
                  </a:solidFill>
                  <a:latin typeface="Open Sans"/>
                  <a:ea typeface="Open Sans"/>
                  <a:cs typeface="Open Sans"/>
                  <a:sym typeface="Open Sans"/>
                </a:rPr>
                <a:t>Why Planning Matters</a:t>
              </a:r>
              <a:endParaRPr b="1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5" name="Google Shape;75;p15"/>
          <p:cNvGrpSpPr/>
          <p:nvPr/>
        </p:nvGrpSpPr>
        <p:grpSpPr>
          <a:xfrm>
            <a:off x="594225" y="1547975"/>
            <a:ext cx="7608600" cy="2857500"/>
            <a:chOff x="0" y="0"/>
            <a:chExt cx="7608600" cy="2857500"/>
          </a:xfrm>
        </p:grpSpPr>
        <p:sp>
          <p:nvSpPr>
            <p:cNvPr id="76" name="Google Shape;76;p15"/>
            <p:cNvSpPr/>
            <p:nvPr/>
          </p:nvSpPr>
          <p:spPr>
            <a:xfrm>
              <a:off x="0" y="0"/>
              <a:ext cx="36195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5"/>
            <p:cNvSpPr txBox="1"/>
            <p:nvPr/>
          </p:nvSpPr>
          <p:spPr>
            <a:xfrm>
              <a:off x="0" y="0"/>
              <a:ext cx="76086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Sophomore year is a time to explore your options and begin connecting your interests to future opportunities. The decision you make now can help prepare you for: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45720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Four Year College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Community College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Trade &amp; Technical School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Apprenticeship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Military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Workforce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Each pathway offers different opportunities and benefits.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-140" l="0" r="0" t="150"/>
          <a:stretch/>
        </p:blipFill>
        <p:spPr>
          <a:xfrm>
            <a:off x="0" y="0"/>
            <a:ext cx="1524000" cy="7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Important Information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4" name="Google Shape;84;p16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85" name="Google Shape;85;p16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6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do these stand for?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GPA 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b="1"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PSAT/</a:t>
              </a: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SAT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ASVAB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AP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DE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FAFSA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Class Rank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8" name="Google Shape;88;p16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89" name="Google Shape;89;p16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do you need to graduate?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●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24 credits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4 English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4 Math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Science (Biology req.)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Social Studies (U.S. req.)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2 World Languages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Career Pathways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1 Phys. Ed.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0.5 Health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3.5 Electives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92" name="Google Shape;92;p16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Post-Secondary Pathway Comparison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594225" y="1547975"/>
            <a:ext cx="76086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As you complete your worksheet, compare each pathway by thinking about: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Education &amp; Training Required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Time </a:t>
            </a: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Commitment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Career Opportunities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Which pathway best </a:t>
            </a: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fits your goals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Complete your Post-Secondary Pathway Comparison Sheet.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Researching Careers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05" name="Google Shape;105;p18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106" name="Google Shape;106;p18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8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Choosing a career is about finding a good fit based on your interests, strengths &amp; goals.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 you research, consider: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does this career involve?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education/training is required?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skills are important?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is the job outlook?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9" name="Google Shape;109;p18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110" name="Google Shape;110;p18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8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Choose one career that interests you.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Research:</a:t>
              </a:r>
              <a:endParaRPr sz="12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200"/>
                <a:buFont typeface="Open Sans"/>
                <a:buChar char="●"/>
              </a:pPr>
              <a:r>
                <a:rPr lang="en" sz="12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Job responsibilities</a:t>
              </a:r>
              <a:endParaRPr sz="12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200"/>
                <a:buFont typeface="Open Sans"/>
                <a:buChar char="●"/>
              </a:pPr>
              <a:r>
                <a:rPr lang="en" sz="12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Education requirements</a:t>
              </a:r>
              <a:endParaRPr sz="12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200"/>
                <a:buFont typeface="Open Sans"/>
                <a:buChar char="●"/>
              </a:pPr>
              <a:r>
                <a:rPr lang="en" sz="12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Average salary</a:t>
              </a:r>
              <a:endParaRPr sz="12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200"/>
                <a:buFont typeface="Open Sans"/>
                <a:buChar char="●"/>
              </a:pPr>
              <a:r>
                <a:rPr lang="en" sz="12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Career outlook</a:t>
              </a:r>
              <a:endParaRPr sz="12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200"/>
                <a:buFont typeface="Open Sans"/>
                <a:buChar char="●"/>
              </a:pPr>
              <a:r>
                <a:rPr lang="en" sz="12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Skills needed</a:t>
              </a:r>
              <a:endParaRPr sz="12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200"/>
                <a:buFont typeface="Open Sans"/>
                <a:buChar char="●"/>
              </a:pPr>
              <a:r>
                <a:rPr lang="en" sz="12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Why this career interests you</a:t>
              </a:r>
              <a:endParaRPr sz="12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1200"/>
                </a:spcAft>
                <a:buNone/>
              </a:pPr>
              <a:br>
                <a:rPr b="1" lang="en" sz="15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b="1" lang="en" sz="15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Complete your Career Research Organizer.</a:t>
              </a:r>
              <a:endParaRPr sz="11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13" name="Google Shape;113;p18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571500" y="571500"/>
            <a:ext cx="6667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rPr>
              <a:t>Plan for Junior Year</a:t>
            </a:r>
            <a:endParaRPr b="1" sz="3600">
              <a:solidFill>
                <a:srgbClr val="1D42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571500" y="1524000"/>
            <a:ext cx="7620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Now it’s time to connect everything you’ve learned. Think about:</a:t>
            </a:r>
            <a:endParaRPr b="1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90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Your academic goals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Your career interests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Your post-secondary pathway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Experiences you want to gain before Junior year</a:t>
            </a:r>
            <a:endParaRPr sz="1600">
              <a:solidFill>
                <a:srgbClr val="4A5568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900"/>
              </a:spcAft>
              <a:buNone/>
            </a:pPr>
            <a:r>
              <a:t/>
            </a:r>
            <a:endParaRPr sz="1600" u="sng">
              <a:solidFill>
                <a:srgbClr val="4A5568"/>
              </a:solidFill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 b="160" l="0" r="0" t="150"/>
          <a:stretch/>
        </p:blipFill>
        <p:spPr>
          <a:xfrm>
            <a:off x="7239000" y="28575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20"/>
          <p:cNvGrpSpPr/>
          <p:nvPr/>
        </p:nvGrpSpPr>
        <p:grpSpPr>
          <a:xfrm>
            <a:off x="762000" y="571500"/>
            <a:ext cx="6096000" cy="762000"/>
            <a:chOff x="0" y="0"/>
            <a:chExt cx="6096000" cy="762000"/>
          </a:xfrm>
        </p:grpSpPr>
        <p:sp>
          <p:nvSpPr>
            <p:cNvPr id="126" name="Google Shape;126;p20"/>
            <p:cNvSpPr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0"/>
            <p:cNvSpPr txBox="1"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1D4289"/>
                  </a:solidFill>
                  <a:latin typeface="Open Sans"/>
                  <a:ea typeface="Open Sans"/>
                  <a:cs typeface="Open Sans"/>
                  <a:sym typeface="Open Sans"/>
                </a:rPr>
                <a:t>Sophomore Action Plan</a:t>
              </a:r>
              <a:endParaRPr b="1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8" name="Google Shape;128;p20"/>
          <p:cNvGrpSpPr/>
          <p:nvPr/>
        </p:nvGrpSpPr>
        <p:grpSpPr>
          <a:xfrm>
            <a:off x="594225" y="1547975"/>
            <a:ext cx="7608600" cy="2857500"/>
            <a:chOff x="0" y="0"/>
            <a:chExt cx="7608600" cy="2857500"/>
          </a:xfrm>
        </p:grpSpPr>
        <p:sp>
          <p:nvSpPr>
            <p:cNvPr id="129" name="Google Shape;129;p20"/>
            <p:cNvSpPr/>
            <p:nvPr/>
          </p:nvSpPr>
          <p:spPr>
            <a:xfrm>
              <a:off x="0" y="0"/>
              <a:ext cx="36195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0"/>
            <p:cNvSpPr txBox="1"/>
            <p:nvPr/>
          </p:nvSpPr>
          <p:spPr>
            <a:xfrm>
              <a:off x="0" y="0"/>
              <a:ext cx="76086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Use today’s activities to create your personal action plan. Include: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45720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Academic Goal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College &amp; Career Goal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Personal Goal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Three action steps for next year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800" u="sng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Complete</a:t>
              </a: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 your </a:t>
              </a:r>
              <a:r>
                <a:rPr b="1" lang="en" sz="1800" u="sng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Sophomore Action Plan</a:t>
              </a: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 worksheet.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31" name="Google Shape;131;p20"/>
          <p:cNvPicPr preferRelativeResize="0"/>
          <p:nvPr/>
        </p:nvPicPr>
        <p:blipFill rotWithShape="1">
          <a:blip r:embed="rId3">
            <a:alphaModFix/>
          </a:blip>
          <a:srcRect b="-140" l="0" r="0" t="150"/>
          <a:stretch/>
        </p:blipFill>
        <p:spPr>
          <a:xfrm>
            <a:off x="0" y="0"/>
            <a:ext cx="1524000" cy="7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Reflection &amp; Closing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37" name="Google Shape;137;p21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138" name="Google Shape;138;p21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1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1"/>
            <p:cNvSpPr txBox="1"/>
            <p:nvPr/>
          </p:nvSpPr>
          <p:spPr>
            <a:xfrm>
              <a:off x="238125" y="333375"/>
              <a:ext cx="3429300" cy="253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Take a moment to think about today’s lesson. Ask yourself: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career interests me the most?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post-secondary pathway fits your goals?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is one action you will take before Junior year?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Complete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 your worksheet before 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leaving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 class.</a:t>
              </a:r>
              <a:endParaRPr sz="10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41" name="Google Shape;141;p21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142" name="Google Shape;142;p21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1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1"/>
            <p:cNvSpPr txBox="1"/>
            <p:nvPr/>
          </p:nvSpPr>
          <p:spPr>
            <a:xfrm>
              <a:off x="238050" y="333450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Remember…</a:t>
              </a:r>
              <a:b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b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b="1" lang="en" sz="15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future isn’t decided today. Today is simply the beginning.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exploring.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asking questions.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setting goals.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believing in yourself.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school counselor is here to help you every step of the way.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45" name="Google Shape;145;p21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