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Open Sans SemiBold"/>
      <p:regular r:id="rId16"/>
      <p:bold r:id="rId17"/>
      <p:italic r:id="rId18"/>
      <p:boldItalic r:id="rId19"/>
    </p:embeddedFont>
    <p:embeddedFont>
      <p:font typeface="Open Sans ExtraBold"/>
      <p:bold r:id="rId20"/>
      <p:boldItalic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ExtraBold-bold.fntdata"/><Relationship Id="rId22" Type="http://schemas.openxmlformats.org/officeDocument/2006/relationships/font" Target="fonts/OpenSans-regular.fntdata"/><Relationship Id="rId21" Type="http://schemas.openxmlformats.org/officeDocument/2006/relationships/font" Target="fonts/OpenSansExtraBold-boldItalic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SemiBold-bold.fntdata"/><Relationship Id="rId16" Type="http://schemas.openxmlformats.org/officeDocument/2006/relationships/font" Target="fonts/OpenSansSemiBold-regular.fntdata"/><Relationship Id="rId19" Type="http://schemas.openxmlformats.org/officeDocument/2006/relationships/font" Target="fonts/OpenSansSemiBold-boldItalic.fntdata"/><Relationship Id="rId18" Type="http://schemas.openxmlformats.org/officeDocument/2006/relationships/font" Target="fonts/OpenSansSemiBold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</a:t>
            </a:r>
            <a:r>
              <a:rPr lang="en"/>
              <a:t> students and introduce the lesson.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435c0d0a9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435c0d0a9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learning objectives.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435c0d0a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435c0d0a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Briefly discuss why planning early is important.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461d4b6f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461d4b6f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over important terminology. (GPA - Grade Point Average; PSAT/SAT- Preliminary Scholastic Assessment Test/Scholastic Assessment Test; ASVAB - Armed Services Vocational Aptitude Battery; AP - Advanced Placement; DE - Dual Enrollment; FAFSA - Free Application for Federal Student Aid; Class Rank). Then go over your graduation re</a:t>
            </a:r>
            <a:r>
              <a:rPr lang="en"/>
              <a:t>quirements. Delaware’s minimum requirements are listed above, add anything additional your school may require.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461d4b6f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461d4b6f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Encourage discussion about interests and strengths.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461d4b6f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f461d4b6f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Demonstrate how to access the Career Interest Inventory you are using. Allow students time to complete the Career Interest Reflection Worksheet.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461d4b6f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461d4b6f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into discussing habits that contribute to success.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1d4b6f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1d4b6f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Allow students time to complete the Freshman Success Plan Worksheet.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435c0d0a9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f435c0d0a9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available supports and encourage students to seek help when needed.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461d4b6f2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461d4b6f2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Facilitate a brief class discussion or allow students to complete their reflection independently. Summarize key takeaways and answer any remaining questions.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1D4289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49733" y="10538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1064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 b="160" l="0" r="0" t="150"/>
          <a:stretch/>
        </p:blipFill>
        <p:spPr>
          <a:xfrm>
            <a:off x="0" y="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1D4289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3"/>
          <p:cNvGrpSpPr/>
          <p:nvPr/>
        </p:nvGrpSpPr>
        <p:grpSpPr>
          <a:xfrm>
            <a:off x="4762500" y="0"/>
            <a:ext cx="4381650" cy="5143500"/>
            <a:chOff x="4762500" y="0"/>
            <a:chExt cx="4381650" cy="5143500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14950" y="266700"/>
              <a:ext cx="3829200" cy="4610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867400" y="819150"/>
              <a:ext cx="3276600" cy="3505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462713" y="1414463"/>
              <a:ext cx="2314500" cy="2314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/>
            <p:nvPr/>
          </p:nvSpPr>
          <p:spPr>
            <a:xfrm>
              <a:off x="4762500" y="0"/>
              <a:ext cx="4381500" cy="51435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39130" y="120000"/>
                  </a:lnTo>
                  <a:close/>
                </a:path>
              </a:pathLst>
            </a:custGeom>
            <a:solidFill>
              <a:srgbClr val="00B0B9">
                <a:alpha val="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13"/>
          <p:cNvSpPr txBox="1"/>
          <p:nvPr/>
        </p:nvSpPr>
        <p:spPr>
          <a:xfrm>
            <a:off x="762000" y="1905000"/>
            <a:ext cx="61914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Grade 9 Student Success Planning</a:t>
            </a:r>
            <a:endParaRPr b="1" sz="14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Explore Your Future</a:t>
            </a:r>
            <a:endParaRPr b="0" sz="48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B0B9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Discover your interests. Build your future.</a:t>
            </a:r>
            <a:endParaRPr b="0" sz="2000">
              <a:solidFill>
                <a:srgbClr val="00B0B9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571500" y="571500"/>
            <a:ext cx="66675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rPr>
              <a:t>Today’s Learning Objectives</a:t>
            </a:r>
            <a:endParaRPr b="1" sz="3600">
              <a:solidFill>
                <a:srgbClr val="1D42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571500" y="1524000"/>
            <a:ext cx="7620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By the end of today’s lesson, you will be able to:</a:t>
            </a:r>
            <a:endParaRPr b="1" sz="18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900"/>
              </a:spcBef>
              <a:spcAft>
                <a:spcPts val="0"/>
              </a:spcAft>
              <a:buClr>
                <a:srgbClr val="4A5568"/>
              </a:buClr>
              <a:buSzPts val="1600"/>
              <a:buFont typeface="Open Sans"/>
              <a:buChar char="●"/>
            </a:pPr>
            <a:r>
              <a:rPr lang="en" sz="1600">
                <a:solidFill>
                  <a:srgbClr val="4A5568"/>
                </a:solidFill>
              </a:rPr>
              <a:t>Explore</a:t>
            </a:r>
            <a:r>
              <a:rPr lang="en" sz="1600">
                <a:solidFill>
                  <a:srgbClr val="4A5568"/>
                </a:solidFill>
              </a:rPr>
              <a:t> careers that align with your interests, strengths, and future goals.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Develop a personal plan for academic and personal success during high school. </a:t>
            </a:r>
            <a:endParaRPr sz="1600">
              <a:solidFill>
                <a:srgbClr val="4A5568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160" l="0" r="0" t="150"/>
          <a:stretch/>
        </p:blipFill>
        <p:spPr>
          <a:xfrm>
            <a:off x="7239000" y="28575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5"/>
          <p:cNvGrpSpPr/>
          <p:nvPr/>
        </p:nvGrpSpPr>
        <p:grpSpPr>
          <a:xfrm>
            <a:off x="762000" y="571500"/>
            <a:ext cx="6096000" cy="762000"/>
            <a:chOff x="0" y="0"/>
            <a:chExt cx="6096000" cy="762000"/>
          </a:xfrm>
        </p:grpSpPr>
        <p:sp>
          <p:nvSpPr>
            <p:cNvPr id="73" name="Google Shape;73;p15"/>
            <p:cNvSpPr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5"/>
            <p:cNvSpPr txBox="1"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1D4289"/>
                  </a:solidFill>
                  <a:latin typeface="Open Sans"/>
                  <a:ea typeface="Open Sans"/>
                  <a:cs typeface="Open Sans"/>
                  <a:sym typeface="Open Sans"/>
                </a:rPr>
                <a:t>Why Start Planning Now?</a:t>
              </a:r>
              <a:endParaRPr b="1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5" name="Google Shape;75;p15"/>
          <p:cNvGrpSpPr/>
          <p:nvPr/>
        </p:nvGrpSpPr>
        <p:grpSpPr>
          <a:xfrm>
            <a:off x="594225" y="1547975"/>
            <a:ext cx="7608600" cy="2857500"/>
            <a:chOff x="0" y="0"/>
            <a:chExt cx="7608600" cy="2857500"/>
          </a:xfrm>
        </p:grpSpPr>
        <p:sp>
          <p:nvSpPr>
            <p:cNvPr id="76" name="Google Shape;76;p15"/>
            <p:cNvSpPr/>
            <p:nvPr/>
          </p:nvSpPr>
          <p:spPr>
            <a:xfrm>
              <a:off x="0" y="0"/>
              <a:ext cx="36195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5"/>
            <p:cNvSpPr txBox="1"/>
            <p:nvPr/>
          </p:nvSpPr>
          <p:spPr>
            <a:xfrm>
              <a:off x="0" y="0"/>
              <a:ext cx="76086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Freshman year is the foundation of your high school experience. The choices you make today can help you prepare for: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45720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Four Year College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Community College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Trade &amp; Technical School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Apprenticeship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Military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Workforce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Your future begins with the decisions you make today.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-140" l="0" r="0" t="150"/>
          <a:stretch/>
        </p:blipFill>
        <p:spPr>
          <a:xfrm>
            <a:off x="0" y="0"/>
            <a:ext cx="1524000" cy="72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Important Information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4" name="Google Shape;84;p16"/>
          <p:cNvGrpSpPr/>
          <p:nvPr/>
        </p:nvGrpSpPr>
        <p:grpSpPr>
          <a:xfrm>
            <a:off x="571500" y="1428750"/>
            <a:ext cx="3810000" cy="3143400"/>
            <a:chOff x="0" y="0"/>
            <a:chExt cx="3810000" cy="3143400"/>
          </a:xfrm>
        </p:grpSpPr>
        <p:sp>
          <p:nvSpPr>
            <p:cNvPr id="85" name="Google Shape;85;p16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6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0B0B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6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do these stand for?</a:t>
              </a:r>
              <a:endParaRPr b="1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GPA 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PSAT/SAT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ASVAB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AP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DE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FAFSA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Class Rank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8" name="Google Shape;88;p16"/>
          <p:cNvGrpSpPr/>
          <p:nvPr/>
        </p:nvGrpSpPr>
        <p:grpSpPr>
          <a:xfrm>
            <a:off x="4762500" y="1428750"/>
            <a:ext cx="3810000" cy="3143400"/>
            <a:chOff x="0" y="0"/>
            <a:chExt cx="3810000" cy="3143400"/>
          </a:xfrm>
        </p:grpSpPr>
        <p:sp>
          <p:nvSpPr>
            <p:cNvPr id="89" name="Google Shape;89;p16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FF672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6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do you need to graduate?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●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24 credits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4 English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4 Math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 Science (Biology req.)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 Social Studies (U.S. req.)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2 World Languages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 Career Pathways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1 Phys. Ed.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0.5 Health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3.5 Electives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92" name="Google Shape;92;p16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Your Interests Matter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594225" y="1547975"/>
            <a:ext cx="76086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Ask yourself:</a:t>
            </a:r>
            <a:endParaRPr b="1" sz="1800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subjects do you enjoy?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activities make me excited?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am I naturally good at?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problems do I enjoy solving?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Your interests and strengths can help guide your future.</a:t>
            </a:r>
            <a:endParaRPr b="1" sz="1800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Interest Inventory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05" name="Google Shape;105;p18"/>
          <p:cNvGrpSpPr/>
          <p:nvPr/>
        </p:nvGrpSpPr>
        <p:grpSpPr>
          <a:xfrm>
            <a:off x="571500" y="1428750"/>
            <a:ext cx="3810000" cy="3143400"/>
            <a:chOff x="0" y="0"/>
            <a:chExt cx="3810000" cy="3143400"/>
          </a:xfrm>
        </p:grpSpPr>
        <p:sp>
          <p:nvSpPr>
            <p:cNvPr id="106" name="Google Shape;106;p18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0B0B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8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Today you will complete a Career Interest Inventory using ________________.</a:t>
              </a:r>
              <a:endParaRPr b="1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As you explore: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Review your career matches.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Learn about different careers.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Think about careers that match your interests.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9" name="Google Shape;109;p18"/>
          <p:cNvGrpSpPr/>
          <p:nvPr/>
        </p:nvGrpSpPr>
        <p:grpSpPr>
          <a:xfrm>
            <a:off x="4762500" y="1428750"/>
            <a:ext cx="3810000" cy="3143400"/>
            <a:chOff x="0" y="0"/>
            <a:chExt cx="3810000" cy="3143400"/>
          </a:xfrm>
        </p:grpSpPr>
        <p:sp>
          <p:nvSpPr>
            <p:cNvPr id="110" name="Google Shape;110;p18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8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FF672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8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After, you will complete a Career Interest Reflection.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As you complete your worksheet, think about: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Which careers interest you most?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Why do they interest you?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education/training is required?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skills do you need?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13" name="Google Shape;113;p18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571500" y="571500"/>
            <a:ext cx="66675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rPr>
              <a:t>Success Starts with YOU</a:t>
            </a:r>
            <a:endParaRPr b="1" sz="3600">
              <a:solidFill>
                <a:srgbClr val="1D42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571500" y="1524000"/>
            <a:ext cx="7620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Successful students:</a:t>
            </a:r>
            <a:endParaRPr b="1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90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Set Goals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Stay Organized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Get Involved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Ask for Help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Learn from Challenges</a:t>
            </a:r>
            <a:endParaRPr sz="1600">
              <a:solidFill>
                <a:srgbClr val="4A5568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90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Small actions </a:t>
            </a:r>
            <a:r>
              <a:rPr b="1" lang="en" u="sng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today</a:t>
            </a: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 lead to big opportunities </a:t>
            </a:r>
            <a:r>
              <a:rPr b="1" lang="en" u="sng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tomorrow.</a:t>
            </a:r>
            <a:endParaRPr sz="1600" u="sng">
              <a:solidFill>
                <a:srgbClr val="4A5568"/>
              </a:solidFill>
            </a:endParaRPr>
          </a:p>
        </p:txBody>
      </p:sp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 b="160" l="0" r="0" t="150"/>
          <a:stretch/>
        </p:blipFill>
        <p:spPr>
          <a:xfrm>
            <a:off x="7239000" y="28575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20"/>
          <p:cNvGrpSpPr/>
          <p:nvPr/>
        </p:nvGrpSpPr>
        <p:grpSpPr>
          <a:xfrm>
            <a:off x="762000" y="571500"/>
            <a:ext cx="6096000" cy="762000"/>
            <a:chOff x="0" y="0"/>
            <a:chExt cx="6096000" cy="762000"/>
          </a:xfrm>
        </p:grpSpPr>
        <p:sp>
          <p:nvSpPr>
            <p:cNvPr id="126" name="Google Shape;126;p20"/>
            <p:cNvSpPr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0"/>
            <p:cNvSpPr txBox="1"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1D4289"/>
                  </a:solidFill>
                  <a:latin typeface="Open Sans"/>
                  <a:ea typeface="Open Sans"/>
                  <a:cs typeface="Open Sans"/>
                  <a:sym typeface="Open Sans"/>
                </a:rPr>
                <a:t>Freshman Success Plan</a:t>
              </a:r>
              <a:endParaRPr b="1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8" name="Google Shape;128;p20"/>
          <p:cNvGrpSpPr/>
          <p:nvPr/>
        </p:nvGrpSpPr>
        <p:grpSpPr>
          <a:xfrm>
            <a:off x="594225" y="1547975"/>
            <a:ext cx="7608600" cy="2857500"/>
            <a:chOff x="0" y="0"/>
            <a:chExt cx="7608600" cy="2857500"/>
          </a:xfrm>
        </p:grpSpPr>
        <p:sp>
          <p:nvSpPr>
            <p:cNvPr id="129" name="Google Shape;129;p20"/>
            <p:cNvSpPr/>
            <p:nvPr/>
          </p:nvSpPr>
          <p:spPr>
            <a:xfrm>
              <a:off x="0" y="0"/>
              <a:ext cx="36195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0"/>
            <p:cNvSpPr txBox="1"/>
            <p:nvPr/>
          </p:nvSpPr>
          <p:spPr>
            <a:xfrm>
              <a:off x="0" y="0"/>
              <a:ext cx="76086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Think about your future this school year. Create goals for: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45720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Academics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Personal Growth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Extracurricular Activities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Skills You Want to Develop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800" u="sng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Complete</a:t>
              </a: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 your </a:t>
              </a:r>
              <a:r>
                <a:rPr b="1" lang="en" sz="1800" u="sng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Freshman Success Plan</a:t>
              </a: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 worksheet.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31" name="Google Shape;131;p20"/>
          <p:cNvPicPr preferRelativeResize="0"/>
          <p:nvPr/>
        </p:nvPicPr>
        <p:blipFill rotWithShape="1">
          <a:blip r:embed="rId3">
            <a:alphaModFix/>
          </a:blip>
          <a:srcRect b="-140" l="0" r="0" t="150"/>
          <a:stretch/>
        </p:blipFill>
        <p:spPr>
          <a:xfrm>
            <a:off x="0" y="0"/>
            <a:ext cx="1524000" cy="72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Don’t Have to Do It Alone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7" name="Google Shape;137;p21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/>
          <p:nvPr/>
        </p:nvSpPr>
        <p:spPr>
          <a:xfrm>
            <a:off x="594225" y="1547975"/>
            <a:ext cx="76086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Your success team may include:</a:t>
            </a:r>
            <a:endParaRPr b="1" sz="1800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Family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Teachers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School Counselors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Coaches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Advisors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Mentors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Friends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Asking for help is a </a:t>
            </a:r>
            <a:r>
              <a:rPr b="1" lang="en" sz="1800" u="sng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strength.</a:t>
            </a:r>
            <a:endParaRPr b="1" sz="1800" u="sng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Reflection &amp; Closing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44" name="Google Shape;144;p22"/>
          <p:cNvGrpSpPr/>
          <p:nvPr/>
        </p:nvGrpSpPr>
        <p:grpSpPr>
          <a:xfrm>
            <a:off x="571500" y="1428750"/>
            <a:ext cx="3810000" cy="3143400"/>
            <a:chOff x="0" y="0"/>
            <a:chExt cx="3810000" cy="3143400"/>
          </a:xfrm>
        </p:grpSpPr>
        <p:sp>
          <p:nvSpPr>
            <p:cNvPr id="145" name="Google Shape;145;p22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2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0B0B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2"/>
            <p:cNvSpPr txBox="1"/>
            <p:nvPr/>
          </p:nvSpPr>
          <p:spPr>
            <a:xfrm>
              <a:off x="238125" y="333375"/>
              <a:ext cx="3429300" cy="253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Take a moment to think about today’s lesson. Ask yourself:</a:t>
              </a:r>
              <a:endParaRPr b="1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career interests me the most?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did I learn about myself today?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is one goal I have for this school year?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Complete</a:t>
              </a: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 your worksheet before </a:t>
              </a: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leaving</a:t>
              </a: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 class.</a:t>
              </a:r>
              <a:endParaRPr sz="10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48" name="Google Shape;148;p22"/>
          <p:cNvGrpSpPr/>
          <p:nvPr/>
        </p:nvGrpSpPr>
        <p:grpSpPr>
          <a:xfrm>
            <a:off x="4762500" y="1428750"/>
            <a:ext cx="3810000" cy="3143400"/>
            <a:chOff x="0" y="0"/>
            <a:chExt cx="3810000" cy="3143400"/>
          </a:xfrm>
        </p:grpSpPr>
        <p:sp>
          <p:nvSpPr>
            <p:cNvPr id="149" name="Google Shape;149;p22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2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FF672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2"/>
            <p:cNvSpPr txBox="1"/>
            <p:nvPr/>
          </p:nvSpPr>
          <p:spPr>
            <a:xfrm>
              <a:off x="238050" y="333450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Remember…</a:t>
              </a:r>
              <a:b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b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b="1" lang="en" sz="15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Your future isn’t decided today. Today is simply the beginning.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Keep exploring.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Keep asking questions.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Keep setting goals.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Keep believing in yourself.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Your school counselor is here to help you every step of the way.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52" name="Google Shape;152;p22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