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931ef255057f4fe0" /><Relationship Type="http://schemas.openxmlformats.org/officeDocument/2006/relationships/extended-properties" Target="/docProps/app.xml" Id="Re5a69e5bfc8942e0" /><Relationship Type="http://schemas.openxmlformats.org/officeDocument/2006/relationships/officeDocument" Target="/ppt/presentation.xml" Id="R01de5b5b051148bf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d07a01b50334f41"/>
  </p:sldMasterIdLst>
  <p:notesMasterIdLst>
    <p:notesMasterId xmlns:r="http://schemas.openxmlformats.org/officeDocument/2006/relationships" r:id="R18187ffa93044c60"/>
  </p:notesMasterIdLst>
  <p:sldIdLst>
    <p:sldId xmlns:r="http://schemas.openxmlformats.org/officeDocument/2006/relationships" id="256" r:id="Rc7bfc2781f7e4d0a"/>
  </p:sldIdLst>
  <p:sldSz cx="7772400" cy="100584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5e126c294e654497" /><Relationship Type="http://schemas.openxmlformats.org/officeDocument/2006/relationships/slideMaster" Target="/ppt/slideMasters/slideMaster1.xml" Id="R6d07a01b50334f41" /><Relationship Type="http://schemas.openxmlformats.org/officeDocument/2006/relationships/notesMaster" Target="/ppt/notesMasters/notesMaster1.xml" Id="R18187ffa93044c60" /><Relationship Type="http://schemas.openxmlformats.org/officeDocument/2006/relationships/presProps" Target="/ppt/presProps.xml" Id="Rd8b21e6f33e44b7f" /><Relationship Type="http://schemas.openxmlformats.org/officeDocument/2006/relationships/tableStyles" Target="/ppt/tableStyles.xml" Id="R16b191e95dd64ce0" /><Relationship Type="http://schemas.openxmlformats.org/officeDocument/2006/relationships/slide" Target="/ppt/slides/slide1.xml" Id="Rc7bfc2781f7e4d0a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bca9112f85b44a9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f0875268df2c4f6e" /><Relationship Type="http://schemas.openxmlformats.org/officeDocument/2006/relationships/notesMaster" Target="/ppt/notesMasters/notesMaster1.xml" Id="R7b7f31e1985243a9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https://education.delaware.gov/families/college-career-life/adult-education/</a:t>
            </a:r>
          </a:p>
          <a:p xmlns:a="http://schemas.openxmlformats.org/drawingml/2006/main">
            <a:r>
              <a:t>- https://education.delaware.gov/families/college-career-life/adult-education/high-school-diploma-groves/</a:t>
            </a:r>
          </a:p>
          <a:p xmlns:a="http://schemas.openxmlformats.org/drawingml/2006/main">
            <a:r>
              <a:t>- https://education.delaware.gov/families/college-career-life/adult-education/multilingual-learners/</a:t>
            </a:r>
          </a:p>
          <a:p xmlns:a="http://schemas.openxmlformats.org/drawingml/2006/main">
            <a:r>
              <a:t>- https://joblink.delaware.gov/</a:t>
            </a:r>
          </a:p>
          <a:p xmlns:a="http://schemas.openxmlformats.org/drawingml/2006/main">
            <a:r>
              <a:t>- https://www.apprenticeship.gov/career-seekers</a:t>
            </a:r>
          </a:p>
          <a:p xmlns:a="http://schemas.openxmlformats.org/drawingml/2006/main">
            <a:r>
              <a:t>[/Sources]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r>
              <a:t>Review status: SME REQUIRED - DDOE adult education, provider and college/workforce transition experts; current enrollment and handoff rules. SME review required before release.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eefae37bd444c3e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ff79c91a75b458d" /><Relationship Type="http://schemas.openxmlformats.org/officeDocument/2006/relationships/slideLayout" Target="/ppt/slideLayouts/slideLayout1.xml" Id="Rdbee615e409a416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dbee615e409a416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b9e986b667346f2" /><Relationship Type="http://schemas.openxmlformats.org/officeDocument/2006/relationships/image" Target="/ppt/media/image.png" Id="R1edb7da3b2ba4e23" /><Relationship Type="http://schemas.openxmlformats.org/officeDocument/2006/relationships/hyperlink" Target="https://education.delaware.gov/families/college-career-life/adult-education/" TargetMode="External" Id="Re4447401283144f6" /><Relationship Type="http://schemas.openxmlformats.org/officeDocument/2006/relationships/hyperlink" Target="https://joblink.delaware.gov/" TargetMode="External" Id="R9d14bd14c4b34ad1" /><Relationship Type="http://schemas.openxmlformats.org/officeDocument/2006/relationships/notesSlide" Target="/ppt/notesSlides/notesSlide1.xml" Id="Rf7d14ca7624f414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pic>
        <p:nvPicPr>
          <p:cNvPr id="1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edb7da3b2ba4e23"/>
          <a:stretch xmlns:a="http://schemas.openxmlformats.org/drawingml/2006/main"/>
        </p:blipFill>
        <p:spPr>
          <a:xfrm xmlns:a="http://schemas.openxmlformats.org/drawingml/2006/main">
            <a:off x="425215" y="247650"/>
            <a:ext cx="1359370" cy="647700"/>
          </a:xfrm>
          <a:prstGeom xmlns:a="http://schemas.openxmlformats.org/drawingml/2006/main" prst="rect">
            <a:avLst/>
          </a:prstGeom>
        </p:spPr>
      </p:pic>
      <p:sp>
        <p:nvSpPr>
          <p:cNvPr id="2" name="audience-label">
            <a:extLst xmlns:a="http://schemas.openxmlformats.org/drawingml/2006/main">
              <a:ext uri="{FF2B5EF4-FFF2-40B4-BE49-F238E27FC236}">
                <a16:creationId xmlns:a16="http://schemas.microsoft.com/office/drawing/2014/main" id="{5ECFDC27-640C-4191-9B03-36A9428524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334000" y="409575"/>
            <a:ext cx="20193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r">
              <a:defRPr sz="1200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FAMILY GUIDE</a:t>
            </a:r>
          </a:p>
        </p:txBody>
      </p:sp>
      <p:sp>
        <p:nvSpPr>
          <p:cNvPr id="3" name="header-rule">
            <a:extLst xmlns:a="http://schemas.openxmlformats.org/drawingml/2006/main">
              <a:ext uri="{FF2B5EF4-FFF2-40B4-BE49-F238E27FC236}">
                <a16:creationId xmlns:a16="http://schemas.microsoft.com/office/drawing/2014/main" id="{8670FD6A-CA27-4989-811E-20E7FDCEA7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057275"/>
            <a:ext cx="69342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4" name="topic-title">
            <a:extLst xmlns:a="http://schemas.openxmlformats.org/drawingml/2006/main">
              <a:ext uri="{FF2B5EF4-FFF2-40B4-BE49-F238E27FC236}">
                <a16:creationId xmlns:a16="http://schemas.microsoft.com/office/drawing/2014/main" id="{F95AA27B-065B-4A80-B178-365D48684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1323975"/>
            <a:ext cx="6934200" cy="1028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3300" b="1">
                <a:solidFill>
                  <a:srgbClr val="1D4289"/>
                </a:solidFill>
                <a:latin typeface="Open Sans ExtraBold"/>
                <a:ea typeface="Open Sans ExtraBold"/>
                <a:cs typeface="Open Sans ExtraBold"/>
              </a:defRPr>
            </a:pPr>
            <a:r>
              <a:t>Adult Education Transition</a:t>
            </a:r>
          </a:p>
        </p:txBody>
      </p:sp>
      <p:sp>
        <p:nvSpPr>
          <p:cNvPr id="5" name="takeaway-accent">
            <a:extLst xmlns:a="http://schemas.openxmlformats.org/drawingml/2006/main">
              <a:ext uri="{FF2B5EF4-FFF2-40B4-BE49-F238E27FC236}">
                <a16:creationId xmlns:a16="http://schemas.microsoft.com/office/drawing/2014/main" id="{94E22E9D-3441-4643-9324-4E814567C0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2543175"/>
            <a:ext cx="76200" cy="7429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takeaway">
            <a:extLst xmlns:a="http://schemas.openxmlformats.org/drawingml/2006/main">
              <a:ext uri="{FF2B5EF4-FFF2-40B4-BE49-F238E27FC236}">
                <a16:creationId xmlns:a16="http://schemas.microsoft.com/office/drawing/2014/main" id="{8F8F3A6D-718F-4325-ADB5-2DF27F6A8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2524125"/>
            <a:ext cx="6705600" cy="800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Start with the destination, not only the immediate class.</a:t>
            </a:r>
          </a:p>
        </p:txBody>
      </p:sp>
      <p:sp>
        <p:nvSpPr>
          <p:cNvPr id="7" name="support-label">
            <a:extLst xmlns:a="http://schemas.openxmlformats.org/drawingml/2006/main">
              <a:ext uri="{FF2B5EF4-FFF2-40B4-BE49-F238E27FC236}">
                <a16:creationId xmlns:a16="http://schemas.microsoft.com/office/drawing/2014/main" id="{0052CBFC-1D51-48F3-8E7C-487FAE4F14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3638550"/>
            <a:ext cx="69342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1725" b="1">
                <a:solidFill>
                  <a:srgbClr val="1D4289"/>
                </a:solidFill>
                <a:latin typeface="Open Sans"/>
                <a:ea typeface="Open Sans"/>
                <a:cs typeface="Open Sans"/>
              </a:defRPr>
            </a:pPr>
            <a:r>
              <a:t>Support without taking over</a:t>
            </a:r>
          </a:p>
        </p:txBody>
      </p:sp>
      <p:sp>
        <p:nvSpPr>
          <p:cNvPr id="8" name="listen-band">
            <a:extLst xmlns:a="http://schemas.openxmlformats.org/drawingml/2006/main">
              <a:ext uri="{FF2B5EF4-FFF2-40B4-BE49-F238E27FC236}">
                <a16:creationId xmlns:a16="http://schemas.microsoft.com/office/drawing/2014/main" id="{C5B2816D-1BB7-4625-9920-DC7DD347F2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4114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E8F7F8"/>
          </a:solidFill>
          <a:ln xmlns:a="http://schemas.openxmlformats.org/drawingml/2006/main" w="14288">
            <a:solidFill>
              <a:srgbClr val="00B0B9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Listen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Ask what the student wants to accomplish. Name the long-term education or employment goal.</a:t>
            </a:r>
          </a:p>
        </p:txBody>
      </p:sp>
      <p:sp>
        <p:nvSpPr>
          <p:cNvPr id="9" name="listen-band-number">
            <a:extLst xmlns:a="http://schemas.openxmlformats.org/drawingml/2006/main">
              <a:ext uri="{FF2B5EF4-FFF2-40B4-BE49-F238E27FC236}">
                <a16:creationId xmlns:a16="http://schemas.microsoft.com/office/drawing/2014/main" id="{35E23593-960C-4CFC-9E9C-C47388F438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4429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0B0B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1</a:t>
            </a:r>
          </a:p>
        </p:txBody>
      </p:sp>
      <p:sp>
        <p:nvSpPr>
          <p:cNvPr id="10" name="confirm-band">
            <a:extLst xmlns:a="http://schemas.openxmlformats.org/drawingml/2006/main">
              <a:ext uri="{FF2B5EF4-FFF2-40B4-BE49-F238E27FC236}">
                <a16:creationId xmlns:a16="http://schemas.microsoft.com/office/drawing/2014/main" id="{F9E29A2C-586D-4FD1-8B1A-D2D01644D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5638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0E8"/>
          </a:solidFill>
          <a:ln xmlns:a="http://schemas.openxmlformats.org/drawingml/2006/main" w="14288">
            <a:solidFill>
              <a:srgbClr val="FF6720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Confirm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Do not promise eligibility, availability, admission, funding, placement, credit, licensure, or an outcome.</a:t>
            </a:r>
          </a:p>
        </p:txBody>
      </p:sp>
      <p:sp>
        <p:nvSpPr>
          <p:cNvPr id="11" name="confirm-band-number">
            <a:extLst xmlns:a="http://schemas.openxmlformats.org/drawingml/2006/main">
              <a:ext uri="{FF2B5EF4-FFF2-40B4-BE49-F238E27FC236}">
                <a16:creationId xmlns:a16="http://schemas.microsoft.com/office/drawing/2014/main" id="{C0062035-06A1-4308-84A4-20F051D02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5953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672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2</a:t>
            </a:r>
          </a:p>
        </p:txBody>
      </p:sp>
      <p:sp>
        <p:nvSpPr>
          <p:cNvPr id="12" name="follow-band">
            <a:extLst xmlns:a="http://schemas.openxmlformats.org/drawingml/2006/main">
              <a:ext uri="{FF2B5EF4-FFF2-40B4-BE49-F238E27FC236}">
                <a16:creationId xmlns:a16="http://schemas.microsoft.com/office/drawing/2014/main" id="{3E093487-908B-4D99-8FC8-6921553932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7162800"/>
            <a:ext cx="6934200" cy="1352550"/>
          </a:xfrm>
          <a:prstGeom xmlns:a="http://schemas.openxmlformats.org/drawingml/2006/main" prst="roundRect">
            <a:avLst>
              <a:gd name="adj" fmla="val 8451"/>
            </a:avLst>
          </a:prstGeom>
          <a:solidFill xmlns:a="http://schemas.openxmlformats.org/drawingml/2006/main">
            <a:srgbClr val="FFF7DB"/>
          </a:solidFill>
          <a:ln xmlns:a="http://schemas.openxmlformats.org/drawingml/2006/main" w="14288">
            <a:solidFill>
              <a:srgbClr val="FFB81C"/>
            </a:solidFill>
            <a:prstDash val="solid"/>
          </a:ln>
        </p:spPr>
        <p:txBody>
          <a:bodyPr xmlns:a="http://schemas.openxmlformats.org/drawingml/2006/main" wrap="square" lIns="876300" tIns="171450" rIns="190500" bIns="15240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spcAft>
                <a:spcPts val="6"/>
              </a:spcAft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650" b="1">
                <a:solidFill>
                  <a:srgbClr val="1D4289"/>
                </a:solidFill>
                <a:latin typeface="Open Sans"/>
                <a:ea typeface="Open Sans"/>
                <a:cs typeface="Open Sans"/>
              </a:rPr>
              <a:t>Follow up</a:t>
            </a:r>
          </a:p>
          <a:p xmlns:a="http://schemas.openxmlformats.org/drawingml/2006/main">
            <a:pPr algn="l">
              <a:defRPr sz="12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275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Confirm provider, intake, assessment, schedule, and capacity. Create the next-step connection to training, apprenticeship, employment, or college.</a:t>
            </a:r>
          </a:p>
        </p:txBody>
      </p:sp>
      <p:sp>
        <p:nvSpPr>
          <p:cNvPr id="13" name="follow-band-number">
            <a:extLst xmlns:a="http://schemas.openxmlformats.org/drawingml/2006/main">
              <a:ext uri="{FF2B5EF4-FFF2-40B4-BE49-F238E27FC236}">
                <a16:creationId xmlns:a16="http://schemas.microsoft.com/office/drawing/2014/main" id="{A448D2BE-5D0C-43EE-A094-C5B5531CF3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1025" y="7477125"/>
            <a:ext cx="533400" cy="5334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FFB81C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ctr">
              <a:defRPr sz="2025" b="1">
                <a:solidFill>
                  <a:srgbClr val="FFFFFF"/>
                </a:solidFill>
                <a:latin typeface="Open Sans"/>
                <a:ea typeface="Open Sans"/>
                <a:cs typeface="Open Sans"/>
              </a:defRPr>
            </a:pPr>
            <a:r>
              <a:t>3</a:t>
            </a:r>
          </a:p>
        </p:txBody>
      </p:sp>
      <p:sp>
        <p:nvSpPr>
          <p:cNvPr id="14" name="footer-rule">
            <a:extLst xmlns:a="http://schemas.openxmlformats.org/drawingml/2006/main">
              <a:ext uri="{FF2B5EF4-FFF2-40B4-BE49-F238E27FC236}">
                <a16:creationId xmlns:a16="http://schemas.microsoft.com/office/drawing/2014/main" id="{ED3CD9AC-149F-47D5-8AE1-F53671F24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182100"/>
            <a:ext cx="69342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7DEE8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official-links">
            <a:extLst xmlns:a="http://schemas.openxmlformats.org/drawingml/2006/main">
              <a:ext uri="{FF2B5EF4-FFF2-40B4-BE49-F238E27FC236}">
                <a16:creationId xmlns:a16="http://schemas.microsoft.com/office/drawing/2014/main" id="{76DCA3EB-86B4-4316-96F3-404BA69003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334500"/>
            <a:ext cx="69342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ctr">
            <a:noAutofit/>
          </a:bodyPr>
          <a:lstStyle xmlns:a="http://schemas.openxmlformats.org/drawingml/2006/main"/>
          <a:p xmlns:a="http://schemas.openxmlformats.org/drawingml/2006/main">
            <a:pPr algn="l">
              <a:defRPr sz="1050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rPr sz="1050" b="1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Official information: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e4447401283144f6"/>
              </a:rPr>
              <a:t>education.delaware.gov</a:t>
            </a:r>
            <a:r>
              <a:rPr sz="1050">
                <a:solidFill>
                  <a:srgbClr val="4A5568"/>
                </a:solidFill>
                <a:latin typeface="Open Sans"/>
                <a:ea typeface="Open Sans"/>
                <a:cs typeface="Open Sans"/>
              </a:rPr>
              <a:t>  •  </a:t>
            </a:r>
            <a:r>
              <a:rPr sz="1050" u="sng">
                <a:solidFill>
                  <a:srgbClr val="1D4289"/>
                </a:solidFill>
                <a:latin typeface="Open Sans"/>
                <a:ea typeface="Open Sans"/>
                <a:cs typeface="Open Sans"/>
                <a:hlinkClick xmlns:r="http://schemas.openxmlformats.org/officeDocument/2006/relationships" r:id="R9d14bd14c4b34ad1"/>
              </a:rPr>
              <a:t>joblink.delaware.gov</a:t>
            </a:r>
          </a:p>
        </p:txBody>
      </p:sp>
      <p:sp>
        <p:nvSpPr>
          <p:cNvPr id="16" name="verification-footer">
            <a:extLst xmlns:a="http://schemas.openxmlformats.org/drawingml/2006/main">
              <a:ext uri="{FF2B5EF4-FFF2-40B4-BE49-F238E27FC236}">
                <a16:creationId xmlns:a16="http://schemas.microsoft.com/office/drawing/2014/main" id="{7B168F31-2A54-4835-9784-D14FD9A46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9100" y="9686925"/>
            <a:ext cx="69342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defRPr sz="975" b="0">
                <a:solidFill>
                  <a:srgbClr val="4A5568"/>
                </a:solidFill>
                <a:latin typeface="Open Sans"/>
                <a:ea typeface="Open Sans"/>
                <a:cs typeface="Open Sans"/>
              </a:defRPr>
            </a:pPr>
            <a:r>
              <a:t>Confirm current eligibility, dates, costs, documents, and availability with the official owner.</a:t>
            </a:r>
          </a:p>
        </p:txBody>
      </p:sp>
    </p:spTree>
    <p:extLst>
      <p:ext uri="{BB962C8B-B14F-4D97-AF65-F5344CB8AC3E}">
        <p14:creationId xmlns:p14="http://schemas.microsoft.com/office/powerpoint/2010/main" val="178665314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2026-08-09T18:29:13.8830000Z</dcterms:created>
  <dcterms:modified xsi:type="dcterms:W3CDTF">2026-08-09T18:29:13.8830000Z</dcterms:modified>
</coreProperties>
</file>