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a5e1d3bfcd54a3d" /><Relationship Type="http://schemas.openxmlformats.org/officeDocument/2006/relationships/extended-properties" Target="/docProps/app.xml" Id="R4be4295e0cbd40db" /><Relationship Type="http://schemas.openxmlformats.org/officeDocument/2006/relationships/officeDocument" Target="/ppt/presentation.xml" Id="Rfc7c4b3c7f8d4ab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6e5f700b88a483f"/>
  </p:sldMasterIdLst>
  <p:notesMasterIdLst>
    <p:notesMasterId xmlns:r="http://schemas.openxmlformats.org/officeDocument/2006/relationships" r:id="Rcb07811fb6514825"/>
  </p:notesMasterIdLst>
  <p:sldIdLst>
    <p:sldId xmlns:r="http://schemas.openxmlformats.org/officeDocument/2006/relationships" id="256" r:id="Rc039987ecb64454c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4f968f5fef24185" /><Relationship Type="http://schemas.openxmlformats.org/officeDocument/2006/relationships/slideMaster" Target="/ppt/slideMasters/slideMaster1.xml" Id="Rf6e5f700b88a483f" /><Relationship Type="http://schemas.openxmlformats.org/officeDocument/2006/relationships/notesMaster" Target="/ppt/notesMasters/notesMaster1.xml" Id="Rcb07811fb6514825" /><Relationship Type="http://schemas.openxmlformats.org/officeDocument/2006/relationships/presProps" Target="/ppt/presProps.xml" Id="R158690b09f1c42ad" /><Relationship Type="http://schemas.openxmlformats.org/officeDocument/2006/relationships/tableStyles" Target="/ppt/tableStyles.xml" Id="R26ae25da6a0f4987" /><Relationship Type="http://schemas.openxmlformats.org/officeDocument/2006/relationships/slide" Target="/ppt/slides/slide1.xml" Id="Rc039987ecb64454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9a375e3f4434cd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df258d57e4e44d6" /><Relationship Type="http://schemas.openxmlformats.org/officeDocument/2006/relationships/notesMaster" Target="/ppt/notesMasters/notesMaster1.xml" Id="Rd2ae6188c04145a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https://studentaid.gov/understand-aid/types/loans</a:t>
            </a:r>
          </a:p>
          <a:p xmlns:a="http://schemas.openxmlformats.org/drawingml/2006/main">
            <a:r>
              <a:t>- https://studentaid.gov/understand-aid/types/loans/interest-rates</a:t>
            </a:r>
          </a:p>
          <a:p xmlns:a="http://schemas.openxmlformats.org/drawingml/2006/main">
            <a:r>
              <a:t>- https://studentaid.gov/understand-aid/types/loans/subsidized-unsubsidized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federal student-aid/consumer-finance expert; current limits, PLUS/private-loan cautions and repayment.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27e172a74f8454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a9a98b354e04539" /><Relationship Type="http://schemas.openxmlformats.org/officeDocument/2006/relationships/slideLayout" Target="/ppt/slideLayouts/slideLayout1.xml" Id="R9aa4bc39a42f49e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aa4bc39a42f49e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8a6fcf0e804aa6" /><Relationship Type="http://schemas.openxmlformats.org/officeDocument/2006/relationships/image" Target="/ppt/media/image.png" Id="Rbaa6186325084fa3" /><Relationship Type="http://schemas.openxmlformats.org/officeDocument/2006/relationships/hyperlink" Target="https://studentaid.gov/understand-aid/types/loans" TargetMode="External" Id="R4bb139e90ea247c7" /><Relationship Type="http://schemas.openxmlformats.org/officeDocument/2006/relationships/notesSlide" Target="/ppt/notesSlides/notesSlide1.xml" Id="R75422296a06a432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a6186325084fa3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8FA2EA1D-D810-4498-9E47-9B13F064A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29F25FF8-9178-424D-9C26-7B4DCA984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B88E58A9-3671-43BD-8115-37211FB72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Student Loan Basics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E097D8F1-5675-484B-BD47-7F685E68C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840185B0-7E95-4598-A980-76C86D0B3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Borrow only after comparing the full cost, all non-loan resources, loan type, interest, fees, repayment terms, and a realistic monthly-payment range.</a:t>
            </a:r>
          </a:p>
        </p:txBody>
      </p:sp>
      <p:sp>
        <p:nvSpPr>
          <p:cNvPr id="7" name="support-label">
            <a:extLst xmlns:a="http://schemas.openxmlformats.org/drawingml/2006/main">
              <a:ext uri="{FF2B5EF4-FFF2-40B4-BE49-F238E27FC236}">
                <a16:creationId xmlns:a16="http://schemas.microsoft.com/office/drawing/2014/main" id="{5978AADB-4EF3-432A-AA71-5A374FBB4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38550"/>
            <a:ext cx="6934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without taking over</a:t>
            </a:r>
          </a:p>
        </p:txBody>
      </p:sp>
      <p:sp>
        <p:nvSpPr>
          <p:cNvPr id="8" name="listen-band">
            <a:extLst xmlns:a="http://schemas.openxmlformats.org/drawingml/2006/main">
              <a:ext uri="{FF2B5EF4-FFF2-40B4-BE49-F238E27FC236}">
                <a16:creationId xmlns:a16="http://schemas.microsoft.com/office/drawing/2014/main" id="{D1166348-A1F1-4CB0-B10D-48FF343DB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114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Listen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Ask what the student wants to accomplish.</a:t>
            </a:r>
          </a:p>
        </p:txBody>
      </p:sp>
      <p:sp>
        <p:nvSpPr>
          <p:cNvPr id="9" name="listen-band-number">
            <a:extLst xmlns:a="http://schemas.openxmlformats.org/drawingml/2006/main">
              <a:ext uri="{FF2B5EF4-FFF2-40B4-BE49-F238E27FC236}">
                <a16:creationId xmlns:a16="http://schemas.microsoft.com/office/drawing/2014/main" id="{A0B979D4-1E9C-4F93-81C1-CB393E8E0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429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1</a:t>
            </a:r>
          </a:p>
        </p:txBody>
      </p:sp>
      <p:sp>
        <p:nvSpPr>
          <p:cNvPr id="10" name="confirm-band">
            <a:extLst xmlns:a="http://schemas.openxmlformats.org/drawingml/2006/main">
              <a:ext uri="{FF2B5EF4-FFF2-40B4-BE49-F238E27FC236}">
                <a16:creationId xmlns:a16="http://schemas.microsoft.com/office/drawing/2014/main" id="{AD17A5DD-1BDA-46B1-A509-79BB3BD30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5638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0E8"/>
          </a:solidFill>
          <a:ln xmlns:a="http://schemas.openxmlformats.org/drawingml/2006/main" w="14288">
            <a:solidFill>
              <a:srgbClr val="FF6720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Confirm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provide individualized financial advice. Do not state an interest rate without a date and official source.</a:t>
            </a:r>
          </a:p>
        </p:txBody>
      </p:sp>
      <p:sp>
        <p:nvSpPr>
          <p:cNvPr id="11" name="confirm-band-number">
            <a:extLst xmlns:a="http://schemas.openxmlformats.org/drawingml/2006/main">
              <a:ext uri="{FF2B5EF4-FFF2-40B4-BE49-F238E27FC236}">
                <a16:creationId xmlns:a16="http://schemas.microsoft.com/office/drawing/2014/main" id="{5A8A51A3-803A-4F08-A570-F5D519AE8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953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2</a:t>
            </a:r>
          </a:p>
        </p:txBody>
      </p:sp>
      <p:sp>
        <p:nvSpPr>
          <p:cNvPr id="12" name="follow-band">
            <a:extLst xmlns:a="http://schemas.openxmlformats.org/drawingml/2006/main">
              <a:ext uri="{FF2B5EF4-FFF2-40B4-BE49-F238E27FC236}">
                <a16:creationId xmlns:a16="http://schemas.microsoft.com/office/drawing/2014/main" id="{235C745A-5001-40B3-A1E6-355ADB1FA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162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7DB"/>
          </a:solidFill>
          <a:ln xmlns:a="http://schemas.openxmlformats.org/drawingml/2006/main" w="14288">
            <a:solidFill>
              <a:srgbClr val="FFB81C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Follow up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Estimate total borrowing and a realistic monthly payment before accepting the loan.</a:t>
            </a:r>
          </a:p>
        </p:txBody>
      </p:sp>
      <p:sp>
        <p:nvSpPr>
          <p:cNvPr id="13" name="follow-band-number">
            <a:extLst xmlns:a="http://schemas.openxmlformats.org/drawingml/2006/main">
              <a:ext uri="{FF2B5EF4-FFF2-40B4-BE49-F238E27FC236}">
                <a16:creationId xmlns:a16="http://schemas.microsoft.com/office/drawing/2014/main" id="{3E4F506F-8CF5-4188-A421-7F1282A98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7477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81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3</a:t>
            </a:r>
          </a:p>
        </p:txBody>
      </p:sp>
      <p:sp>
        <p:nvSpPr>
          <p:cNvPr id="1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CB82141A-2574-46C0-9201-F66EF82E9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23F693EA-2D4E-4B96-BFB2-DB109D39E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4bb139e90ea247c7"/>
              </a:rPr>
              <a:t>studentaid.gov</a:t>
            </a:r>
          </a:p>
        </p:txBody>
      </p:sp>
      <p:sp>
        <p:nvSpPr>
          <p:cNvPr id="16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C6BBAB44-A871-48D1-8017-B86B9386B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131925580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2026-08-09T18:29:12.8760000Z</dcterms:created>
  <dcterms:modified xsi:type="dcterms:W3CDTF">2026-08-09T18:29:12.8760000Z</dcterms:modified>
</coreProperties>
</file>