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b4fe54dc9ee4aab" /><Relationship Type="http://schemas.openxmlformats.org/officeDocument/2006/relationships/extended-properties" Target="/docProps/app.xml" Id="R690a13a3ab3b46e4" /><Relationship Type="http://schemas.openxmlformats.org/officeDocument/2006/relationships/officeDocument" Target="/ppt/presentation.xml" Id="Ra489391ffe93422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027dcfc93094a85"/>
  </p:sldMasterIdLst>
  <p:notesMasterIdLst>
    <p:notesMasterId xmlns:r="http://schemas.openxmlformats.org/officeDocument/2006/relationships" r:id="R86c47e6132314cb5"/>
  </p:notesMasterIdLst>
  <p:sldIdLst>
    <p:sldId xmlns:r="http://schemas.openxmlformats.org/officeDocument/2006/relationships" id="256" r:id="Rf33b7b3e08794e95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b2ca75df9574b7a" /><Relationship Type="http://schemas.openxmlformats.org/officeDocument/2006/relationships/slideMaster" Target="/ppt/slideMasters/slideMaster1.xml" Id="Ra027dcfc93094a85" /><Relationship Type="http://schemas.openxmlformats.org/officeDocument/2006/relationships/notesMaster" Target="/ppt/notesMasters/notesMaster1.xml" Id="R86c47e6132314cb5" /><Relationship Type="http://schemas.openxmlformats.org/officeDocument/2006/relationships/presProps" Target="/ppt/presProps.xml" Id="R775174b57559454f" /><Relationship Type="http://schemas.openxmlformats.org/officeDocument/2006/relationships/tableStyles" Target="/ppt/tableStyles.xml" Id="Rabbde89370c74380" /><Relationship Type="http://schemas.openxmlformats.org/officeDocument/2006/relationships/slide" Target="/ppt/slides/slide1.xml" Id="Rf33b7b3e08794e9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333987d372a45b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5452444ca594d8b" /><Relationship Type="http://schemas.openxmlformats.org/officeDocument/2006/relationships/notesMaster" Target="/ppt/notesMasters/notesMaster1.xml" Id="R93793662991f488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https://www.delawarestudentsuccess.org/9-10th/</a:t>
            </a:r>
          </a:p>
          <a:p xmlns:a="http://schemas.openxmlformats.org/drawingml/2006/main">
            <a:r>
              <a:t>- https://www.delawarestudentsuccess.org/11th/</a:t>
            </a:r>
          </a:p>
          <a:p xmlns:a="http://schemas.openxmlformats.org/drawingml/2006/main">
            <a:r>
              <a:t>- https://www.delawarestudentsuccess.org/12th-main/</a:t>
            </a:r>
          </a:p>
          <a:p xmlns:a="http://schemas.openxmlformats.org/drawingml/2006/main">
            <a:r>
              <a:t>- https://www.delawarestudentsuccess.org/launch/</a:t>
            </a:r>
          </a:p>
          <a:p xmlns:a="http://schemas.openxmlformats.org/drawingml/2006/main">
            <a:r>
              <a:t>- https://studentaid.gov/resources/prepare-for-college/checklists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Campaign 48 revision: family actions now cover grades 9-12 and preserve the student's voice and choice.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d28130e4694b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78dd9136d47459b" /><Relationship Type="http://schemas.openxmlformats.org/officeDocument/2006/relationships/slideLayout" Target="/ppt/slideLayouts/slideLayout1.xml" Id="R559bd2b17b604f9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59bd2b17b604f9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5ee345bb44d83" /><Relationship Type="http://schemas.openxmlformats.org/officeDocument/2006/relationships/image" Target="/ppt/media/image.png" Id="R31fd88edaa4a471c" /><Relationship Type="http://schemas.openxmlformats.org/officeDocument/2006/relationships/notesSlide" Target="/ppt/notesSlides/notesSlide1.xml" Id="R86d631ff07514e4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fd88edaa4a471c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7F3E16E9-FE27-4673-8456-BCBD6F9AB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B8C6D3D5-86FB-48E3-8F25-833297EAA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B2B3C2B8-2B30-4FAD-B0DA-90212CDC9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75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Postsecondary Planning Timeline Grades 9-12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CC8C8DC7-A347-46CF-9690-511A90447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B442B840-DDD3-47EB-A61E-5517FB916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Your student's plan should grow every year - not wait until senior year.</a:t>
            </a:r>
          </a:p>
        </p:txBody>
      </p:sp>
      <p:sp>
        <p:nvSpPr>
          <p:cNvPr id="7" name="focus-title-accent">
            <a:extLst xmlns:a="http://schemas.openxmlformats.org/drawingml/2006/main">
              <a:ext uri="{FF2B5EF4-FFF2-40B4-BE49-F238E27FC236}">
                <a16:creationId xmlns:a16="http://schemas.microsoft.com/office/drawing/2014/main" id="{D7F12BF1-E07F-4CA6-AC65-B071F0347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focus-title">
            <a:extLst xmlns:a="http://schemas.openxmlformats.org/drawingml/2006/main">
              <a:ext uri="{FF2B5EF4-FFF2-40B4-BE49-F238E27FC236}">
                <a16:creationId xmlns:a16="http://schemas.microsoft.com/office/drawing/2014/main" id="{CDDA88EC-C4CB-4307-A148-1F6CC77FA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to help by grade</a:t>
            </a:r>
          </a:p>
        </p:txBody>
      </p:sp>
      <p:sp>
        <p:nvSpPr>
          <p:cNvPr id="9" name="focus-points">
            <a:extLst xmlns:a="http://schemas.openxmlformats.org/drawingml/2006/main">
              <a:ext uri="{FF2B5EF4-FFF2-40B4-BE49-F238E27FC236}">
                <a16:creationId xmlns:a16="http://schemas.microsoft.com/office/drawing/2014/main" id="{A7C2C1DE-0D27-4AF7-98F3-A9C43F62C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3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Grade 9 - Ask about interests, strengths, supports, and courses that keep options open.</a:t>
            </a:r>
          </a:p>
          <a:p xmlns:a="http://schemas.openxmlformats.org/drawingml/2006/main">
            <a:pPr marL="20" indent="-12" algn="l">
              <a:spcAft>
                <a:spcPts val="13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Grade 10 - Help the student try a visit, career event, CTE, job shadow, or work-based experience.</a:t>
            </a:r>
          </a:p>
          <a:p xmlns:a="http://schemas.openxmlformats.org/drawingml/2006/main">
            <a:pPr marL="20" indent="-12" algn="l">
              <a:spcAft>
                <a:spcPts val="13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Grade 11 - Review fit, requirements, costs, deadlines, and a backup option.</a:t>
            </a:r>
          </a:p>
          <a:p xmlns:a="http://schemas.openxmlformats.org/drawingml/2006/main">
            <a:pPr marL="20" indent="-12" algn="l">
              <a:spcAft>
                <a:spcPts val="13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Grade 12 - Track entry steps, compare offers or terms, and finish enrollment or onboarding.</a:t>
            </a:r>
          </a:p>
        </p:txBody>
      </p:sp>
      <p:sp>
        <p:nvSpPr>
          <p:cNvPr id="10" name="check-title-accent">
            <a:extLst xmlns:a="http://schemas.openxmlformats.org/drawingml/2006/main">
              <a:ext uri="{FF2B5EF4-FFF2-40B4-BE49-F238E27FC236}">
                <a16:creationId xmlns:a16="http://schemas.microsoft.com/office/drawing/2014/main" id="{217A4C57-C30B-4C41-94CE-9C9A041A9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324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check-title">
            <a:extLst xmlns:a="http://schemas.openxmlformats.org/drawingml/2006/main">
              <a:ext uri="{FF2B5EF4-FFF2-40B4-BE49-F238E27FC236}">
                <a16:creationId xmlns:a16="http://schemas.microsoft.com/office/drawing/2014/main" id="{FF55A7D4-98FB-4FCA-9E57-B58DDE429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305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Ask three questions</a:t>
            </a:r>
          </a:p>
        </p:txBody>
      </p:sp>
      <p:sp>
        <p:nvSpPr>
          <p:cNvPr id="12" name="checks">
            <a:extLst xmlns:a="http://schemas.openxmlformats.org/drawingml/2006/main">
              <a:ext uri="{FF2B5EF4-FFF2-40B4-BE49-F238E27FC236}">
                <a16:creationId xmlns:a16="http://schemas.microsoft.com/office/drawing/2014/main" id="{D8E75B27-1CAB-4316-806E-829364911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743700"/>
            <a:ext cx="32575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your next step?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still needs to be checked?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can help?</a:t>
            </a:r>
          </a:p>
        </p:txBody>
      </p:sp>
      <p:sp>
        <p:nvSpPr>
          <p:cNvPr id="13" name="lower-divider">
            <a:extLst xmlns:a="http://schemas.openxmlformats.org/drawingml/2006/main">
              <a:ext uri="{FF2B5EF4-FFF2-40B4-BE49-F238E27FC236}">
                <a16:creationId xmlns:a16="http://schemas.microsoft.com/office/drawing/2014/main" id="{D4B3419D-8410-470B-9603-4D4D3ECC1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6343650"/>
            <a:ext cx="19050" cy="2390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next-title-accent">
            <a:extLst xmlns:a="http://schemas.openxmlformats.org/drawingml/2006/main">
              <a:ext uri="{FF2B5EF4-FFF2-40B4-BE49-F238E27FC236}">
                <a16:creationId xmlns:a16="http://schemas.microsoft.com/office/drawing/2014/main" id="{2155EFB7-2844-4719-8169-49DA85A5D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6324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next-title">
            <a:extLst xmlns:a="http://schemas.openxmlformats.org/drawingml/2006/main">
              <a:ext uri="{FF2B5EF4-FFF2-40B4-BE49-F238E27FC236}">
                <a16:creationId xmlns:a16="http://schemas.microsoft.com/office/drawing/2014/main" id="{B7D28470-944F-4A53-BFDB-62B4E9ED2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6305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Support, don't take over</a:t>
            </a:r>
          </a:p>
        </p:txBody>
      </p:sp>
      <p:sp>
        <p:nvSpPr>
          <p:cNvPr id="16" name="next-moves">
            <a:extLst xmlns:a="http://schemas.openxmlformats.org/drawingml/2006/main">
              <a:ext uri="{FF2B5EF4-FFF2-40B4-BE49-F238E27FC236}">
                <a16:creationId xmlns:a16="http://schemas.microsoft.com/office/drawing/2014/main" id="{CD9C1D54-FB06-428F-BE60-BC992D7DC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6743700"/>
            <a:ext cx="3238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buNone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Keep a calendar.</a:t>
            </a:r>
          </a:p>
          <a:p xmlns:a="http://schemas.openxmlformats.org/drawingml/2006/main">
            <a:pPr algn="l">
              <a:spcAft>
                <a:spcPts val="12"/>
              </a:spcAft>
              <a:buNone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Let the student own the decision.</a:t>
            </a:r>
          </a:p>
          <a:p xmlns:a="http://schemas.openxmlformats.org/drawingml/2006/main">
            <a:pPr algn="l">
              <a:spcAft>
                <a:spcPts val="12"/>
              </a:spcAft>
              <a:buNone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Contact the counselor when the process, cost, or support need is unclear.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7F9E0030-FCDA-46AB-9637-4C9D7403A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C2160B17-5E44-4071-A263-184AE3106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Grade checklists: delawarestudentsuccess.org  •  Financial aid: studentaid.gov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24092C60-82BC-4CB7-8C59-34333EBD0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Requirements and deadlines vary. Confirm details with the school, program, employer, agency, or military office.</a:t>
            </a:r>
          </a:p>
        </p:txBody>
      </p:sp>
    </p:spTree>
    <p:extLst>
      <p:ext uri="{BB962C8B-B14F-4D97-AF65-F5344CB8AC3E}">
        <p14:creationId xmlns:p14="http://schemas.microsoft.com/office/powerpoint/2010/main" val="6162019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2026-08-20T18:53:02.0270000Z</dcterms:created>
  <dcterms:modified xsi:type="dcterms:W3CDTF">2026-08-20T18:53:02.0270000Z</dcterms:modified>
</coreProperties>
</file>