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5695912539a4b29" /><Relationship Type="http://schemas.openxmlformats.org/officeDocument/2006/relationships/extended-properties" Target="/docProps/app.xml" Id="R472d885779af47a5" /><Relationship Type="http://schemas.openxmlformats.org/officeDocument/2006/relationships/officeDocument" Target="/ppt/presentation.xml" Id="R8db3df9e516749b9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b7dc6d9a6064be8"/>
  </p:sldMasterIdLst>
  <p:notesMasterIdLst>
    <p:notesMasterId xmlns:r="http://schemas.openxmlformats.org/officeDocument/2006/relationships" r:id="R3d6c4b022b4040b3"/>
  </p:notesMasterIdLst>
  <p:sldIdLst>
    <p:sldId xmlns:r="http://schemas.openxmlformats.org/officeDocument/2006/relationships" id="256" r:id="R4f9cfb45a47e4b6b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926b0d31e0c448d0" /><Relationship Type="http://schemas.openxmlformats.org/officeDocument/2006/relationships/slideMaster" Target="/ppt/slideMasters/slideMaster1.xml" Id="R1b7dc6d9a6064be8" /><Relationship Type="http://schemas.openxmlformats.org/officeDocument/2006/relationships/notesMaster" Target="/ppt/notesMasters/notesMaster1.xml" Id="R3d6c4b022b4040b3" /><Relationship Type="http://schemas.openxmlformats.org/officeDocument/2006/relationships/presProps" Target="/ppt/presProps.xml" Id="R446f8387514947f0" /><Relationship Type="http://schemas.openxmlformats.org/officeDocument/2006/relationships/tableStyles" Target="/ppt/tableStyles.xml" Id="Rea12ff9ad34c4268" /><Relationship Type="http://schemas.openxmlformats.org/officeDocument/2006/relationships/slide" Target="/ppt/slides/slide1.xml" Id="R4f9cfb45a47e4b6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a54e37bd7ae54aa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87eb29adfdb4c82" /><Relationship Type="http://schemas.openxmlformats.org/officeDocument/2006/relationships/notesMaster" Target="/ppt/notesMasters/notesMaster1.xml" Id="R23957417adbf484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https://joblink.delaware.gov/</a:t>
            </a:r>
          </a:p>
          <a:p xmlns:a="http://schemas.openxmlformats.org/drawingml/2006/main">
            <a:r>
              <a:t>- https://studentaid.gov/help-center/contact</a:t>
            </a:r>
          </a:p>
          <a:p xmlns:a="http://schemas.openxmlformats.org/drawingml/2006/main">
            <a:r>
              <a:t>- https://www.delawarestudentsuccess.org/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status: SME REQUIRED - agency/institution information owners; validate contacts, warm-referral roles, privacy and update ownership. SME review required before release.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01cdfdbcff346c1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02c2474258f64457" /><Relationship Type="http://schemas.openxmlformats.org/officeDocument/2006/relationships/slideLayout" Target="/ppt/slideLayouts/slideLayout1.xml" Id="Rb50b95339cee44e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50b95339cee44e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eb61a009864df9" /><Relationship Type="http://schemas.openxmlformats.org/officeDocument/2006/relationships/image" Target="/ppt/media/image.png" Id="Rbd2000ed36684237" /><Relationship Type="http://schemas.openxmlformats.org/officeDocument/2006/relationships/hyperlink" Target="https://joblink.delaware.gov/" TargetMode="External" Id="R29030262ded64a23" /><Relationship Type="http://schemas.openxmlformats.org/officeDocument/2006/relationships/hyperlink" Target="https://studentaid.gov/help-center/contact" TargetMode="External" Id="R224031ef69224ce0" /><Relationship Type="http://schemas.openxmlformats.org/officeDocument/2006/relationships/notesSlide" Target="/ppt/notesSlides/notesSlide1.xml" Id="Re4f9efa86c594f2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d2000ed36684237"/>
          <a:stretch xmlns:a="http://schemas.openxmlformats.org/drawingml/2006/main"/>
        </p:blipFill>
        <p:spPr>
          <a:xfrm xmlns:a="http://schemas.openxmlformats.org/drawingml/2006/main">
            <a:off x="425215" y="247650"/>
            <a:ext cx="1359370" cy="647700"/>
          </a:xfrm>
          <a:prstGeom xmlns:a="http://schemas.openxmlformats.org/drawingml/2006/main" prst="rect">
            <a:avLst/>
          </a:prstGeom>
        </p:spPr>
      </p:pic>
      <p:sp>
        <p:nvSpPr>
          <p:cNvPr id="2" name="audience-label">
            <a:extLst xmlns:a="http://schemas.openxmlformats.org/drawingml/2006/main">
              <a:ext uri="{FF2B5EF4-FFF2-40B4-BE49-F238E27FC236}">
                <a16:creationId xmlns:a16="http://schemas.microsoft.com/office/drawing/2014/main" id="{E3CF1774-904E-4E44-8180-91493ADD3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9575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FAMILY GUIDE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51D2567E-CF5A-4D24-8346-B31C418A6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057275"/>
            <a:ext cx="6934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opic-title">
            <a:extLst xmlns:a="http://schemas.openxmlformats.org/drawingml/2006/main">
              <a:ext uri="{FF2B5EF4-FFF2-40B4-BE49-F238E27FC236}">
                <a16:creationId xmlns:a16="http://schemas.microsoft.com/office/drawing/2014/main" id="{CDEFA350-050E-495E-A94C-E8431B0636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23975"/>
            <a:ext cx="6934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D4289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t>Navigation Supports</a:t>
            </a:r>
          </a:p>
        </p:txBody>
      </p:sp>
      <p:sp>
        <p:nvSpPr>
          <p:cNvPr id="5" name="takeaway-accent">
            <a:extLst xmlns:a="http://schemas.openxmlformats.org/drawingml/2006/main">
              <a:ext uri="{FF2B5EF4-FFF2-40B4-BE49-F238E27FC236}">
                <a16:creationId xmlns:a16="http://schemas.microsoft.com/office/drawing/2014/main" id="{D5A3677E-659D-4A2A-A182-2514618C1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543175"/>
            <a:ext cx="762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6D401F99-C619-4A17-B7E9-FB19D46B6B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6705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Navigation support turns a question into a verified handoff: identify the information owner, make the connection, and confirm what happens next.</a:t>
            </a:r>
          </a:p>
        </p:txBody>
      </p:sp>
      <p:sp>
        <p:nvSpPr>
          <p:cNvPr id="7" name="help-title-accent">
            <a:extLst xmlns:a="http://schemas.openxmlformats.org/drawingml/2006/main">
              <a:ext uri="{FF2B5EF4-FFF2-40B4-BE49-F238E27FC236}">
                <a16:creationId xmlns:a16="http://schemas.microsoft.com/office/drawing/2014/main" id="{F44D8A90-1029-4943-AE9C-A6B1A815FF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6576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help-title">
            <a:extLst xmlns:a="http://schemas.openxmlformats.org/drawingml/2006/main">
              <a:ext uri="{FF2B5EF4-FFF2-40B4-BE49-F238E27FC236}">
                <a16:creationId xmlns:a16="http://schemas.microsoft.com/office/drawing/2014/main" id="{644BBAD7-FFF5-4227-BC1D-DED4E8CE2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3638550"/>
            <a:ext cx="67532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How families can help</a:t>
            </a:r>
          </a:p>
        </p:txBody>
      </p:sp>
      <p:sp>
        <p:nvSpPr>
          <p:cNvPr id="9" name="help-points">
            <a:extLst xmlns:a="http://schemas.openxmlformats.org/drawingml/2006/main">
              <a:ext uri="{FF2B5EF4-FFF2-40B4-BE49-F238E27FC236}">
                <a16:creationId xmlns:a16="http://schemas.microsoft.com/office/drawing/2014/main" id="{D546D484-230F-4FCF-A5AA-C263D81B55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095750"/>
            <a:ext cx="69342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Separate the student's questions by information owner.</a:t>
            </a:r>
          </a:p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Explain why each referral is relevant and what the student should ask.</a:t>
            </a:r>
          </a:p>
          <a:p xmlns:a="http://schemas.openxmlformats.org/drawingml/2006/main">
            <a:pPr marL="20" indent="-12" algn="l">
              <a:spcAft>
                <a:spcPts val="15"/>
              </a:spcAft>
              <a:buChar char="•"/>
              <a:defRPr sz="13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3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Use a warm handoff for complex, urgent, or high-barrier situations when consent allows.</a:t>
            </a:r>
          </a:p>
        </p:txBody>
      </p:sp>
      <p:sp>
        <p:nvSpPr>
          <p:cNvPr id="10" name="questions-title-accent">
            <a:extLst xmlns:a="http://schemas.openxmlformats.org/drawingml/2006/main">
              <a:ext uri="{FF2B5EF4-FFF2-40B4-BE49-F238E27FC236}">
                <a16:creationId xmlns:a16="http://schemas.microsoft.com/office/drawing/2014/main" id="{697010A4-3D7B-447E-ABD2-F4815AAD8D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66294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questions-title">
            <a:extLst xmlns:a="http://schemas.openxmlformats.org/drawingml/2006/main">
              <a:ext uri="{FF2B5EF4-FFF2-40B4-BE49-F238E27FC236}">
                <a16:creationId xmlns:a16="http://schemas.microsoft.com/office/drawing/2014/main" id="{9C7C8968-0309-4263-B374-E0DCF460A6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" y="6610350"/>
            <a:ext cx="317182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Questions to ask together</a:t>
            </a:r>
          </a:p>
        </p:txBody>
      </p:sp>
      <p:sp>
        <p:nvSpPr>
          <p:cNvPr id="12" name="questions">
            <a:extLst xmlns:a="http://schemas.openxmlformats.org/drawingml/2006/main">
              <a:ext uri="{FF2B5EF4-FFF2-40B4-BE49-F238E27FC236}">
                <a16:creationId xmlns:a16="http://schemas.microsoft.com/office/drawing/2014/main" id="{80A71F09-F6C7-46E3-97E4-C01A494D8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067550"/>
            <a:ext cx="335280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What is the student's next action?</a:t>
            </a:r>
          </a:p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Who owns the information or decision?</a:t>
            </a:r>
          </a:p>
          <a:p xmlns:a="http://schemas.openxmlformats.org/drawingml/2006/main">
            <a:pPr marL="20" indent="-12" algn="l">
              <a:spcAft>
                <a:spcPts val="12"/>
              </a:spcAft>
              <a:buChar char="•"/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What should be verified before acting?</a:t>
            </a:r>
          </a:p>
        </p:txBody>
      </p:sp>
      <p:sp>
        <p:nvSpPr>
          <p:cNvPr id="13" name="family-divider">
            <a:extLst xmlns:a="http://schemas.openxmlformats.org/drawingml/2006/main">
              <a:ext uri="{FF2B5EF4-FFF2-40B4-BE49-F238E27FC236}">
                <a16:creationId xmlns:a16="http://schemas.microsoft.com/office/drawing/2014/main" id="{F990B04C-CB81-4D32-84F9-7BEF55ABB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71925" y="6657975"/>
            <a:ext cx="19050" cy="20764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student-title-accent">
            <a:extLst xmlns:a="http://schemas.openxmlformats.org/drawingml/2006/main">
              <a:ext uri="{FF2B5EF4-FFF2-40B4-BE49-F238E27FC236}">
                <a16:creationId xmlns:a16="http://schemas.microsoft.com/office/drawing/2014/main" id="{44A67CE1-46A2-44C5-9FC2-06C448D33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6629400"/>
            <a:ext cx="66675" cy="2571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student-title">
            <a:extLst xmlns:a="http://schemas.openxmlformats.org/drawingml/2006/main">
              <a:ext uri="{FF2B5EF4-FFF2-40B4-BE49-F238E27FC236}">
                <a16:creationId xmlns:a16="http://schemas.microsoft.com/office/drawing/2014/main" id="{C814C723-47E8-4CD1-B935-1D4604971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91025" y="6610350"/>
            <a:ext cx="2962275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Support the next move</a:t>
            </a:r>
          </a:p>
        </p:txBody>
      </p:sp>
      <p:sp>
        <p:nvSpPr>
          <p:cNvPr id="16" name="student-actions">
            <a:extLst xmlns:a="http://schemas.openxmlformats.org/drawingml/2006/main">
              <a:ext uri="{FF2B5EF4-FFF2-40B4-BE49-F238E27FC236}">
                <a16:creationId xmlns:a16="http://schemas.microsoft.com/office/drawing/2014/main" id="{8BF6BB95-7AD4-487C-9A55-8A20670D0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10050" y="7067550"/>
            <a:ext cx="3143250" cy="1733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12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1.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Write the exact question or barrier in the student's own words.</a:t>
            </a:r>
          </a:p>
          <a:p xmlns:a="http://schemas.openxmlformats.org/drawingml/2006/main">
            <a:pPr algn="l">
              <a:spcAft>
                <a:spcPts val="12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2.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Identify the office or organization that controls the answer.</a:t>
            </a:r>
          </a:p>
          <a:p xmlns:a="http://schemas.openxmlformats.org/drawingml/2006/main">
            <a:pPr algn="l">
              <a:spcAft>
                <a:spcPts val="12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 b="1">
                <a:solidFill>
                  <a:srgbClr val="FF6720"/>
                </a:solidFill>
                <a:latin typeface="Open Sans"/>
                <a:ea typeface="Open Sans"/>
                <a:cs typeface="Open Sans"/>
              </a:rPr>
              <a:t>3. </a:t>
            </a: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Confirm the correct contact method, required information, and expected next step.</a:t>
            </a:r>
          </a:p>
        </p:txBody>
      </p:sp>
      <p:sp>
        <p:nvSpPr>
          <p:cNvPr id="17" name="footer-rule">
            <a:extLst xmlns:a="http://schemas.openxmlformats.org/drawingml/2006/main">
              <a:ext uri="{FF2B5EF4-FFF2-40B4-BE49-F238E27FC236}">
                <a16:creationId xmlns:a16="http://schemas.microsoft.com/office/drawing/2014/main" id="{EB83D5B3-5A92-4E89-8756-326C09ABE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182100"/>
            <a:ext cx="693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official-links">
            <a:extLst xmlns:a="http://schemas.openxmlformats.org/drawingml/2006/main">
              <a:ext uri="{FF2B5EF4-FFF2-40B4-BE49-F238E27FC236}">
                <a16:creationId xmlns:a16="http://schemas.microsoft.com/office/drawing/2014/main" id="{CA98E113-835C-4A92-8817-559B553451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3345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050" b="1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Official information: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29030262ded64a23"/>
              </a:rPr>
              <a:t>joblink.delaware.gov</a:t>
            </a:r>
            <a:r>
              <a:rPr sz="10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  • 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224031ef69224ce0"/>
              </a:rPr>
              <a:t>studentaid.gov</a:t>
            </a:r>
          </a:p>
        </p:txBody>
      </p:sp>
      <p:sp>
        <p:nvSpPr>
          <p:cNvPr id="19" name="verification-footer">
            <a:extLst xmlns:a="http://schemas.openxmlformats.org/drawingml/2006/main">
              <a:ext uri="{FF2B5EF4-FFF2-40B4-BE49-F238E27FC236}">
                <a16:creationId xmlns:a16="http://schemas.microsoft.com/office/drawing/2014/main" id="{C0B865F8-3743-4DA8-B832-69D2DCB4D1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686925"/>
            <a:ext cx="693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Confirm current eligibility, dates, costs, documents, and availability with the official owner.</a:t>
            </a:r>
          </a:p>
        </p:txBody>
      </p:sp>
    </p:spTree>
    <p:extLst>
      <p:ext uri="{BB962C8B-B14F-4D97-AF65-F5344CB8AC3E}">
        <p14:creationId xmlns:p14="http://schemas.microsoft.com/office/powerpoint/2010/main" val="174779382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2026-08-09T18:29:11.1980000Z</dcterms:created>
  <dcterms:modified xsi:type="dcterms:W3CDTF">2026-08-09T18:29:11.1980000Z</dcterms:modified>
</coreProperties>
</file>