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951e7941d9b46bd" /><Relationship Type="http://schemas.openxmlformats.org/officeDocument/2006/relationships/extended-properties" Target="/docProps/app.xml" Id="R723fbe38e18443c5" /><Relationship Type="http://schemas.openxmlformats.org/officeDocument/2006/relationships/officeDocument" Target="/ppt/presentation.xml" Id="Rb519bcdaf00e444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74258fde1eb4b64"/>
  </p:sldMasterIdLst>
  <p:notesMasterIdLst>
    <p:notesMasterId xmlns:r="http://schemas.openxmlformats.org/officeDocument/2006/relationships" r:id="R3a4bbc12619048b4"/>
  </p:notesMasterIdLst>
  <p:sldIdLst>
    <p:sldId xmlns:r="http://schemas.openxmlformats.org/officeDocument/2006/relationships" id="256" r:id="Raeffe703bcf94a51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be290da34e40a4" /><Relationship Type="http://schemas.openxmlformats.org/officeDocument/2006/relationships/slideMaster" Target="/ppt/slideMasters/slideMaster1.xml" Id="R774258fde1eb4b64" /><Relationship Type="http://schemas.openxmlformats.org/officeDocument/2006/relationships/notesMaster" Target="/ppt/notesMasters/notesMaster1.xml" Id="R3a4bbc12619048b4" /><Relationship Type="http://schemas.openxmlformats.org/officeDocument/2006/relationships/presProps" Target="/ppt/presProps.xml" Id="R57e5bf8f404d49b3" /><Relationship Type="http://schemas.openxmlformats.org/officeDocument/2006/relationships/tableStyles" Target="/ppt/tableStyles.xml" Id="R5502d5940da14f74" /><Relationship Type="http://schemas.openxmlformats.org/officeDocument/2006/relationships/slide" Target="/ppt/slides/slide1.xml" Id="Raeffe703bcf94a5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c15f280ad6e497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a9580195614242" /><Relationship Type="http://schemas.openxmlformats.org/officeDocument/2006/relationships/notesMaster" Target="/ppt/notesMasters/notesMaster1.xml" Id="R29b090d0303e4cf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https://studentaid.gov/articles/first-time-college-students/</a:t>
            </a:r>
          </a:p>
          <a:p xmlns:a="http://schemas.openxmlformats.org/drawingml/2006/main">
            <a:r>
              <a:t>- https://www.delawarestudentsuccess.org/wp-content/uploads/2024/10/First-Gen-One-Pager.pdf</a:t>
            </a:r>
          </a:p>
          <a:p xmlns:a="http://schemas.openxmlformats.org/drawingml/2006/main">
            <a:r>
              <a:t>- https://www.ed.gov/grants-and-programs/grants-higher-education/federal-trio-programs/student-support-services-program-84042a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SOURCE CHECK - campus first-generation/TRIO programs, contacts and eligibility vary by institution.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6f1fe60e9c462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638b77167ff4233" /><Relationship Type="http://schemas.openxmlformats.org/officeDocument/2006/relationships/slideLayout" Target="/ppt/slideLayouts/slideLayout1.xml" Id="Re99857e196fe4e4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99857e196fe4e4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47d28553c844fd" /><Relationship Type="http://schemas.openxmlformats.org/officeDocument/2006/relationships/image" Target="/ppt/media/image.png" Id="R0bc73bdecb414e4e" /><Relationship Type="http://schemas.openxmlformats.org/officeDocument/2006/relationships/hyperlink" Target="https://studentaid.gov/articles/first-time-college-students/" TargetMode="External" Id="R726929b192144272" /><Relationship Type="http://schemas.openxmlformats.org/officeDocument/2006/relationships/hyperlink" Target="https://www.delawarestudentsuccess.org/wp-content/uploads/2024/10/First-Gen-One-Pager.pdf" TargetMode="External" Id="Rc1dab6a345294988" /><Relationship Type="http://schemas.openxmlformats.org/officeDocument/2006/relationships/notesSlide" Target="/ppt/notesSlides/notesSlide1.xml" Id="Ra318d14015fa498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c73bdecb414e4e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4DD5AC72-E68C-46AB-A3D2-3BC602898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C7C4895A-72F5-419E-9C9E-CCA70396D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FB0C1147-829B-4714-B38A-CE90D18B5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First-Generation College Student Supports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A2DEB313-D02D-44A8-A8DC-DE0D7637B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F1F965FA-FF45-4C34-98C9-520F9ECFF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Explain the hidden curriculum in plain language.</a:t>
            </a:r>
          </a:p>
        </p:txBody>
      </p:sp>
      <p:sp>
        <p:nvSpPr>
          <p:cNvPr id="7" name="understand-title-accent">
            <a:extLst xmlns:a="http://schemas.openxmlformats.org/drawingml/2006/main">
              <a:ext uri="{FF2B5EF4-FFF2-40B4-BE49-F238E27FC236}">
                <a16:creationId xmlns:a16="http://schemas.microsoft.com/office/drawing/2014/main" id="{EBAA4FFC-D603-480D-A5BC-19DE0F1F7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understand-title">
            <a:extLst xmlns:a="http://schemas.openxmlformats.org/drawingml/2006/main">
              <a:ext uri="{FF2B5EF4-FFF2-40B4-BE49-F238E27FC236}">
                <a16:creationId xmlns:a16="http://schemas.microsoft.com/office/drawing/2014/main" id="{59A51BF8-000E-40AB-9DEE-C4DED4565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307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Understand the choice</a:t>
            </a:r>
          </a:p>
        </p:txBody>
      </p:sp>
      <p:sp>
        <p:nvSpPr>
          <p:cNvPr id="9" name="understand">
            <a:extLst xmlns:a="http://schemas.openxmlformats.org/drawingml/2006/main">
              <a:ext uri="{FF2B5EF4-FFF2-40B4-BE49-F238E27FC236}">
                <a16:creationId xmlns:a16="http://schemas.microsoft.com/office/drawing/2014/main" id="{AE216344-1D50-4F57-A6B7-1D3B0AB1B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32575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Explain the hidden curriculum in plain language.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Connect students to advising, mentoring, tutoring, financial, and belonging supports.</a:t>
            </a:r>
          </a:p>
        </p:txBody>
      </p:sp>
      <p:sp>
        <p:nvSpPr>
          <p:cNvPr id="10" name="family-upper-divider">
            <a:extLst xmlns:a="http://schemas.openxmlformats.org/drawingml/2006/main">
              <a:ext uri="{FF2B5EF4-FFF2-40B4-BE49-F238E27FC236}">
                <a16:creationId xmlns:a16="http://schemas.microsoft.com/office/drawing/2014/main" id="{12022878-2D1C-4214-8018-25F07A706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676650"/>
            <a:ext cx="19050" cy="2990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verify-title-accent">
            <a:extLst xmlns:a="http://schemas.openxmlformats.org/drawingml/2006/main">
              <a:ext uri="{FF2B5EF4-FFF2-40B4-BE49-F238E27FC236}">
                <a16:creationId xmlns:a16="http://schemas.microsoft.com/office/drawing/2014/main" id="{34991DC7-2D4B-4C43-B49A-BB19167D0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verify-title">
            <a:extLst xmlns:a="http://schemas.openxmlformats.org/drawingml/2006/main">
              <a:ext uri="{FF2B5EF4-FFF2-40B4-BE49-F238E27FC236}">
                <a16:creationId xmlns:a16="http://schemas.microsoft.com/office/drawing/2014/main" id="{A9975E57-4093-4DBE-BE90-A70722934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638550"/>
            <a:ext cx="30575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Verify with the owner</a:t>
            </a:r>
          </a:p>
        </p:txBody>
      </p:sp>
      <p:sp>
        <p:nvSpPr>
          <p:cNvPr id="13" name="verify">
            <a:extLst xmlns:a="http://schemas.openxmlformats.org/drawingml/2006/main">
              <a:ext uri="{FF2B5EF4-FFF2-40B4-BE49-F238E27FC236}">
                <a16:creationId xmlns:a16="http://schemas.microsoft.com/office/drawing/2014/main" id="{F84ACF78-95A8-460E-BA69-F46FD192A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95750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eligibility, availability, admission, funding, placement, credit, licensure, or an outcome.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Recheck dynamic information with the official owner before the student acts.</a:t>
            </a:r>
          </a:p>
        </p:txBody>
      </p:sp>
      <p:sp>
        <p:nvSpPr>
          <p:cNvPr id="14" name="family-next-strip">
            <a:extLst xmlns:a="http://schemas.openxmlformats.org/drawingml/2006/main">
              <a:ext uri="{FF2B5EF4-FFF2-40B4-BE49-F238E27FC236}">
                <a16:creationId xmlns:a16="http://schemas.microsoft.com/office/drawing/2014/main" id="{62F4751B-BC93-449C-90FD-89F4BCCDF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58025"/>
            <a:ext cx="6934200" cy="1724025"/>
          </a:xfrm>
          <a:prstGeom xmlns:a="http://schemas.openxmlformats.org/drawingml/2006/main" prst="roundRect">
            <a:avLst>
              <a:gd name="adj" fmla="val 6630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209550" tIns="171450" rIns="20955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8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575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Help the student keep momentum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Identify unfamiliar terms or processes.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Build a support map for applications, aid, academics, wellbeing, and career planning.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how each support is accessed.</a:t>
            </a:r>
          </a:p>
        </p:txBody>
      </p:sp>
      <p:sp>
        <p:nvSpPr>
          <p:cNvPr id="1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E5B52DF7-056A-4384-9F32-70B1B1D76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1BBB4678-29C0-4CD2-BA0D-7AFDD9C95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726929b192144272"/>
              </a:rPr>
              <a:t>studentaid.gov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c1dab6a345294988"/>
              </a:rPr>
              <a:t>delawarestudentsuccess.org</a:t>
            </a:r>
          </a:p>
        </p:txBody>
      </p:sp>
      <p:sp>
        <p:nvSpPr>
          <p:cNvPr id="17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08631DF2-4771-4F01-A9A5-8CBA910EE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221961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2026-08-09T18:29:10.5150000Z</dcterms:created>
  <dcterms:modified xsi:type="dcterms:W3CDTF">2026-08-09T18:29:10.5150000Z</dcterms:modified>
</coreProperties>
</file>