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5ea49dd4a4d546ba" /><Relationship Type="http://schemas.openxmlformats.org/officeDocument/2006/relationships/extended-properties" Target="/docProps/app.xml" Id="Rb86d8a7807fa4511" /><Relationship Type="http://schemas.openxmlformats.org/officeDocument/2006/relationships/officeDocument" Target="/ppt/presentation.xml" Id="Rc0ed0b023fd64498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1e894e6b1f064d3f"/>
  </p:sldMasterIdLst>
  <p:notesMasterIdLst>
    <p:notesMasterId xmlns:r="http://schemas.openxmlformats.org/officeDocument/2006/relationships" r:id="R938102dbe2cc4d7a"/>
  </p:notesMasterIdLst>
  <p:sldIdLst>
    <p:sldId xmlns:r="http://schemas.openxmlformats.org/officeDocument/2006/relationships" id="256" r:id="Re7de7d8597f44469"/>
  </p:sldIdLst>
  <p:sldSz cx="7772400" cy="100584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4a7df397c5ae4251" /><Relationship Type="http://schemas.openxmlformats.org/officeDocument/2006/relationships/slideMaster" Target="/ppt/slideMasters/slideMaster1.xml" Id="R1e894e6b1f064d3f" /><Relationship Type="http://schemas.openxmlformats.org/officeDocument/2006/relationships/notesMaster" Target="/ppt/notesMasters/notesMaster1.xml" Id="R938102dbe2cc4d7a" /><Relationship Type="http://schemas.openxmlformats.org/officeDocument/2006/relationships/presProps" Target="/ppt/presProps.xml" Id="R7d07171d8ad04dc7" /><Relationship Type="http://schemas.openxmlformats.org/officeDocument/2006/relationships/tableStyles" Target="/ppt/tableStyles.xml" Id="Rf613611451b04557" /><Relationship Type="http://schemas.openxmlformats.org/officeDocument/2006/relationships/slide" Target="/ppt/slides/slide1.xml" Id="Re7de7d8597f44469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48cc9c8968bc4e1b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e0979bacdcc54dbf" /><Relationship Type="http://schemas.openxmlformats.org/officeDocument/2006/relationships/notesMaster" Target="/ppt/notesMasters/notesMaster1.xml" Id="R54e81fdce795480d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https://www.bls.gov/ooh/</a:t>
            </a:r>
          </a:p>
          <a:p xmlns:a="http://schemas.openxmlformats.org/drawingml/2006/main">
            <a:r>
              <a:t>- https://www.careeronestop.org/ExploreCareers/explore-careers.aspx</a:t>
            </a:r>
          </a:p>
          <a:p xmlns:a="http://schemas.openxmlformats.org/drawingml/2006/main">
            <a:r>
              <a:t>- https://www.delawarestudentsuccess.org/</a:t>
            </a:r>
          </a:p>
          <a:p xmlns:a="http://schemas.openxmlformats.org/drawingml/2006/main">
            <a:r>
              <a:t>[/Sources]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Review status: SOURCE CHECK - validated exploration tools and Delaware pathways/labor-market sources; avoid deterministic assessments.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4f39c57356d1418e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0491fda29f7e4b1d" /><Relationship Type="http://schemas.openxmlformats.org/officeDocument/2006/relationships/slideLayout" Target="/ppt/slideLayouts/slideLayout1.xml" Id="Rb236b4197e254d40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b236b4197e254d40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2bea15e5fd546eb" /><Relationship Type="http://schemas.openxmlformats.org/officeDocument/2006/relationships/image" Target="/ppt/media/image.png" Id="R2580c2641f804558" /><Relationship Type="http://schemas.openxmlformats.org/officeDocument/2006/relationships/hyperlink" Target="https://www.bls.gov/ooh/" TargetMode="External" Id="R4e741aeab57040dc" /><Relationship Type="http://schemas.openxmlformats.org/officeDocument/2006/relationships/hyperlink" Target="https://www.careeronestop.org/ExploreCareers/explore-careers.aspx" TargetMode="External" Id="R9128bf5647d44047" /><Relationship Type="http://schemas.openxmlformats.org/officeDocument/2006/relationships/notesSlide" Target="/ppt/notesSlides/notesSlide1.xml" Id="R3aaf61d0dc274564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580c2641f804558"/>
          <a:stretch xmlns:a="http://schemas.openxmlformats.org/drawingml/2006/main"/>
        </p:blipFill>
        <p:spPr>
          <a:xfrm xmlns:a="http://schemas.openxmlformats.org/drawingml/2006/main">
            <a:off x="425215" y="247650"/>
            <a:ext cx="1359370" cy="647700"/>
          </a:xfrm>
          <a:prstGeom xmlns:a="http://schemas.openxmlformats.org/drawingml/2006/main" prst="rect">
            <a:avLst/>
          </a:prstGeom>
        </p:spPr>
      </p:pic>
      <p:sp>
        <p:nvSpPr>
          <p:cNvPr id="2" name="audience-label">
            <a:extLst xmlns:a="http://schemas.openxmlformats.org/drawingml/2006/main">
              <a:ext uri="{FF2B5EF4-FFF2-40B4-BE49-F238E27FC236}">
                <a16:creationId xmlns:a16="http://schemas.microsoft.com/office/drawing/2014/main" id="{80DC2C0C-44EA-4A32-AFCD-5E743006C3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0" y="409575"/>
            <a:ext cx="20193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r">
              <a:defRPr sz="1200" b="1">
                <a:solidFill>
                  <a:srgbClr val="1D4289"/>
                </a:solidFill>
                <a:latin typeface="Open Sans"/>
                <a:ea typeface="Open Sans"/>
                <a:cs typeface="Open Sans"/>
              </a:defRPr>
            </a:pPr>
            <a:r>
              <a:t>FAMILY GUIDE</a:t>
            </a:r>
          </a:p>
        </p:txBody>
      </p:sp>
      <p:sp>
        <p:nvSpPr>
          <p:cNvPr id="3" name="header-rule">
            <a:extLst xmlns:a="http://schemas.openxmlformats.org/drawingml/2006/main">
              <a:ext uri="{FF2B5EF4-FFF2-40B4-BE49-F238E27FC236}">
                <a16:creationId xmlns:a16="http://schemas.microsoft.com/office/drawing/2014/main" id="{AD7E3F71-4C09-4AEF-944F-7EC8324268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1057275"/>
            <a:ext cx="6934200" cy="571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6720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4" name="topic-title">
            <a:extLst xmlns:a="http://schemas.openxmlformats.org/drawingml/2006/main">
              <a:ext uri="{FF2B5EF4-FFF2-40B4-BE49-F238E27FC236}">
                <a16:creationId xmlns:a16="http://schemas.microsoft.com/office/drawing/2014/main" id="{C57B22A3-5227-471B-8AE8-181F8683DE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1323975"/>
            <a:ext cx="6934200" cy="1028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3300" b="1">
                <a:solidFill>
                  <a:srgbClr val="1D4289"/>
                </a:solidFill>
                <a:latin typeface="Open Sans ExtraBold"/>
                <a:ea typeface="Open Sans ExtraBold"/>
                <a:cs typeface="Open Sans ExtraBold"/>
              </a:defRPr>
            </a:pPr>
            <a:r>
              <a:t>Career Awareness and Exploration</a:t>
            </a:r>
          </a:p>
        </p:txBody>
      </p:sp>
      <p:sp>
        <p:nvSpPr>
          <p:cNvPr id="5" name="takeaway-accent">
            <a:extLst xmlns:a="http://schemas.openxmlformats.org/drawingml/2006/main">
              <a:ext uri="{FF2B5EF4-FFF2-40B4-BE49-F238E27FC236}">
                <a16:creationId xmlns:a16="http://schemas.microsoft.com/office/drawing/2014/main" id="{82442638-5E1D-4E66-AF55-3ECF793605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2543175"/>
            <a:ext cx="76200" cy="7429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B0B9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takeaway">
            <a:extLst xmlns:a="http://schemas.openxmlformats.org/drawingml/2006/main">
              <a:ext uri="{FF2B5EF4-FFF2-40B4-BE49-F238E27FC236}">
                <a16:creationId xmlns:a16="http://schemas.microsoft.com/office/drawing/2014/main" id="{13D693D3-C648-4AF2-A985-205C01E1D7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2524125"/>
            <a:ext cx="6705600" cy="800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4A5568"/>
                </a:solidFill>
                <a:latin typeface="Open Sans"/>
                <a:ea typeface="Open Sans"/>
                <a:cs typeface="Open Sans"/>
              </a:defRPr>
            </a:pPr>
            <a:r>
              <a:t>Career exploration is a cycle: learn about yourself, research possibilities, try experiences, and use the evidence to refine the next step.</a:t>
            </a:r>
          </a:p>
        </p:txBody>
      </p:sp>
      <p:sp>
        <p:nvSpPr>
          <p:cNvPr id="7" name="help-title-accent">
            <a:extLst xmlns:a="http://schemas.openxmlformats.org/drawingml/2006/main">
              <a:ext uri="{FF2B5EF4-FFF2-40B4-BE49-F238E27FC236}">
                <a16:creationId xmlns:a16="http://schemas.microsoft.com/office/drawing/2014/main" id="{F21BB062-F3B5-4199-AAC2-A7BDB1B2CD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3657600"/>
            <a:ext cx="66675" cy="2571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B0B9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8" name="help-title">
            <a:extLst xmlns:a="http://schemas.openxmlformats.org/drawingml/2006/main">
              <a:ext uri="{FF2B5EF4-FFF2-40B4-BE49-F238E27FC236}">
                <a16:creationId xmlns:a16="http://schemas.microsoft.com/office/drawing/2014/main" id="{1B90FCA1-1957-400E-93ED-FD0FA08740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0075" y="3638550"/>
            <a:ext cx="6753225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D4289"/>
                </a:solidFill>
                <a:latin typeface="Open Sans"/>
                <a:ea typeface="Open Sans"/>
                <a:cs typeface="Open Sans"/>
              </a:defRPr>
            </a:pPr>
            <a:r>
              <a:t>How families can help</a:t>
            </a:r>
          </a:p>
        </p:txBody>
      </p:sp>
      <p:sp>
        <p:nvSpPr>
          <p:cNvPr id="9" name="help-points">
            <a:extLst xmlns:a="http://schemas.openxmlformats.org/drawingml/2006/main">
              <a:ext uri="{FF2B5EF4-FFF2-40B4-BE49-F238E27FC236}">
                <a16:creationId xmlns:a16="http://schemas.microsoft.com/office/drawing/2014/main" id="{AD0FFD5C-A29C-4E8D-8FCC-127AD25DEC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4095750"/>
            <a:ext cx="6934200" cy="2333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marL="20" indent="-12" algn="l">
              <a:spcAft>
                <a:spcPts val="15"/>
              </a:spcAft>
              <a:buChar char="•"/>
              <a:defRPr sz="1350" b="0">
                <a:solidFill>
                  <a:srgbClr val="4A5568"/>
                </a:solidFill>
                <a:latin typeface="Open Sans"/>
                <a:ea typeface="Open Sans"/>
                <a:cs typeface="Open Sans"/>
              </a:defRPr>
            </a:pPr>
            <a:r>
              <a:rPr sz="1350">
                <a:solidFill>
                  <a:srgbClr val="4A5568"/>
                </a:solidFill>
                <a:latin typeface="Open Sans"/>
                <a:ea typeface="Open Sans"/>
                <a:cs typeface="Open Sans"/>
              </a:rPr>
              <a:t>Use assessment results as hypotheses to explore, not conclusions.</a:t>
            </a:r>
          </a:p>
          <a:p xmlns:a="http://schemas.openxmlformats.org/drawingml/2006/main">
            <a:pPr marL="20" indent="-12" algn="l">
              <a:spcAft>
                <a:spcPts val="15"/>
              </a:spcAft>
              <a:buChar char="•"/>
              <a:defRPr sz="1350" b="0">
                <a:solidFill>
                  <a:srgbClr val="4A5568"/>
                </a:solidFill>
                <a:latin typeface="Open Sans"/>
                <a:ea typeface="Open Sans"/>
                <a:cs typeface="Open Sans"/>
              </a:defRPr>
            </a:pPr>
            <a:r>
              <a:rPr sz="1350">
                <a:solidFill>
                  <a:srgbClr val="4A5568"/>
                </a:solidFill>
                <a:latin typeface="Open Sans"/>
                <a:ea typeface="Open Sans"/>
                <a:cs typeface="Open Sans"/>
              </a:rPr>
              <a:t>Introduce occupations beyond the student's first familiar options.</a:t>
            </a:r>
          </a:p>
          <a:p xmlns:a="http://schemas.openxmlformats.org/drawingml/2006/main">
            <a:pPr marL="20" indent="-12" algn="l">
              <a:spcAft>
                <a:spcPts val="15"/>
              </a:spcAft>
              <a:buChar char="•"/>
              <a:defRPr sz="1350" b="0">
                <a:solidFill>
                  <a:srgbClr val="4A5568"/>
                </a:solidFill>
                <a:latin typeface="Open Sans"/>
                <a:ea typeface="Open Sans"/>
                <a:cs typeface="Open Sans"/>
              </a:defRPr>
            </a:pPr>
            <a:r>
              <a:rPr sz="1350">
                <a:solidFill>
                  <a:srgbClr val="4A5568"/>
                </a:solidFill>
                <a:latin typeface="Open Sans"/>
                <a:ea typeface="Open Sans"/>
                <a:cs typeface="Open Sans"/>
              </a:rPr>
              <a:t>Explain wage geography, data dates, projections, and education requirements.</a:t>
            </a:r>
          </a:p>
        </p:txBody>
      </p:sp>
      <p:sp>
        <p:nvSpPr>
          <p:cNvPr id="10" name="questions-title-accent">
            <a:extLst xmlns:a="http://schemas.openxmlformats.org/drawingml/2006/main">
              <a:ext uri="{FF2B5EF4-FFF2-40B4-BE49-F238E27FC236}">
                <a16:creationId xmlns:a16="http://schemas.microsoft.com/office/drawing/2014/main" id="{2D12AE39-807F-456A-B947-3D5BC2B279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6629400"/>
            <a:ext cx="66675" cy="2571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6720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1" name="questions-title">
            <a:extLst xmlns:a="http://schemas.openxmlformats.org/drawingml/2006/main">
              <a:ext uri="{FF2B5EF4-FFF2-40B4-BE49-F238E27FC236}">
                <a16:creationId xmlns:a16="http://schemas.microsoft.com/office/drawing/2014/main" id="{2A84799A-6BF8-4A94-9D1E-06EE95AFBD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0075" y="6610350"/>
            <a:ext cx="3171825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D4289"/>
                </a:solidFill>
                <a:latin typeface="Open Sans"/>
                <a:ea typeface="Open Sans"/>
                <a:cs typeface="Open Sans"/>
              </a:defRPr>
            </a:pPr>
            <a:r>
              <a:t>Questions to ask together</a:t>
            </a:r>
          </a:p>
        </p:txBody>
      </p:sp>
      <p:sp>
        <p:nvSpPr>
          <p:cNvPr id="12" name="questions">
            <a:extLst xmlns:a="http://schemas.openxmlformats.org/drawingml/2006/main">
              <a:ext uri="{FF2B5EF4-FFF2-40B4-BE49-F238E27FC236}">
                <a16:creationId xmlns:a16="http://schemas.microsoft.com/office/drawing/2014/main" id="{9782F8E1-27C1-4C29-B09C-F6370A0190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7067550"/>
            <a:ext cx="3352800" cy="1733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marL="20" indent="-12" algn="l">
              <a:spcAft>
                <a:spcPts val="12"/>
              </a:spcAft>
              <a:buChar char="•"/>
              <a:defRPr sz="1275" b="0">
                <a:solidFill>
                  <a:srgbClr val="4A5568"/>
                </a:solidFill>
                <a:latin typeface="Open Sans"/>
                <a:ea typeface="Open Sans"/>
                <a:cs typeface="Open Sans"/>
              </a:defRPr>
            </a:pPr>
            <a:r>
              <a:rPr sz="1275">
                <a:solidFill>
                  <a:srgbClr val="4A5568"/>
                </a:solidFill>
                <a:latin typeface="Open Sans"/>
                <a:ea typeface="Open Sans"/>
                <a:cs typeface="Open Sans"/>
              </a:rPr>
              <a:t>What is the student's next action?</a:t>
            </a:r>
          </a:p>
          <a:p xmlns:a="http://schemas.openxmlformats.org/drawingml/2006/main">
            <a:pPr marL="20" indent="-12" algn="l">
              <a:spcAft>
                <a:spcPts val="12"/>
              </a:spcAft>
              <a:buChar char="•"/>
              <a:defRPr sz="1275" b="0">
                <a:solidFill>
                  <a:srgbClr val="4A5568"/>
                </a:solidFill>
                <a:latin typeface="Open Sans"/>
                <a:ea typeface="Open Sans"/>
                <a:cs typeface="Open Sans"/>
              </a:defRPr>
            </a:pPr>
            <a:r>
              <a:rPr sz="1275">
                <a:solidFill>
                  <a:srgbClr val="4A5568"/>
                </a:solidFill>
                <a:latin typeface="Open Sans"/>
                <a:ea typeface="Open Sans"/>
                <a:cs typeface="Open Sans"/>
              </a:rPr>
              <a:t>Who owns the information or decision?</a:t>
            </a:r>
          </a:p>
          <a:p xmlns:a="http://schemas.openxmlformats.org/drawingml/2006/main">
            <a:pPr marL="20" indent="-12" algn="l">
              <a:spcAft>
                <a:spcPts val="12"/>
              </a:spcAft>
              <a:buChar char="•"/>
              <a:defRPr sz="1275" b="0">
                <a:solidFill>
                  <a:srgbClr val="4A5568"/>
                </a:solidFill>
                <a:latin typeface="Open Sans"/>
                <a:ea typeface="Open Sans"/>
                <a:cs typeface="Open Sans"/>
              </a:defRPr>
            </a:pPr>
            <a:r>
              <a:rPr sz="1275">
                <a:solidFill>
                  <a:srgbClr val="4A5568"/>
                </a:solidFill>
                <a:latin typeface="Open Sans"/>
                <a:ea typeface="Open Sans"/>
                <a:cs typeface="Open Sans"/>
              </a:rPr>
              <a:t>What should be verified before acting?</a:t>
            </a:r>
          </a:p>
        </p:txBody>
      </p:sp>
      <p:sp>
        <p:nvSpPr>
          <p:cNvPr id="13" name="family-divider">
            <a:extLst xmlns:a="http://schemas.openxmlformats.org/drawingml/2006/main">
              <a:ext uri="{FF2B5EF4-FFF2-40B4-BE49-F238E27FC236}">
                <a16:creationId xmlns:a16="http://schemas.microsoft.com/office/drawing/2014/main" id="{4BA6ADA4-82CB-4F08-B462-EF0EA5838E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71925" y="6657975"/>
            <a:ext cx="19050" cy="20764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7DEE8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student-title-accent">
            <a:extLst xmlns:a="http://schemas.openxmlformats.org/drawingml/2006/main">
              <a:ext uri="{FF2B5EF4-FFF2-40B4-BE49-F238E27FC236}">
                <a16:creationId xmlns:a16="http://schemas.microsoft.com/office/drawing/2014/main" id="{7D4C0C54-774C-46DA-9FFB-3632EEA246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10050" y="6629400"/>
            <a:ext cx="66675" cy="2571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B0B9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student-title">
            <a:extLst xmlns:a="http://schemas.openxmlformats.org/drawingml/2006/main">
              <a:ext uri="{FF2B5EF4-FFF2-40B4-BE49-F238E27FC236}">
                <a16:creationId xmlns:a16="http://schemas.microsoft.com/office/drawing/2014/main" id="{21B9BE41-503D-49B8-8EEA-74E070DFEA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91025" y="6610350"/>
            <a:ext cx="2962275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D4289"/>
                </a:solidFill>
                <a:latin typeface="Open Sans"/>
                <a:ea typeface="Open Sans"/>
                <a:cs typeface="Open Sans"/>
              </a:defRPr>
            </a:pPr>
            <a:r>
              <a:t>Support the next move</a:t>
            </a:r>
          </a:p>
        </p:txBody>
      </p:sp>
      <p:sp>
        <p:nvSpPr>
          <p:cNvPr id="16" name="student-actions">
            <a:extLst xmlns:a="http://schemas.openxmlformats.org/drawingml/2006/main">
              <a:ext uri="{FF2B5EF4-FFF2-40B4-BE49-F238E27FC236}">
                <a16:creationId xmlns:a16="http://schemas.microsoft.com/office/drawing/2014/main" id="{4ADD9C73-E874-4C07-8329-CB18902A60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10050" y="7067550"/>
            <a:ext cx="3143250" cy="1733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spcAft>
                <a:spcPts val="12"/>
              </a:spcAft>
              <a:defRPr sz="1275" b="0">
                <a:solidFill>
                  <a:srgbClr val="4A5568"/>
                </a:solidFill>
                <a:latin typeface="Open Sans"/>
                <a:ea typeface="Open Sans"/>
                <a:cs typeface="Open Sans"/>
              </a:defRPr>
            </a:pPr>
            <a:r>
              <a:rPr sz="1275" b="1">
                <a:solidFill>
                  <a:srgbClr val="FF6720"/>
                </a:solidFill>
                <a:latin typeface="Open Sans"/>
                <a:ea typeface="Open Sans"/>
                <a:cs typeface="Open Sans"/>
              </a:rPr>
              <a:t>1. </a:t>
            </a:r>
            <a:r>
              <a:rPr sz="1275">
                <a:solidFill>
                  <a:srgbClr val="4A5568"/>
                </a:solidFill>
                <a:latin typeface="Open Sans"/>
                <a:ea typeface="Open Sans"/>
                <a:cs typeface="Open Sans"/>
              </a:rPr>
              <a:t>Identify interests, strengths, values, skills, and preferred work environments.</a:t>
            </a:r>
          </a:p>
          <a:p xmlns:a="http://schemas.openxmlformats.org/drawingml/2006/main">
            <a:pPr algn="l">
              <a:spcAft>
                <a:spcPts val="12"/>
              </a:spcAft>
              <a:defRPr sz="1275" b="0">
                <a:solidFill>
                  <a:srgbClr val="4A5568"/>
                </a:solidFill>
                <a:latin typeface="Open Sans"/>
                <a:ea typeface="Open Sans"/>
                <a:cs typeface="Open Sans"/>
              </a:defRPr>
            </a:pPr>
            <a:r>
              <a:rPr sz="1275" b="1">
                <a:solidFill>
                  <a:srgbClr val="FF6720"/>
                </a:solidFill>
                <a:latin typeface="Open Sans"/>
                <a:ea typeface="Open Sans"/>
                <a:cs typeface="Open Sans"/>
              </a:rPr>
              <a:t>2. </a:t>
            </a:r>
            <a:r>
              <a:rPr sz="1275">
                <a:solidFill>
                  <a:srgbClr val="4A5568"/>
                </a:solidFill>
                <a:latin typeface="Open Sans"/>
                <a:ea typeface="Open Sans"/>
                <a:cs typeface="Open Sans"/>
              </a:rPr>
              <a:t>Research several occupations with current national and Delaware labor-market sources.</a:t>
            </a:r>
          </a:p>
          <a:p xmlns:a="http://schemas.openxmlformats.org/drawingml/2006/main">
            <a:pPr algn="l">
              <a:spcAft>
                <a:spcPts val="12"/>
              </a:spcAft>
              <a:defRPr sz="1275" b="0">
                <a:solidFill>
                  <a:srgbClr val="4A5568"/>
                </a:solidFill>
                <a:latin typeface="Open Sans"/>
                <a:ea typeface="Open Sans"/>
                <a:cs typeface="Open Sans"/>
              </a:defRPr>
            </a:pPr>
            <a:r>
              <a:rPr sz="1275" b="1">
                <a:solidFill>
                  <a:srgbClr val="FF6720"/>
                </a:solidFill>
                <a:latin typeface="Open Sans"/>
                <a:ea typeface="Open Sans"/>
                <a:cs typeface="Open Sans"/>
              </a:rPr>
              <a:t>3. </a:t>
            </a:r>
            <a:r>
              <a:rPr sz="1275">
                <a:solidFill>
                  <a:srgbClr val="4A5568"/>
                </a:solidFill>
                <a:latin typeface="Open Sans"/>
                <a:ea typeface="Open Sans"/>
                <a:cs typeface="Open Sans"/>
              </a:rPr>
              <a:t>Compare tasks, education, pay, outlook, location, and working conditions.</a:t>
            </a:r>
          </a:p>
        </p:txBody>
      </p:sp>
      <p:sp>
        <p:nvSpPr>
          <p:cNvPr id="17" name="footer-rule">
            <a:extLst xmlns:a="http://schemas.openxmlformats.org/drawingml/2006/main">
              <a:ext uri="{FF2B5EF4-FFF2-40B4-BE49-F238E27FC236}">
                <a16:creationId xmlns:a16="http://schemas.microsoft.com/office/drawing/2014/main" id="{C52A2063-6BF8-420E-B542-DCAE2393FB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9182100"/>
            <a:ext cx="69342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7DEE8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8" name="official-links">
            <a:extLst xmlns:a="http://schemas.openxmlformats.org/drawingml/2006/main">
              <a:ext uri="{FF2B5EF4-FFF2-40B4-BE49-F238E27FC236}">
                <a16:creationId xmlns:a16="http://schemas.microsoft.com/office/drawing/2014/main" id="{64EDD40C-E279-427F-9B4F-C268BDF0BD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9334500"/>
            <a:ext cx="69342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050" b="0">
                <a:solidFill>
                  <a:srgbClr val="4A5568"/>
                </a:solidFill>
                <a:latin typeface="Open Sans"/>
                <a:ea typeface="Open Sans"/>
                <a:cs typeface="Open Sans"/>
              </a:defRPr>
            </a:pPr>
            <a:r>
              <a:rPr sz="1050" b="1">
                <a:solidFill>
                  <a:srgbClr val="4A5568"/>
                </a:solidFill>
                <a:latin typeface="Open Sans"/>
                <a:ea typeface="Open Sans"/>
                <a:cs typeface="Open Sans"/>
              </a:rPr>
              <a:t>Official information: </a:t>
            </a:r>
            <a:r>
              <a:rPr sz="1050" u="sng">
                <a:solidFill>
                  <a:srgbClr val="1D4289"/>
                </a:solidFill>
                <a:latin typeface="Open Sans"/>
                <a:ea typeface="Open Sans"/>
                <a:cs typeface="Open Sans"/>
                <a:hlinkClick xmlns:r="http://schemas.openxmlformats.org/officeDocument/2006/relationships" r:id="R4e741aeab57040dc"/>
              </a:rPr>
              <a:t>bls.gov</a:t>
            </a:r>
            <a:r>
              <a:rPr sz="1050">
                <a:solidFill>
                  <a:srgbClr val="4A5568"/>
                </a:solidFill>
                <a:latin typeface="Open Sans"/>
                <a:ea typeface="Open Sans"/>
                <a:cs typeface="Open Sans"/>
              </a:rPr>
              <a:t>  •  </a:t>
            </a:r>
            <a:r>
              <a:rPr sz="1050" u="sng">
                <a:solidFill>
                  <a:srgbClr val="1D4289"/>
                </a:solidFill>
                <a:latin typeface="Open Sans"/>
                <a:ea typeface="Open Sans"/>
                <a:cs typeface="Open Sans"/>
                <a:hlinkClick xmlns:r="http://schemas.openxmlformats.org/officeDocument/2006/relationships" r:id="R9128bf5647d44047"/>
              </a:rPr>
              <a:t>careeronestop.org</a:t>
            </a:r>
          </a:p>
        </p:txBody>
      </p:sp>
      <p:sp>
        <p:nvSpPr>
          <p:cNvPr id="19" name="verification-footer">
            <a:extLst xmlns:a="http://schemas.openxmlformats.org/drawingml/2006/main">
              <a:ext uri="{FF2B5EF4-FFF2-40B4-BE49-F238E27FC236}">
                <a16:creationId xmlns:a16="http://schemas.microsoft.com/office/drawing/2014/main" id="{696A552F-21AB-4855-9719-2249C8E190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9686925"/>
            <a:ext cx="69342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975" b="0">
                <a:solidFill>
                  <a:srgbClr val="4A5568"/>
                </a:solidFill>
                <a:latin typeface="Open Sans"/>
                <a:ea typeface="Open Sans"/>
                <a:cs typeface="Open Sans"/>
              </a:defRPr>
            </a:pPr>
            <a:r>
              <a:t>Confirm current eligibility, dates, costs, documents, and availability with the official owner.</a:t>
            </a:r>
          </a:p>
        </p:txBody>
      </p:sp>
    </p:spTree>
    <p:extLst>
      <p:ext uri="{BB962C8B-B14F-4D97-AF65-F5344CB8AC3E}">
        <p14:creationId xmlns:p14="http://schemas.microsoft.com/office/powerpoint/2010/main" val="433050506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2026-08-09T18:29:09.6200000Z</dcterms:created>
  <dcterms:modified xsi:type="dcterms:W3CDTF">2026-08-09T18:29:09.6200000Z</dcterms:modified>
</coreProperties>
</file>