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89a33773217a4295" /><Relationship Type="http://schemas.openxmlformats.org/officeDocument/2006/relationships/extended-properties" Target="/docProps/app.xml" Id="R815f6604f3154326" /><Relationship Type="http://schemas.openxmlformats.org/officeDocument/2006/relationships/officeDocument" Target="/ppt/presentation.xml" Id="R1286938e34ef40c8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378a2503efa94396"/>
  </p:sldMasterIdLst>
  <p:notesMasterIdLst>
    <p:notesMasterId xmlns:r="http://schemas.openxmlformats.org/officeDocument/2006/relationships" r:id="R95ac3d96f95241a6"/>
  </p:notesMasterIdLst>
  <p:sldIdLst>
    <p:sldId xmlns:r="http://schemas.openxmlformats.org/officeDocument/2006/relationships" id="256" r:id="R0658f8932297403a"/>
  </p:sldIdLst>
  <p:sldSz cx="7772400" cy="100584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6dd5a94b6ec2486f" /><Relationship Type="http://schemas.openxmlformats.org/officeDocument/2006/relationships/slideMaster" Target="/ppt/slideMasters/slideMaster1.xml" Id="R378a2503efa94396" /><Relationship Type="http://schemas.openxmlformats.org/officeDocument/2006/relationships/notesMaster" Target="/ppt/notesMasters/notesMaster1.xml" Id="R95ac3d96f95241a6" /><Relationship Type="http://schemas.openxmlformats.org/officeDocument/2006/relationships/presProps" Target="/ppt/presProps.xml" Id="R6707e527fb4e4889" /><Relationship Type="http://schemas.openxmlformats.org/officeDocument/2006/relationships/tableStyles" Target="/ppt/tableStyles.xml" Id="R7625b825d8564515" /><Relationship Type="http://schemas.openxmlformats.org/officeDocument/2006/relationships/slide" Target="/ppt/slides/slide1.xml" Id="R0658f8932297403a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10f3cc50261d4862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9fcfc6206d074860" /><Relationship Type="http://schemas.openxmlformats.org/officeDocument/2006/relationships/notesMaster" Target="/ppt/notesMasters/notesMaster1.xml" Id="R004da49228214d2d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https://policies.dtcc.edu/wp-content/uploads/placement-in-college-level-courses-25-03-01.pdf</a:t>
            </a:r>
          </a:p>
          <a:p xmlns:a="http://schemas.openxmlformats.org/drawingml/2006/main">
            <a:r>
              <a:t>- https://www.dtcc.edu/admissions-financial-aid/apply/college-readiness/placement/</a:t>
            </a:r>
          </a:p>
          <a:p xmlns:a="http://schemas.openxmlformats.org/drawingml/2006/main">
            <a:r>
              <a:t>- https://www.dtcc.edu/academics/programs-study/</a:t>
            </a:r>
          </a:p>
          <a:p xmlns:a="http://schemas.openxmlformats.org/drawingml/2006/main">
            <a:r>
              <a:t>[/Sources]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Review status: SME REQUIRED - IHE placement, multiple-measures, prerequisite and developmental-education policies. SME review required before release.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7d965ef9481c4093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91473f3b04be4f0d" /><Relationship Type="http://schemas.openxmlformats.org/officeDocument/2006/relationships/slideLayout" Target="/ppt/slideLayouts/slideLayout1.xml" Id="R541efd18e7424edd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541efd18e7424edd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c5d21aababa4910" /><Relationship Type="http://schemas.openxmlformats.org/officeDocument/2006/relationships/image" Target="/ppt/media/image.png" Id="R46a3e9090c6b4be2" /><Relationship Type="http://schemas.openxmlformats.org/officeDocument/2006/relationships/hyperlink" Target="https://policies.dtcc.edu/wp-content/uploads/placement-in-college-level-courses-25-03-01.pdf" TargetMode="External" Id="Rbc190ab0b10842a7" /><Relationship Type="http://schemas.openxmlformats.org/officeDocument/2006/relationships/hyperlink" Target="https://www.dtcc.edu/admissions-financial-aid/apply/college-readiness/placement/" TargetMode="External" Id="R23cc861e19454012" /><Relationship Type="http://schemas.openxmlformats.org/officeDocument/2006/relationships/notesSlide" Target="/ppt/notesSlides/notesSlide1.xml" Id="R5f9058dedb294069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6a3e9090c6b4be2"/>
          <a:stretch xmlns:a="http://schemas.openxmlformats.org/drawingml/2006/main"/>
        </p:blipFill>
        <p:spPr>
          <a:xfrm xmlns:a="http://schemas.openxmlformats.org/drawingml/2006/main">
            <a:off x="425215" y="247650"/>
            <a:ext cx="1359370" cy="647700"/>
          </a:xfrm>
          <a:prstGeom xmlns:a="http://schemas.openxmlformats.org/drawingml/2006/main" prst="rect">
            <a:avLst/>
          </a:prstGeom>
        </p:spPr>
      </p:pic>
      <p:sp>
        <p:nvSpPr>
          <p:cNvPr id="2" name="audience-label">
            <a:extLst xmlns:a="http://schemas.openxmlformats.org/drawingml/2006/main">
              <a:ext uri="{FF2B5EF4-FFF2-40B4-BE49-F238E27FC236}">
                <a16:creationId xmlns:a16="http://schemas.microsoft.com/office/drawing/2014/main" id="{6CB0D38D-3B19-4B48-A393-C22DEB0A7A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409575"/>
            <a:ext cx="20193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200" b="1">
                <a:solidFill>
                  <a:srgbClr val="1D4289"/>
                </a:solidFill>
                <a:latin typeface="Open Sans"/>
                <a:ea typeface="Open Sans"/>
                <a:cs typeface="Open Sans"/>
              </a:defRPr>
            </a:pPr>
            <a:r>
              <a:t>FAMILY GUIDE</a:t>
            </a:r>
          </a:p>
        </p:txBody>
      </p:sp>
      <p:sp>
        <p:nvSpPr>
          <p:cNvPr id="3" name="header-rule">
            <a:extLst xmlns:a="http://schemas.openxmlformats.org/drawingml/2006/main">
              <a:ext uri="{FF2B5EF4-FFF2-40B4-BE49-F238E27FC236}">
                <a16:creationId xmlns:a16="http://schemas.microsoft.com/office/drawing/2014/main" id="{920C7C0C-5421-4945-A459-AFEC2AC9EB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1057275"/>
            <a:ext cx="6934200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672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topic-title">
            <a:extLst xmlns:a="http://schemas.openxmlformats.org/drawingml/2006/main">
              <a:ext uri="{FF2B5EF4-FFF2-40B4-BE49-F238E27FC236}">
                <a16:creationId xmlns:a16="http://schemas.microsoft.com/office/drawing/2014/main" id="{597AF1F4-D066-4BB9-8537-9B41C18F68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1323975"/>
            <a:ext cx="6934200" cy="1028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3075" b="1">
                <a:solidFill>
                  <a:srgbClr val="1D4289"/>
                </a:solidFill>
                <a:latin typeface="Open Sans ExtraBold"/>
                <a:ea typeface="Open Sans ExtraBold"/>
                <a:cs typeface="Open Sans ExtraBold"/>
              </a:defRPr>
            </a:pPr>
            <a:r>
              <a:t>Placement Testing and Developmental Education</a:t>
            </a:r>
          </a:p>
        </p:txBody>
      </p:sp>
      <p:sp>
        <p:nvSpPr>
          <p:cNvPr id="5" name="takeaway-accent">
            <a:extLst xmlns:a="http://schemas.openxmlformats.org/drawingml/2006/main">
              <a:ext uri="{FF2B5EF4-FFF2-40B4-BE49-F238E27FC236}">
                <a16:creationId xmlns:a16="http://schemas.microsoft.com/office/drawing/2014/main" id="{702620FA-2E5B-4720-AAAD-BAC4B466F7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543175"/>
            <a:ext cx="76200" cy="7429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B0B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takeaway">
            <a:extLst xmlns:a="http://schemas.openxmlformats.org/drawingml/2006/main">
              <a:ext uri="{FF2B5EF4-FFF2-40B4-BE49-F238E27FC236}">
                <a16:creationId xmlns:a16="http://schemas.microsoft.com/office/drawing/2014/main" id="{EE11DF5D-9A62-4ECD-9FF9-7FC95F0C95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524125"/>
            <a:ext cx="6705600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t>Placement determines where a student starts, not how capable the student is; students should submit every accepted readiness indicator and understand support options before testing or registering.</a:t>
            </a:r>
          </a:p>
        </p:txBody>
      </p:sp>
      <p:sp>
        <p:nvSpPr>
          <p:cNvPr id="7" name="support-label">
            <a:extLst xmlns:a="http://schemas.openxmlformats.org/drawingml/2006/main">
              <a:ext uri="{FF2B5EF4-FFF2-40B4-BE49-F238E27FC236}">
                <a16:creationId xmlns:a16="http://schemas.microsoft.com/office/drawing/2014/main" id="{F6580165-060C-49B2-82D8-546F9C43D4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3638550"/>
            <a:ext cx="69342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1D4289"/>
                </a:solidFill>
                <a:latin typeface="Open Sans"/>
                <a:ea typeface="Open Sans"/>
                <a:cs typeface="Open Sans"/>
              </a:defRPr>
            </a:pPr>
            <a:r>
              <a:t>Support without taking over</a:t>
            </a:r>
          </a:p>
        </p:txBody>
      </p:sp>
      <p:sp>
        <p:nvSpPr>
          <p:cNvPr id="8" name="listen-band">
            <a:extLst xmlns:a="http://schemas.openxmlformats.org/drawingml/2006/main">
              <a:ext uri="{FF2B5EF4-FFF2-40B4-BE49-F238E27FC236}">
                <a16:creationId xmlns:a16="http://schemas.microsoft.com/office/drawing/2014/main" id="{FD5C9E7F-6BB9-4CA2-9704-EE482AE3C8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4114800"/>
            <a:ext cx="6934200" cy="1352550"/>
          </a:xfrm>
          <a:prstGeom xmlns:a="http://schemas.openxmlformats.org/drawingml/2006/main" prst="roundRect">
            <a:avLst>
              <a:gd name="adj" fmla="val 8451"/>
            </a:avLst>
          </a:prstGeom>
          <a:solidFill xmlns:a="http://schemas.openxmlformats.org/drawingml/2006/main">
            <a:srgbClr val="E8F7F8"/>
          </a:solidFill>
          <a:ln xmlns:a="http://schemas.openxmlformats.org/drawingml/2006/main" w="14288">
            <a:solidFill>
              <a:srgbClr val="00B0B9"/>
            </a:solidFill>
            <a:prstDash val="solid"/>
          </a:ln>
        </p:spPr>
        <p:txBody>
          <a:bodyPr xmlns:a="http://schemas.openxmlformats.org/drawingml/2006/main" wrap="square" lIns="876300" tIns="171450" rIns="190500" bIns="15240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spcAft>
                <a:spcPts val="6"/>
              </a:spcAft>
              <a:defRPr sz="1275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rPr sz="1650" b="1">
                <a:solidFill>
                  <a:srgbClr val="1D4289"/>
                </a:solidFill>
                <a:latin typeface="Open Sans"/>
                <a:ea typeface="Open Sans"/>
                <a:cs typeface="Open Sans"/>
              </a:rPr>
              <a:t>Listen</a:t>
            </a:r>
          </a:p>
          <a:p xmlns:a="http://schemas.openxmlformats.org/drawingml/2006/main">
            <a:pPr algn="l">
              <a:defRPr sz="1275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rPr sz="1275">
                <a:solidFill>
                  <a:srgbClr val="4A5568"/>
                </a:solidFill>
                <a:latin typeface="Open Sans"/>
                <a:ea typeface="Open Sans"/>
                <a:cs typeface="Open Sans"/>
              </a:rPr>
              <a:t>Ask what the student wants to accomplish. Read the institution's current placement policy.</a:t>
            </a:r>
          </a:p>
        </p:txBody>
      </p:sp>
      <p:sp>
        <p:nvSpPr>
          <p:cNvPr id="9" name="listen-band-number">
            <a:extLst xmlns:a="http://schemas.openxmlformats.org/drawingml/2006/main">
              <a:ext uri="{FF2B5EF4-FFF2-40B4-BE49-F238E27FC236}">
                <a16:creationId xmlns:a16="http://schemas.microsoft.com/office/drawing/2014/main" id="{F359C22E-E135-4E80-8604-B7747C6DEA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1025" y="4429125"/>
            <a:ext cx="533400" cy="5334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B0B9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2025" b="1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pPr>
            <a:r>
              <a:t>1</a:t>
            </a:r>
          </a:p>
        </p:txBody>
      </p:sp>
      <p:sp>
        <p:nvSpPr>
          <p:cNvPr id="10" name="confirm-band">
            <a:extLst xmlns:a="http://schemas.openxmlformats.org/drawingml/2006/main">
              <a:ext uri="{FF2B5EF4-FFF2-40B4-BE49-F238E27FC236}">
                <a16:creationId xmlns:a16="http://schemas.microsoft.com/office/drawing/2014/main" id="{D1BE6F40-A0F4-4BAB-8797-0A2FA51B3A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5638800"/>
            <a:ext cx="6934200" cy="1352550"/>
          </a:xfrm>
          <a:prstGeom xmlns:a="http://schemas.openxmlformats.org/drawingml/2006/main" prst="roundRect">
            <a:avLst>
              <a:gd name="adj" fmla="val 8451"/>
            </a:avLst>
          </a:prstGeom>
          <a:solidFill xmlns:a="http://schemas.openxmlformats.org/drawingml/2006/main">
            <a:srgbClr val="FFF0E8"/>
          </a:solidFill>
          <a:ln xmlns:a="http://schemas.openxmlformats.org/drawingml/2006/main" w="14288">
            <a:solidFill>
              <a:srgbClr val="FF6720"/>
            </a:solidFill>
            <a:prstDash val="solid"/>
          </a:ln>
        </p:spPr>
        <p:txBody>
          <a:bodyPr xmlns:a="http://schemas.openxmlformats.org/drawingml/2006/main" wrap="square" lIns="876300" tIns="171450" rIns="190500" bIns="15240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spcAft>
                <a:spcPts val="6"/>
              </a:spcAft>
              <a:defRPr sz="1275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rPr sz="1650" b="1">
                <a:solidFill>
                  <a:srgbClr val="1D4289"/>
                </a:solidFill>
                <a:latin typeface="Open Sans"/>
                <a:ea typeface="Open Sans"/>
                <a:cs typeface="Open Sans"/>
              </a:rPr>
              <a:t>Confirm</a:t>
            </a:r>
          </a:p>
          <a:p xmlns:a="http://schemas.openxmlformats.org/drawingml/2006/main">
            <a:pPr algn="l">
              <a:defRPr sz="1275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rPr sz="1275">
                <a:solidFill>
                  <a:srgbClr val="4A5568"/>
                </a:solidFill>
                <a:latin typeface="Open Sans"/>
                <a:ea typeface="Open Sans"/>
                <a:cs typeface="Open Sans"/>
              </a:rPr>
              <a:t>Do not assume every institution uses the same test, score, or developmental model. Do not promise placement from an unofficial score.</a:t>
            </a:r>
          </a:p>
        </p:txBody>
      </p:sp>
      <p:sp>
        <p:nvSpPr>
          <p:cNvPr id="11" name="confirm-band-number">
            <a:extLst xmlns:a="http://schemas.openxmlformats.org/drawingml/2006/main">
              <a:ext uri="{FF2B5EF4-FFF2-40B4-BE49-F238E27FC236}">
                <a16:creationId xmlns:a16="http://schemas.microsoft.com/office/drawing/2014/main" id="{20C40EDB-4C41-4876-B7FC-F48CE2305B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1025" y="5953125"/>
            <a:ext cx="533400" cy="5334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6720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2025" b="1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pPr>
            <a:r>
              <a:t>2</a:t>
            </a:r>
          </a:p>
        </p:txBody>
      </p:sp>
      <p:sp>
        <p:nvSpPr>
          <p:cNvPr id="12" name="follow-band">
            <a:extLst xmlns:a="http://schemas.openxmlformats.org/drawingml/2006/main">
              <a:ext uri="{FF2B5EF4-FFF2-40B4-BE49-F238E27FC236}">
                <a16:creationId xmlns:a16="http://schemas.microsoft.com/office/drawing/2014/main" id="{BD5DFD30-585A-4667-82A1-3B2C2A644A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7162800"/>
            <a:ext cx="6934200" cy="1352550"/>
          </a:xfrm>
          <a:prstGeom xmlns:a="http://schemas.openxmlformats.org/drawingml/2006/main" prst="roundRect">
            <a:avLst>
              <a:gd name="adj" fmla="val 8451"/>
            </a:avLst>
          </a:prstGeom>
          <a:solidFill xmlns:a="http://schemas.openxmlformats.org/drawingml/2006/main">
            <a:srgbClr val="FFF7DB"/>
          </a:solidFill>
          <a:ln xmlns:a="http://schemas.openxmlformats.org/drawingml/2006/main" w="14288">
            <a:solidFill>
              <a:srgbClr val="FFB81C"/>
            </a:solidFill>
            <a:prstDash val="solid"/>
          </a:ln>
        </p:spPr>
        <p:txBody>
          <a:bodyPr xmlns:a="http://schemas.openxmlformats.org/drawingml/2006/main" wrap="square" lIns="876300" tIns="171450" rIns="190500" bIns="15240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spcAft>
                <a:spcPts val="6"/>
              </a:spcAft>
              <a:defRPr sz="1275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rPr sz="1650" b="1">
                <a:solidFill>
                  <a:srgbClr val="1D4289"/>
                </a:solidFill>
                <a:latin typeface="Open Sans"/>
                <a:ea typeface="Open Sans"/>
                <a:cs typeface="Open Sans"/>
              </a:rPr>
              <a:t>Follow up</a:t>
            </a:r>
          </a:p>
          <a:p xmlns:a="http://schemas.openxmlformats.org/drawingml/2006/main">
            <a:pPr algn="l">
              <a:defRPr sz="1275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rPr sz="1275">
                <a:solidFill>
                  <a:srgbClr val="4A5568"/>
                </a:solidFill>
                <a:latin typeface="Open Sans"/>
                <a:ea typeface="Open Sans"/>
                <a:cs typeface="Open Sans"/>
              </a:rPr>
              <a:t>Ask about corequisite support and how placement affects the program sequence. Confirm placement before building the first schedule.</a:t>
            </a:r>
          </a:p>
        </p:txBody>
      </p:sp>
      <p:sp>
        <p:nvSpPr>
          <p:cNvPr id="13" name="follow-band-number">
            <a:extLst xmlns:a="http://schemas.openxmlformats.org/drawingml/2006/main">
              <a:ext uri="{FF2B5EF4-FFF2-40B4-BE49-F238E27FC236}">
                <a16:creationId xmlns:a16="http://schemas.microsoft.com/office/drawing/2014/main" id="{F74BEC0C-BEB8-4F80-AFD8-F7780BF08A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1025" y="7477125"/>
            <a:ext cx="533400" cy="5334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B81C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2025" b="1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pPr>
            <a:r>
              <a:t>3</a:t>
            </a:r>
          </a:p>
        </p:txBody>
      </p:sp>
      <p:sp>
        <p:nvSpPr>
          <p:cNvPr id="14" name="footer-rule">
            <a:extLst xmlns:a="http://schemas.openxmlformats.org/drawingml/2006/main">
              <a:ext uri="{FF2B5EF4-FFF2-40B4-BE49-F238E27FC236}">
                <a16:creationId xmlns:a16="http://schemas.microsoft.com/office/drawing/2014/main" id="{F4A26DB9-F823-4F82-9340-151A42CA29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9182100"/>
            <a:ext cx="69342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DEE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official-links">
            <a:extLst xmlns:a="http://schemas.openxmlformats.org/drawingml/2006/main">
              <a:ext uri="{FF2B5EF4-FFF2-40B4-BE49-F238E27FC236}">
                <a16:creationId xmlns:a16="http://schemas.microsoft.com/office/drawing/2014/main" id="{9A9786E6-EFC0-4107-BEE4-B5041977A1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9334500"/>
            <a:ext cx="69342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rPr sz="1050" b="1">
                <a:solidFill>
                  <a:srgbClr val="4A5568"/>
                </a:solidFill>
                <a:latin typeface="Open Sans"/>
                <a:ea typeface="Open Sans"/>
                <a:cs typeface="Open Sans"/>
              </a:rPr>
              <a:t>Official information: </a:t>
            </a:r>
            <a:r>
              <a:rPr sz="1050" u="sng">
                <a:solidFill>
                  <a:srgbClr val="1D4289"/>
                </a:solidFill>
                <a:latin typeface="Open Sans"/>
                <a:ea typeface="Open Sans"/>
                <a:cs typeface="Open Sans"/>
                <a:hlinkClick xmlns:r="http://schemas.openxmlformats.org/officeDocument/2006/relationships" r:id="Rbc190ab0b10842a7"/>
              </a:rPr>
              <a:t>policies.dtcc.edu</a:t>
            </a:r>
            <a:r>
              <a:rPr sz="1050">
                <a:solidFill>
                  <a:srgbClr val="4A5568"/>
                </a:solidFill>
                <a:latin typeface="Open Sans"/>
                <a:ea typeface="Open Sans"/>
                <a:cs typeface="Open Sans"/>
              </a:rPr>
              <a:t>  •  </a:t>
            </a:r>
            <a:r>
              <a:rPr sz="1050" u="sng">
                <a:solidFill>
                  <a:srgbClr val="1D4289"/>
                </a:solidFill>
                <a:latin typeface="Open Sans"/>
                <a:ea typeface="Open Sans"/>
                <a:cs typeface="Open Sans"/>
                <a:hlinkClick xmlns:r="http://schemas.openxmlformats.org/officeDocument/2006/relationships" r:id="R23cc861e19454012"/>
              </a:rPr>
              <a:t>dtcc.edu</a:t>
            </a:r>
          </a:p>
        </p:txBody>
      </p:sp>
      <p:sp>
        <p:nvSpPr>
          <p:cNvPr id="16" name="verification-footer">
            <a:extLst xmlns:a="http://schemas.openxmlformats.org/drawingml/2006/main">
              <a:ext uri="{FF2B5EF4-FFF2-40B4-BE49-F238E27FC236}">
                <a16:creationId xmlns:a16="http://schemas.microsoft.com/office/drawing/2014/main" id="{3FA1F8EE-78DA-457C-AE0B-B614BD6170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9686925"/>
            <a:ext cx="69342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75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t>Confirm current eligibility, dates, costs, documents, and availability with the official owner.</a:t>
            </a:r>
          </a:p>
        </p:txBody>
      </p:sp>
    </p:spTree>
    <p:extLst>
      <p:ext uri="{BB962C8B-B14F-4D97-AF65-F5344CB8AC3E}">
        <p14:creationId xmlns:p14="http://schemas.microsoft.com/office/powerpoint/2010/main" val="1071966731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2026-08-09T18:29:05.7040000Z</dcterms:created>
  <dcterms:modified xsi:type="dcterms:W3CDTF">2026-08-09T18:29:05.7040000Z</dcterms:modified>
</coreProperties>
</file>