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7c650cc5dc543b8" /><Relationship Type="http://schemas.openxmlformats.org/officeDocument/2006/relationships/extended-properties" Target="/docProps/app.xml" Id="R0d13d427488f421f" /><Relationship Type="http://schemas.openxmlformats.org/officeDocument/2006/relationships/officeDocument" Target="/ppt/presentation.xml" Id="R95b316bdc08b404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00d0ec0cb4f44fb"/>
  </p:sldMasterIdLst>
  <p:notesMasterIdLst>
    <p:notesMasterId xmlns:r="http://schemas.openxmlformats.org/officeDocument/2006/relationships" r:id="Rc61ffeb46eed4b69"/>
  </p:notesMasterIdLst>
  <p:sldIdLst>
    <p:sldId xmlns:r="http://schemas.openxmlformats.org/officeDocument/2006/relationships" id="256" r:id="R7fbcfd91b5e04452"/>
  </p:sldIdLst>
  <p:sldSz cx="7772400" cy="10058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ee3da13e1224ff3" /><Relationship Type="http://schemas.openxmlformats.org/officeDocument/2006/relationships/slideMaster" Target="/ppt/slideMasters/slideMaster1.xml" Id="R700d0ec0cb4f44fb" /><Relationship Type="http://schemas.openxmlformats.org/officeDocument/2006/relationships/notesMaster" Target="/ppt/notesMasters/notesMaster1.xml" Id="Rc61ffeb46eed4b69" /><Relationship Type="http://schemas.openxmlformats.org/officeDocument/2006/relationships/presProps" Target="/ppt/presProps.xml" Id="R984d590b1d78454e" /><Relationship Type="http://schemas.openxmlformats.org/officeDocument/2006/relationships/tableStyles" Target="/ppt/tableStyles.xml" Id="R62390d08f1fb460f" /><Relationship Type="http://schemas.openxmlformats.org/officeDocument/2006/relationships/slide" Target="/ppt/slides/slide1.xml" Id="R7fbcfd91b5e0445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3155d3bb27b4bf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372ca9e38d94907" /><Relationship Type="http://schemas.openxmlformats.org/officeDocument/2006/relationships/notesMaster" Target="/ppt/notesMasters/notesMaster1.xml" Id="R51b4d36aa1ba49d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https://labor.delaware.gov/divisions/employment-training/apprenticeship-and-training/</a:t>
            </a:r>
          </a:p>
          <a:p xmlns:a="http://schemas.openxmlformats.org/drawingml/2006/main">
            <a:r>
              <a:t>- https://labor.delaware.gov/divisions/employment-training/apprenticeship-and-training/faq/</a:t>
            </a:r>
          </a:p>
          <a:p xmlns:a="http://schemas.openxmlformats.org/drawingml/2006/main">
            <a:r>
              <a:t>- https://education.delaware.gov/families/college-career-life/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Review status: SME REQUIRED - Delaware apprenticeship/WBL, DDOE, sponsors, minor consent, schedule and youth labor rules. SME review required before release.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f8616fc8a344d5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eecaf87922f4815" /><Relationship Type="http://schemas.openxmlformats.org/officeDocument/2006/relationships/slideLayout" Target="/ppt/slideLayouts/slideLayout1.xml" Id="Recf8f6291c0c420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cf8f6291c0c420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ca98b359a746b4" /><Relationship Type="http://schemas.openxmlformats.org/officeDocument/2006/relationships/image" Target="/ppt/media/image.png" Id="R3fcf08b0b7d54125" /><Relationship Type="http://schemas.openxmlformats.org/officeDocument/2006/relationships/hyperlink" Target="https://labor.delaware.gov/divisions/employment-training/apprenticeship-and-training/" TargetMode="External" Id="R8fe21a6b57074922" /><Relationship Type="http://schemas.openxmlformats.org/officeDocument/2006/relationships/hyperlink" Target="https://education.delaware.gov/families/college-career-life/" TargetMode="External" Id="R9b207e12126a4f5e" /><Relationship Type="http://schemas.openxmlformats.org/officeDocument/2006/relationships/notesSlide" Target="/ppt/notesSlides/notesSlide1.xml" Id="Re70bbf502fd8444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cf08b0b7d54125"/>
          <a:stretch xmlns:a="http://schemas.openxmlformats.org/drawingml/2006/main"/>
        </p:blipFill>
        <p:spPr>
          <a:xfrm xmlns:a="http://schemas.openxmlformats.org/drawingml/2006/main">
            <a:off x="425215" y="247650"/>
            <a:ext cx="1359370" cy="647700"/>
          </a:xfrm>
          <a:prstGeom xmlns:a="http://schemas.openxmlformats.org/drawingml/2006/main" prst="rect">
            <a:avLst/>
          </a:prstGeom>
        </p:spPr>
      </p:pic>
      <p:sp>
        <p:nvSpPr>
          <p:cNvPr id="2" name="audience-label">
            <a:extLst xmlns:a="http://schemas.openxmlformats.org/drawingml/2006/main">
              <a:ext uri="{FF2B5EF4-FFF2-40B4-BE49-F238E27FC236}">
                <a16:creationId xmlns:a16="http://schemas.microsoft.com/office/drawing/2014/main" id="{E1051A48-3D01-4761-BE7A-CA8D5027A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9575"/>
            <a:ext cx="201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FAMILY GUIDE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9C1BB8DD-EB4E-40B1-8732-881445A34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057275"/>
            <a:ext cx="6934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opic-title">
            <a:extLst xmlns:a="http://schemas.openxmlformats.org/drawingml/2006/main">
              <a:ext uri="{FF2B5EF4-FFF2-40B4-BE49-F238E27FC236}">
                <a16:creationId xmlns:a16="http://schemas.microsoft.com/office/drawing/2014/main" id="{936DFCE6-AC9E-4C45-8BB8-268BA2436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323975"/>
            <a:ext cx="69342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D4289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t>Youth Apprenticeship</a:t>
            </a:r>
          </a:p>
        </p:txBody>
      </p:sp>
      <p:sp>
        <p:nvSpPr>
          <p:cNvPr id="5" name="takeaway-accent">
            <a:extLst xmlns:a="http://schemas.openxmlformats.org/drawingml/2006/main">
              <a:ext uri="{FF2B5EF4-FFF2-40B4-BE49-F238E27FC236}">
                <a16:creationId xmlns:a16="http://schemas.microsoft.com/office/drawing/2014/main" id="{6C87970C-114A-4CE2-B4C8-64AD3A2F9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543175"/>
            <a:ext cx="762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takeaway">
            <a:extLst xmlns:a="http://schemas.openxmlformats.org/drawingml/2006/main">
              <a:ext uri="{FF2B5EF4-FFF2-40B4-BE49-F238E27FC236}">
                <a16:creationId xmlns:a16="http://schemas.microsoft.com/office/drawing/2014/main" id="{67D935E5-3670-49DB-97BF-EEEE56631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24125"/>
            <a:ext cx="6705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Youth apprenticeship connects school, paid work, and structured training, but the exact route depends on the employer, program, age rules, and current openings.</a:t>
            </a:r>
          </a:p>
        </p:txBody>
      </p:sp>
      <p:sp>
        <p:nvSpPr>
          <p:cNvPr id="7" name="support-label">
            <a:extLst xmlns:a="http://schemas.openxmlformats.org/drawingml/2006/main">
              <a:ext uri="{FF2B5EF4-FFF2-40B4-BE49-F238E27FC236}">
                <a16:creationId xmlns:a16="http://schemas.microsoft.com/office/drawing/2014/main" id="{030FBC37-1EB3-4053-93B8-3E9CB4EE0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3638550"/>
            <a:ext cx="6934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Support without taking over</a:t>
            </a:r>
          </a:p>
        </p:txBody>
      </p:sp>
      <p:sp>
        <p:nvSpPr>
          <p:cNvPr id="8" name="listen-band">
            <a:extLst xmlns:a="http://schemas.openxmlformats.org/drawingml/2006/main">
              <a:ext uri="{FF2B5EF4-FFF2-40B4-BE49-F238E27FC236}">
                <a16:creationId xmlns:a16="http://schemas.microsoft.com/office/drawing/2014/main" id="{F99ADB45-6ED5-44B1-A7A4-6CA8DF94D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4114800"/>
            <a:ext cx="6934200" cy="1352550"/>
          </a:xfrm>
          <a:prstGeom xmlns:a="http://schemas.openxmlformats.org/drawingml/2006/main" prst="roundRect">
            <a:avLst>
              <a:gd name="adj" fmla="val 8451"/>
            </a:avLst>
          </a:prstGeom>
          <a:solidFill xmlns:a="http://schemas.openxmlformats.org/drawingml/2006/main">
            <a:srgbClr val="E8F7F8"/>
          </a:solidFill>
          <a:ln xmlns:a="http://schemas.openxmlformats.org/drawingml/2006/main" w="14288">
            <a:solidFill>
              <a:srgbClr val="00B0B9"/>
            </a:solidFill>
            <a:prstDash val="solid"/>
          </a:ln>
        </p:spPr>
        <p:txBody>
          <a:bodyPr xmlns:a="http://schemas.openxmlformats.org/drawingml/2006/main" wrap="square" lIns="876300" tIns="171450" rIns="190500" bIns="15240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6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Listen</a:t>
            </a:r>
          </a:p>
          <a:p xmlns:a="http://schemas.openxmlformats.org/drawingml/2006/main">
            <a:pPr algn="l"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Ask what the student wants to accomplish. Name the occupation and the area where you can work.</a:t>
            </a:r>
          </a:p>
        </p:txBody>
      </p:sp>
      <p:sp>
        <p:nvSpPr>
          <p:cNvPr id="9" name="listen-band-number">
            <a:extLst xmlns:a="http://schemas.openxmlformats.org/drawingml/2006/main">
              <a:ext uri="{FF2B5EF4-FFF2-40B4-BE49-F238E27FC236}">
                <a16:creationId xmlns:a16="http://schemas.microsoft.com/office/drawing/2014/main" id="{A34C6D9D-50CF-4608-9BB1-698CF181F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44291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pPr>
            <a:r>
              <a:t>1</a:t>
            </a:r>
          </a:p>
        </p:txBody>
      </p:sp>
      <p:sp>
        <p:nvSpPr>
          <p:cNvPr id="10" name="confirm-band">
            <a:extLst xmlns:a="http://schemas.openxmlformats.org/drawingml/2006/main">
              <a:ext uri="{FF2B5EF4-FFF2-40B4-BE49-F238E27FC236}">
                <a16:creationId xmlns:a16="http://schemas.microsoft.com/office/drawing/2014/main" id="{DAAED664-F958-4502-8BC4-F00DEE478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5638800"/>
            <a:ext cx="6934200" cy="1352550"/>
          </a:xfrm>
          <a:prstGeom xmlns:a="http://schemas.openxmlformats.org/drawingml/2006/main" prst="roundRect">
            <a:avLst>
              <a:gd name="adj" fmla="val 8451"/>
            </a:avLst>
          </a:prstGeom>
          <a:solidFill xmlns:a="http://schemas.openxmlformats.org/drawingml/2006/main">
            <a:srgbClr val="FFF0E8"/>
          </a:solidFill>
          <a:ln xmlns:a="http://schemas.openxmlformats.org/drawingml/2006/main" w="14288">
            <a:solidFill>
              <a:srgbClr val="FF6720"/>
            </a:solidFill>
            <a:prstDash val="solid"/>
          </a:ln>
        </p:spPr>
        <p:txBody>
          <a:bodyPr xmlns:a="http://schemas.openxmlformats.org/drawingml/2006/main" wrap="square" lIns="876300" tIns="171450" rIns="190500" bIns="15240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6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Confirm</a:t>
            </a:r>
          </a:p>
          <a:p xmlns:a="http://schemas.openxmlformats.org/drawingml/2006/main">
            <a:pPr algn="l"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Do not promise an opening, placement, wage, credit, or future registration status. Do not treat a sponsor listing as an active job posting.</a:t>
            </a:r>
          </a:p>
        </p:txBody>
      </p:sp>
      <p:sp>
        <p:nvSpPr>
          <p:cNvPr id="11" name="confirm-band-number">
            <a:extLst xmlns:a="http://schemas.openxmlformats.org/drawingml/2006/main">
              <a:ext uri="{FF2B5EF4-FFF2-40B4-BE49-F238E27FC236}">
                <a16:creationId xmlns:a16="http://schemas.microsoft.com/office/drawing/2014/main" id="{C4FE0D93-80C1-4497-9015-24FE65268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59531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pPr>
            <a:r>
              <a:t>2</a:t>
            </a:r>
          </a:p>
        </p:txBody>
      </p:sp>
      <p:sp>
        <p:nvSpPr>
          <p:cNvPr id="12" name="follow-band">
            <a:extLst xmlns:a="http://schemas.openxmlformats.org/drawingml/2006/main">
              <a:ext uri="{FF2B5EF4-FFF2-40B4-BE49-F238E27FC236}">
                <a16:creationId xmlns:a16="http://schemas.microsoft.com/office/drawing/2014/main" id="{92EA42D3-BEF9-4C18-96EA-11D2FFD0D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7162800"/>
            <a:ext cx="6934200" cy="1352550"/>
          </a:xfrm>
          <a:prstGeom xmlns:a="http://schemas.openxmlformats.org/drawingml/2006/main" prst="roundRect">
            <a:avLst>
              <a:gd name="adj" fmla="val 8451"/>
            </a:avLst>
          </a:prstGeom>
          <a:solidFill xmlns:a="http://schemas.openxmlformats.org/drawingml/2006/main">
            <a:srgbClr val="FFF7DB"/>
          </a:solidFill>
          <a:ln xmlns:a="http://schemas.openxmlformats.org/drawingml/2006/main" w="14288">
            <a:solidFill>
              <a:srgbClr val="FFB81C"/>
            </a:solidFill>
            <a:prstDash val="solid"/>
          </a:ln>
        </p:spPr>
        <p:txBody>
          <a:bodyPr xmlns:a="http://schemas.openxmlformats.org/drawingml/2006/main" wrap="square" lIns="876300" tIns="171450" rIns="190500" bIns="15240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6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Follow up</a:t>
            </a:r>
          </a:p>
          <a:p xmlns:a="http://schemas.openxmlformats.org/drawingml/2006/main">
            <a:pPr algn="l"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Confirm eligibility, schedule, pay, transportation, and application steps with the employer or sponsor.</a:t>
            </a:r>
          </a:p>
        </p:txBody>
      </p:sp>
      <p:sp>
        <p:nvSpPr>
          <p:cNvPr id="13" name="follow-band-number">
            <a:extLst xmlns:a="http://schemas.openxmlformats.org/drawingml/2006/main">
              <a:ext uri="{FF2B5EF4-FFF2-40B4-BE49-F238E27FC236}">
                <a16:creationId xmlns:a16="http://schemas.microsoft.com/office/drawing/2014/main" id="{80F8D20E-9362-4B78-A5C9-3F28A62CC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74771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81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pPr>
            <a:r>
              <a:t>3</a:t>
            </a:r>
          </a:p>
        </p:txBody>
      </p:sp>
      <p:sp>
        <p:nvSpPr>
          <p:cNvPr id="14" name="footer-rule">
            <a:extLst xmlns:a="http://schemas.openxmlformats.org/drawingml/2006/main">
              <a:ext uri="{FF2B5EF4-FFF2-40B4-BE49-F238E27FC236}">
                <a16:creationId xmlns:a16="http://schemas.microsoft.com/office/drawing/2014/main" id="{5F1E32AE-DEEE-44A9-8C0D-275AA4441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182100"/>
            <a:ext cx="6934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official-links">
            <a:extLst xmlns:a="http://schemas.openxmlformats.org/drawingml/2006/main">
              <a:ext uri="{FF2B5EF4-FFF2-40B4-BE49-F238E27FC236}">
                <a16:creationId xmlns:a16="http://schemas.microsoft.com/office/drawing/2014/main" id="{29E73435-00B8-4186-96FB-482D503A3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334500"/>
            <a:ext cx="693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050" b="1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Official information: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8fe21a6b57074922"/>
              </a:rPr>
              <a:t>labor.delaware.gov</a:t>
            </a:r>
            <a:r>
              <a:rPr sz="10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  • 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9b207e12126a4f5e"/>
              </a:rPr>
              <a:t>education.delaware.gov</a:t>
            </a:r>
          </a:p>
        </p:txBody>
      </p:sp>
      <p:sp>
        <p:nvSpPr>
          <p:cNvPr id="16" name="verification-footer">
            <a:extLst xmlns:a="http://schemas.openxmlformats.org/drawingml/2006/main">
              <a:ext uri="{FF2B5EF4-FFF2-40B4-BE49-F238E27FC236}">
                <a16:creationId xmlns:a16="http://schemas.microsoft.com/office/drawing/2014/main" id="{21F3B0CB-B1A8-48D0-8F92-B6F502AFC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686925"/>
            <a:ext cx="6934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Confirm current eligibility, dates, costs, documents, and availability with the official owner.</a:t>
            </a:r>
          </a:p>
        </p:txBody>
      </p:sp>
    </p:spTree>
    <p:extLst>
      <p:ext uri="{BB962C8B-B14F-4D97-AF65-F5344CB8AC3E}">
        <p14:creationId xmlns:p14="http://schemas.microsoft.com/office/powerpoint/2010/main" val="103055295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2026-08-09T18:29:03.1630000Z</dcterms:created>
  <dcterms:modified xsi:type="dcterms:W3CDTF">2026-08-09T18:29:03.1630000Z</dcterms:modified>
</coreProperties>
</file>