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Lst>
  <p:sldSz cy="5143500" cx="9144000"/>
  <p:notesSz cx="6858000" cy="9144000"/>
  <p:embeddedFontLst>
    <p:embeddedFont>
      <p:font typeface="Open Sans SemiBold"/>
      <p:regular r:id="rId60"/>
      <p:bold r:id="rId61"/>
      <p:italic r:id="rId62"/>
      <p:boldItalic r:id="rId63"/>
    </p:embeddedFont>
    <p:embeddedFont>
      <p:font typeface="Open Sans ExtraBold"/>
      <p:bold r:id="rId64"/>
      <p:boldItalic r:id="rId65"/>
    </p:embeddedFont>
    <p:embeddedFont>
      <p:font typeface="Open Sans"/>
      <p:regular r:id="rId66"/>
      <p:bold r:id="rId67"/>
      <p:italic r:id="rId68"/>
      <p:boldItalic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70" roundtripDataSignature="AMtx7mhAcViXr5whBWo58pB31UXkKcDf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51589BE-345D-411D-AA38-FD52DF893A37}">
  <a:tblStyle styleId="{751589BE-345D-411D-AA38-FD52DF893A37}"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0" Type="http://customschemas.google.com/relationships/presentationmetadata" Target="meta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OpenSansSemiBold-italic.fntdata"/><Relationship Id="rId61" Type="http://schemas.openxmlformats.org/officeDocument/2006/relationships/font" Target="fonts/OpenSansSemiBold-bold.fntdata"/><Relationship Id="rId20" Type="http://schemas.openxmlformats.org/officeDocument/2006/relationships/slide" Target="slides/slide14.xml"/><Relationship Id="rId64" Type="http://schemas.openxmlformats.org/officeDocument/2006/relationships/font" Target="fonts/OpenSansExtraBold-bold.fntdata"/><Relationship Id="rId63" Type="http://schemas.openxmlformats.org/officeDocument/2006/relationships/font" Target="fonts/OpenSansSemiBold-boldItalic.fntdata"/><Relationship Id="rId22" Type="http://schemas.openxmlformats.org/officeDocument/2006/relationships/slide" Target="slides/slide16.xml"/><Relationship Id="rId66" Type="http://schemas.openxmlformats.org/officeDocument/2006/relationships/font" Target="fonts/OpenSans-regular.fntdata"/><Relationship Id="rId21" Type="http://schemas.openxmlformats.org/officeDocument/2006/relationships/slide" Target="slides/slide15.xml"/><Relationship Id="rId65" Type="http://schemas.openxmlformats.org/officeDocument/2006/relationships/font" Target="fonts/OpenSansExtraBold-boldItalic.fntdata"/><Relationship Id="rId24" Type="http://schemas.openxmlformats.org/officeDocument/2006/relationships/slide" Target="slides/slide18.xml"/><Relationship Id="rId68" Type="http://schemas.openxmlformats.org/officeDocument/2006/relationships/font" Target="fonts/OpenSans-italic.fntdata"/><Relationship Id="rId23" Type="http://schemas.openxmlformats.org/officeDocument/2006/relationships/slide" Target="slides/slide17.xml"/><Relationship Id="rId67" Type="http://schemas.openxmlformats.org/officeDocument/2006/relationships/font" Target="fonts/OpenSans-bold.fntdata"/><Relationship Id="rId60" Type="http://schemas.openxmlformats.org/officeDocument/2006/relationships/font" Target="fonts/OpenSansSemiBold-regular.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OpenSans-boldItalic.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hV7fQrfJFO480bymlEbA9daOOU6GX0A1/edit?usp=sharing&amp;ouid=116821608809924651148&amp;rtpof=true&amp;sd=true"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kxALhL5SoPZdMFiVpitNphF0czvrxvoD/view?usp=sharing"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 name="Google Shape;5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See the </a:t>
            </a:r>
            <a:r>
              <a:rPr lang="en" u="sng">
                <a:solidFill>
                  <a:schemeClr val="hlink"/>
                </a:solidFill>
                <a:hlinkClick r:id="rId2"/>
              </a:rPr>
              <a:t>Facilitator Guide</a:t>
            </a:r>
            <a:r>
              <a:rPr lang="en">
                <a:solidFill>
                  <a:schemeClr val="dk1"/>
                </a:solidFill>
              </a:rPr>
              <a:t> for more guidance on time management, etc.</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Pose this information and question to students. Put this to a vote but offer the option of “IDK” or “Insufficient Information.” Ask students to reflect: What information is missing? What else would they need to know? How would an interview make the decision easier?</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List student answers on board and supplement/prompt as needed: Job, College, Scholarship, Internship, Military, Apprenticeship. Say: “Regardless of your different career goals, every person in this room is likely going to have to interview in their lifetime and maybe more than once. This is why it’s important to learn about and practice this skill.” Then, move onto the objectives.</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 name="Google Shape;9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Say: “A lot of these questions can be answered through your actions, or non-verbal communication.”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Say: “We are going to sort some behaviors into Interview Dos and Don’ts and discuss the impressions that they can leave on an interviewer.”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Say: “I am going to hold up/read an action. Tell me whether it is a Interview DO or DON’T.” After students categorize each Do or Don’t, place it in the appropriate column and ask, “What impression does this action give?” NOTE: It is also possible to do this in small groups and/or to ask the impression question last after all actions have been categorized. Premade DO/DON’T cards are available </a:t>
            </a:r>
            <a:r>
              <a:rPr lang="en" u="sng">
                <a:solidFill>
                  <a:schemeClr val="hlink"/>
                </a:solidFill>
                <a:hlinkClick r:id="rId2"/>
              </a:rPr>
              <a:t>here</a:t>
            </a:r>
            <a:r>
              <a:rPr lang="en"/>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After each person has talked to their group, say: “Now each person should give their partner feedback about their etiquette: offer at least one compliment about something that they did well and at least one piece of constructive criticism.”</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Say: “While proper etiquette/conduct matter in an interview, so does the content of your responses.”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Say: "Whether you're interviewing for Chick-fil-A, Harvard, a scholarship, or an apprenticeship, they're really asking the same questions. They aren't looking for perfect answers; they're trying to decide whether they can picture you being successful in their environment."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Say: “There’s no way to know exactly what questions an interviewer will ask you, but their questions will likely fall in one of these categories.” Walk them through each category.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Say: “There’s no way to know exactly what questions an interviewer will ask you, but their questions will likely fall in one of these categories.” Walk them through each category.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Say: “There’s no way to know exactly what questions an interviewer will ask you, but their questions will likely fall in one of these categories.” Walk them through each category.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 name="Google Shape;149;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Say: “There’s no way to know exactly what questions an interviewer will ask you, but their questions will likely fall in one of these categories.” Walk them through each category.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 name="Google Shape;15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Say: “There’s no way to know exactly what questions an interviewer will ask you, but their questions will likely fall in one of these categories.” Walk them through each category.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Say: “There’s no way to know exactly what questions an interviewer will ask you, but their questions will likely fall in one of these categories.” Walk them through each category.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7" name="Google Shape;16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Say: “Of course, it’s not helpful to memorize responses, so the best approach is to prepare by self-reflecting about these topics, researching your audience, and recalling specific stories in advance.”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4" name="Google Shape;17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9" name="Google Shape;17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Ask if they know what it is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Ask: “Why is this such a difficult interview question?”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 name="Google Shape;203;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 name="Google Shape;215;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Allow students to select their partner for this practice round. They can use the timers on their phones, or you can provide timers or use a projected timer.</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Say: “Notice that Step 4 in your Workbook included a discussion of why you are interested in THIS opportunity. This is partly why it is important to also know your audience. In other words, you need to know what you’re interviewing for, why you want it, and why you are a good fit for it.”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 name="Google Shape;236;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KEY: The first and third questions are bad, while the second and fourth are good. NOTE: After labeling each question as good or bad, ask students why the question is good or bad. You can point out that the 1st question can be asked eventually since it is a practical, logistical question; however, it wouldn’t make a great impression if asked too early. You might ask students to reflect on why that might be.</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t>NOTE</a:t>
            </a:r>
            <a:r>
              <a:rPr lang="en"/>
              <a:t>: Because students would need to have a particular interviewer in mind to complete this, they should just peruse the section and discuss the reflection question as a group. If desired and time permits, they could research their top school, scholarship, or place of employment in order to complete some of this section of the workbook.</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4" name="Google Shape;254;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Say: “Most interview questions can be answered with stories around these 8 topics.”</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sz="1000">
                <a:solidFill>
                  <a:schemeClr val="dk1"/>
                </a:solidFill>
              </a:rPr>
              <a:t>NOTE</a:t>
            </a:r>
            <a:r>
              <a:rPr lang="en" sz="1000">
                <a:solidFill>
                  <a:schemeClr val="dk1"/>
                </a:solidFill>
              </a:rPr>
              <a:t>: Advise students to tailor their responses to the type of interview they are likely to have (internship, job, scholarship, college). If time is limited, you might just ask them to do their top 3 of the 8 stories.</a:t>
            </a:r>
            <a:endParaRPr sz="1000">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"Now that you know your stories, it's time to learn how to tell them in an interview. This is where the S.T.A.R. Strategy comes in. Think of S.T.A.R. as a way to organize one of your stories so it's easy for the interviewer to follow. Instead of simply telling what happened, STAR helps you clearly explain the situation, the role you played, the actions you took, and the outcome. It helps the interviewer see your skills, your character, and your growth.</a:t>
            </a:r>
            <a:endParaRPr>
              <a:solidFill>
                <a:schemeClr val="dk1"/>
              </a:solidFill>
            </a:endParaRPr>
          </a:p>
          <a:p>
            <a:pPr indent="0" lvl="0" marL="0" rtl="0" algn="l">
              <a:lnSpc>
                <a:spcPct val="115000"/>
              </a:lnSpc>
              <a:spcBef>
                <a:spcPts val="1200"/>
              </a:spcBef>
              <a:spcAft>
                <a:spcPts val="1200"/>
              </a:spcAft>
              <a:buSzPts val="1100"/>
              <a:buNone/>
            </a:pPr>
            <a:r>
              <a:rPr lang="en">
                <a:solidFill>
                  <a:schemeClr val="dk1"/>
                </a:solidFill>
              </a:rPr>
              <a:t>STAR is especially helpful for questions that begin with, </a:t>
            </a:r>
            <a:r>
              <a:rPr i="1" lang="en">
                <a:solidFill>
                  <a:schemeClr val="dk1"/>
                </a:solidFill>
              </a:rPr>
              <a:t>'Tell me about a time when…'</a:t>
            </a:r>
            <a:r>
              <a:rPr lang="en">
                <a:solidFill>
                  <a:schemeClr val="dk1"/>
                </a:solidFill>
              </a:rPr>
              <a:t> or questions about challenges, conflict, failure, leadership, teamwork, or problem-solving. Even when you're talking about something difficult, STAR helps you focus on what you learned, how you responded, and how you grew from the experience."</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 name="Google Shape;280;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 name="Google Shape;285;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Say: “Now let’s practice using some of the tools in our Interview Prep Kit. I am going to pair you up and you will switch partners for each new question. The oldest person between you will be Partner A and the youngest, Partner B. I will put an interview question on the board along with which Partner answers the question first. Each partner will get a chance to respond to the same question.”</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0" name="Google Shape;300;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Say: “Now, it’s time for some feedback. Partner A should start by telling Partner B one great thing about their response and one area for improvement. Then switch.”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5" name="Google Shape;305;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NOTE: It is possible to keep the partners the same the whole time or to switch less frequently.</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 name="Google Shape;315;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Say: “Now, it’s time for some feedback. Partner A should start by telling Partner B one great thing about their response and one area for improvement. Then switch.”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NOTE: It is possible to keep the partners the same the whole time or to switch less frequently.</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5" name="Google Shape;325;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NOTE: You can make everyone do both if you want to expand the workshop.</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0" name="Google Shape;330;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Say: “Now, it’s time for some feedback. Partner A should start by telling Partner B one great thing about their response and one area for improvement. Then switch.”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5" name="Google Shape;335;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NOTE: It is possible to keep the partners the same the whole time or to switch less frequently.</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5" name="Google Shape;345;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Say: “Now, it’s time for some feedback. Partner A should start by telling Partner B one great thing about their response and one area for improvement. Then switch.”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0" name="Google Shape;350;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Say: “If you want to see more questions and question topics, you can visit this link.”</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5" name="Google Shape;355;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0" name="Google Shape;360;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1D4289"/>
        </a:solidFill>
      </p:bgPr>
    </p:bg>
    <p:spTree>
      <p:nvGrpSpPr>
        <p:cNvPr id="9" name="Shape 9"/>
        <p:cNvGrpSpPr/>
        <p:nvPr/>
      </p:nvGrpSpPr>
      <p:grpSpPr>
        <a:xfrm>
          <a:off x="0" y="0"/>
          <a:ext cx="0" cy="0"/>
          <a:chOff x="0" y="0"/>
          <a:chExt cx="0" cy="0"/>
        </a:xfrm>
      </p:grpSpPr>
      <p:sp>
        <p:nvSpPr>
          <p:cNvPr id="10" name="Google Shape;10;p55"/>
          <p:cNvSpPr txBox="1"/>
          <p:nvPr>
            <p:ph type="ctrTitle"/>
          </p:nvPr>
        </p:nvSpPr>
        <p:spPr>
          <a:xfrm>
            <a:off x="149733" y="1053800"/>
            <a:ext cx="8520600" cy="20526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5200"/>
              <a:buNone/>
              <a:defRPr sz="5200">
                <a:solidFill>
                  <a:schemeClr val="lt1"/>
                </a:solidFill>
              </a:defRPr>
            </a:lvl1pPr>
            <a:lvl2pPr lvl="1" algn="l">
              <a:lnSpc>
                <a:spcPct val="100000"/>
              </a:lnSpc>
              <a:spcBef>
                <a:spcPts val="0"/>
              </a:spcBef>
              <a:spcAft>
                <a:spcPts val="0"/>
              </a:spcAft>
              <a:buSzPts val="5200"/>
              <a:buNone/>
              <a:defRPr sz="5200"/>
            </a:lvl2pPr>
            <a:lvl3pPr lvl="2" algn="l">
              <a:lnSpc>
                <a:spcPct val="100000"/>
              </a:lnSpc>
              <a:spcBef>
                <a:spcPts val="0"/>
              </a:spcBef>
              <a:spcAft>
                <a:spcPts val="0"/>
              </a:spcAft>
              <a:buSzPts val="5200"/>
              <a:buNone/>
              <a:defRPr sz="5200"/>
            </a:lvl3pPr>
            <a:lvl4pPr lvl="3" algn="l">
              <a:lnSpc>
                <a:spcPct val="100000"/>
              </a:lnSpc>
              <a:spcBef>
                <a:spcPts val="0"/>
              </a:spcBef>
              <a:spcAft>
                <a:spcPts val="0"/>
              </a:spcAft>
              <a:buSzPts val="5200"/>
              <a:buNone/>
              <a:defRPr sz="5200"/>
            </a:lvl4pPr>
            <a:lvl5pPr lvl="4" algn="l">
              <a:lnSpc>
                <a:spcPct val="100000"/>
              </a:lnSpc>
              <a:spcBef>
                <a:spcPts val="0"/>
              </a:spcBef>
              <a:spcAft>
                <a:spcPts val="0"/>
              </a:spcAft>
              <a:buSzPts val="5200"/>
              <a:buNone/>
              <a:defRPr sz="5200"/>
            </a:lvl5pPr>
            <a:lvl6pPr lvl="5" algn="l">
              <a:lnSpc>
                <a:spcPct val="100000"/>
              </a:lnSpc>
              <a:spcBef>
                <a:spcPts val="0"/>
              </a:spcBef>
              <a:spcAft>
                <a:spcPts val="0"/>
              </a:spcAft>
              <a:buSzPts val="5200"/>
              <a:buNone/>
              <a:defRPr sz="5200"/>
            </a:lvl6pPr>
            <a:lvl7pPr lvl="6" algn="l">
              <a:lnSpc>
                <a:spcPct val="100000"/>
              </a:lnSpc>
              <a:spcBef>
                <a:spcPts val="0"/>
              </a:spcBef>
              <a:spcAft>
                <a:spcPts val="0"/>
              </a:spcAft>
              <a:buSzPts val="5200"/>
              <a:buNone/>
              <a:defRPr sz="5200"/>
            </a:lvl7pPr>
            <a:lvl8pPr lvl="7" algn="l">
              <a:lnSpc>
                <a:spcPct val="100000"/>
              </a:lnSpc>
              <a:spcBef>
                <a:spcPts val="0"/>
              </a:spcBef>
              <a:spcAft>
                <a:spcPts val="0"/>
              </a:spcAft>
              <a:buSzPts val="5200"/>
              <a:buNone/>
              <a:defRPr sz="5200"/>
            </a:lvl8pPr>
            <a:lvl9pPr lvl="8" algn="l">
              <a:lnSpc>
                <a:spcPct val="100000"/>
              </a:lnSpc>
              <a:spcBef>
                <a:spcPts val="0"/>
              </a:spcBef>
              <a:spcAft>
                <a:spcPts val="0"/>
              </a:spcAft>
              <a:buSzPts val="5200"/>
              <a:buNone/>
              <a:defRPr sz="5200"/>
            </a:lvl9pPr>
          </a:lstStyle>
          <a:p/>
        </p:txBody>
      </p:sp>
      <p:sp>
        <p:nvSpPr>
          <p:cNvPr id="11" name="Google Shape;11;p55"/>
          <p:cNvSpPr txBox="1"/>
          <p:nvPr>
            <p:ph idx="1" type="subTitle"/>
          </p:nvPr>
        </p:nvSpPr>
        <p:spPr>
          <a:xfrm>
            <a:off x="311700" y="3106400"/>
            <a:ext cx="8520600" cy="792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3" name="Google Shape;13;p55"/>
          <p:cNvPicPr preferRelativeResize="0"/>
          <p:nvPr/>
        </p:nvPicPr>
        <p:blipFill rotWithShape="1">
          <a:blip r:embed="rId2">
            <a:alphaModFix/>
          </a:blip>
          <a:srcRect b="160" l="0" r="0" t="150"/>
          <a:stretch/>
        </p:blipFill>
        <p:spPr>
          <a:xfrm>
            <a:off x="0" y="0"/>
            <a:ext cx="1524000" cy="7239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4" name="Shape 14"/>
        <p:cNvGrpSpPr/>
        <p:nvPr/>
      </p:nvGrpSpPr>
      <p:grpSpPr>
        <a:xfrm>
          <a:off x="0" y="0"/>
          <a:ext cx="0" cy="0"/>
          <a:chOff x="0" y="0"/>
          <a:chExt cx="0" cy="0"/>
        </a:xfrm>
      </p:grpSpPr>
      <p:sp>
        <p:nvSpPr>
          <p:cNvPr id="15" name="Google Shape;15;p5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6" name="Google Shape;16;p5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7" name="Google Shape;17;p5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8" name="Google Shape;18;p5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1D4289"/>
        </a:solidFill>
      </p:bgPr>
    </p:bg>
    <p:spTree>
      <p:nvGrpSpPr>
        <p:cNvPr id="19" name="Shape 19"/>
        <p:cNvGrpSpPr/>
        <p:nvPr/>
      </p:nvGrpSpPr>
      <p:grpSpPr>
        <a:xfrm>
          <a:off x="0" y="0"/>
          <a:ext cx="0" cy="0"/>
          <a:chOff x="0" y="0"/>
          <a:chExt cx="0" cy="0"/>
        </a:xfrm>
      </p:grpSpPr>
      <p:sp>
        <p:nvSpPr>
          <p:cNvPr id="20" name="Google Shape;20;p5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1" name="Google Shape;21;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 name="Shape 22"/>
        <p:cNvGrpSpPr/>
        <p:nvPr/>
      </p:nvGrpSpPr>
      <p:grpSpPr>
        <a:xfrm>
          <a:off x="0" y="0"/>
          <a:ext cx="0" cy="0"/>
          <a:chOff x="0" y="0"/>
          <a:chExt cx="0" cy="0"/>
        </a:xfrm>
      </p:grpSpPr>
      <p:sp>
        <p:nvSpPr>
          <p:cNvPr id="23" name="Google Shape;23;p5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4" name="Google Shape;24;p5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5" name="Google Shape;25;p5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6" name="Shape 26"/>
        <p:cNvGrpSpPr/>
        <p:nvPr/>
      </p:nvGrpSpPr>
      <p:grpSpPr>
        <a:xfrm>
          <a:off x="0" y="0"/>
          <a:ext cx="0" cy="0"/>
          <a:chOff x="0" y="0"/>
          <a:chExt cx="0" cy="0"/>
        </a:xfrm>
      </p:grpSpPr>
      <p:sp>
        <p:nvSpPr>
          <p:cNvPr id="27" name="Google Shape;27;p5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5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29" name="Google Shape;29;p5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0" name="Google Shape;30;p5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1" name="Google Shape;31;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6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6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7" name="Google Shape;37;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6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0" name="Google Shape;40;p6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1" name="Google Shape;41;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6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4" name="Google Shape;44;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6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7" name="Google Shape;47;p6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8" name="Google Shape;48;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5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1pPr>
            <a:lvl2pPr lvl="1"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9pPr>
          </a:lstStyle>
          <a:p/>
        </p:txBody>
      </p:sp>
      <p:sp>
        <p:nvSpPr>
          <p:cNvPr id="7" name="Google Shape;7;p5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
        <p:nvSpPr>
          <p:cNvPr id="8" name="Google Shape;8;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mc:Choice Requires="p14">
      <p:transition spd="med">
        <p14:flip dir="l"/>
      </p:transition>
    </mc:Choice>
    <mc:Fallback>
      <p:transition spd="med">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docs.google.com/document/d/1DWSoxGcN81d-Zv0ccWhohM7hrKDjKbri/edit?usp=sharing&amp;ouid=116821608809924651148&amp;rtpof=true&amp;sd=true"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1.gif"/><Relationship Id="rId4" Type="http://schemas.openxmlformats.org/officeDocument/2006/relationships/image" Target="../media/image10.gif"/><Relationship Id="rId5" Type="http://schemas.openxmlformats.org/officeDocument/2006/relationships/image" Target="../media/image9.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7.jpg"/><Relationship Id="rId4" Type="http://schemas.openxmlformats.org/officeDocument/2006/relationships/image" Target="../media/image6.gi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hyperlink" Target="https://docs.google.com/document/d/1DWSoxGcN81d-Zv0ccWhohM7hrKDjKbri/edit?usp=sharing&amp;ouid=116821608809924651148&amp;rtpof=true&amp;sd=true"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hyperlink" Target="https://docs.google.com/document/d/1DWSoxGcN81d-Zv0ccWhohM7hrKDjKbri/edit?usp=sharing&amp;ouid=116821608809924651148&amp;rtpof=true&amp;sd=true"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hyperlink" Target="https://docs.google.com/document/d/1qWm3pW9xaSMbaNcd9zhYpVSBfJ2P081S0S-7cFvz4WY/edit?usp=sharing"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hyperlink" Target="https://docs.google.com/document/d/1jfpgWllzQx5idlVyk8zV4qf0tbk40M3V/edit?usp=sharing&amp;ouid=116821608809924651148&amp;rtpof=true&amp;sd=true"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 name="Shape 54"/>
        <p:cNvGrpSpPr/>
        <p:nvPr/>
      </p:nvGrpSpPr>
      <p:grpSpPr>
        <a:xfrm>
          <a:off x="0" y="0"/>
          <a:ext cx="0" cy="0"/>
          <a:chOff x="0" y="0"/>
          <a:chExt cx="0" cy="0"/>
        </a:xfrm>
      </p:grpSpPr>
      <p:grpSp>
        <p:nvGrpSpPr>
          <p:cNvPr id="55" name="Google Shape;55;p1"/>
          <p:cNvGrpSpPr/>
          <p:nvPr/>
        </p:nvGrpSpPr>
        <p:grpSpPr>
          <a:xfrm>
            <a:off x="4762500" y="0"/>
            <a:ext cx="4381650" cy="5143500"/>
            <a:chOff x="4762500" y="0"/>
            <a:chExt cx="4381650" cy="5143500"/>
          </a:xfrm>
        </p:grpSpPr>
        <p:pic>
          <p:nvPicPr>
            <p:cNvPr id="56" name="Google Shape;56;p1"/>
            <p:cNvPicPr preferRelativeResize="0"/>
            <p:nvPr/>
          </p:nvPicPr>
          <p:blipFill rotWithShape="1">
            <a:blip r:embed="rId4">
              <a:alphaModFix/>
            </a:blip>
            <a:srcRect b="0" l="0" r="0" t="0"/>
            <a:stretch/>
          </p:blipFill>
          <p:spPr>
            <a:xfrm>
              <a:off x="5314950" y="266700"/>
              <a:ext cx="3829200" cy="4610100"/>
            </a:xfrm>
            <a:prstGeom prst="rect">
              <a:avLst/>
            </a:prstGeom>
            <a:noFill/>
            <a:ln>
              <a:noFill/>
            </a:ln>
          </p:spPr>
        </p:pic>
        <p:pic>
          <p:nvPicPr>
            <p:cNvPr id="57" name="Google Shape;57;p1"/>
            <p:cNvPicPr preferRelativeResize="0"/>
            <p:nvPr/>
          </p:nvPicPr>
          <p:blipFill rotWithShape="1">
            <a:blip r:embed="rId5">
              <a:alphaModFix/>
            </a:blip>
            <a:srcRect b="0" l="0" r="0" t="0"/>
            <a:stretch/>
          </p:blipFill>
          <p:spPr>
            <a:xfrm>
              <a:off x="5867400" y="819150"/>
              <a:ext cx="3276600" cy="3505200"/>
            </a:xfrm>
            <a:prstGeom prst="rect">
              <a:avLst/>
            </a:prstGeom>
            <a:noFill/>
            <a:ln>
              <a:noFill/>
            </a:ln>
          </p:spPr>
        </p:pic>
        <p:pic>
          <p:nvPicPr>
            <p:cNvPr id="58" name="Google Shape;58;p1"/>
            <p:cNvPicPr preferRelativeResize="0"/>
            <p:nvPr/>
          </p:nvPicPr>
          <p:blipFill rotWithShape="1">
            <a:blip r:embed="rId6">
              <a:alphaModFix/>
            </a:blip>
            <a:srcRect b="0" l="0" r="0" t="0"/>
            <a:stretch/>
          </p:blipFill>
          <p:spPr>
            <a:xfrm>
              <a:off x="6462713" y="1414463"/>
              <a:ext cx="2314500" cy="2314500"/>
            </a:xfrm>
            <a:prstGeom prst="rect">
              <a:avLst/>
            </a:prstGeom>
            <a:noFill/>
            <a:ln>
              <a:noFill/>
            </a:ln>
          </p:spPr>
        </p:pic>
        <p:sp>
          <p:nvSpPr>
            <p:cNvPr id="59" name="Google Shape;59;p1"/>
            <p:cNvSpPr/>
            <p:nvPr/>
          </p:nvSpPr>
          <p:spPr>
            <a:xfrm>
              <a:off x="4762500" y="0"/>
              <a:ext cx="4381500" cy="5143500"/>
            </a:xfrm>
            <a:custGeom>
              <a:rect b="b" l="l" r="r" t="t"/>
              <a:pathLst>
                <a:path extrusionOk="0" h="120000" w="120000">
                  <a:moveTo>
                    <a:pt x="0" y="0"/>
                  </a:moveTo>
                  <a:lnTo>
                    <a:pt x="120000" y="0"/>
                  </a:lnTo>
                  <a:lnTo>
                    <a:pt x="120000" y="120000"/>
                  </a:lnTo>
                  <a:lnTo>
                    <a:pt x="39130" y="120000"/>
                  </a:lnTo>
                  <a:close/>
                </a:path>
              </a:pathLst>
            </a:custGeom>
            <a:solidFill>
              <a:srgbClr val="00B0B9">
                <a:alpha val="5098"/>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0" name="Google Shape;60;p1"/>
          <p:cNvSpPr txBox="1"/>
          <p:nvPr/>
        </p:nvSpPr>
        <p:spPr>
          <a:xfrm>
            <a:off x="762000" y="1905000"/>
            <a:ext cx="6191400" cy="2667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6720"/>
                </a:solidFill>
                <a:latin typeface="Open Sans"/>
                <a:ea typeface="Open Sans"/>
                <a:cs typeface="Open Sans"/>
                <a:sym typeface="Open Sans"/>
              </a:rPr>
              <a:t>Launch Into Your Future</a:t>
            </a:r>
            <a:endParaRPr b="1" i="0" sz="1400" u="none" cap="none" strike="noStrike">
              <a:solidFill>
                <a:srgbClr val="FF6720"/>
              </a:solidFill>
              <a:latin typeface="Open Sans"/>
              <a:ea typeface="Open Sans"/>
              <a:cs typeface="Open Sans"/>
              <a:sym typeface="Open Sans"/>
            </a:endParaRPr>
          </a:p>
          <a:p>
            <a:pPr indent="0" lvl="0" marL="0" marR="0" rtl="0" algn="l">
              <a:lnSpc>
                <a:spcPct val="100000"/>
              </a:lnSpc>
              <a:spcBef>
                <a:spcPts val="900"/>
              </a:spcBef>
              <a:spcAft>
                <a:spcPts val="0"/>
              </a:spcAft>
              <a:buClr>
                <a:srgbClr val="000000"/>
              </a:buClr>
              <a:buSzPts val="4800"/>
              <a:buFont typeface="Arial"/>
              <a:buNone/>
            </a:pPr>
            <a:r>
              <a:rPr b="0" i="0" lang="en" sz="4800" u="none" cap="none" strike="noStrike">
                <a:solidFill>
                  <a:srgbClr val="FFFFFF"/>
                </a:solidFill>
                <a:latin typeface="Open Sans ExtraBold"/>
                <a:ea typeface="Open Sans ExtraBold"/>
                <a:cs typeface="Open Sans ExtraBold"/>
                <a:sym typeface="Open Sans ExtraBold"/>
              </a:rPr>
              <a:t>Interview Preparation: </a:t>
            </a:r>
            <a:endParaRPr b="0" i="0" sz="4800" u="none" cap="none" strike="noStrike">
              <a:solidFill>
                <a:srgbClr val="FFFFFF"/>
              </a:solidFill>
              <a:latin typeface="Open Sans ExtraBold"/>
              <a:ea typeface="Open Sans ExtraBold"/>
              <a:cs typeface="Open Sans ExtraBold"/>
              <a:sym typeface="Open Sans ExtraBold"/>
            </a:endParaRPr>
          </a:p>
          <a:p>
            <a:pPr indent="0" lvl="0" marL="0" marR="0" rtl="0" algn="l">
              <a:lnSpc>
                <a:spcPct val="100000"/>
              </a:lnSpc>
              <a:spcBef>
                <a:spcPts val="1200"/>
              </a:spcBef>
              <a:spcAft>
                <a:spcPts val="0"/>
              </a:spcAft>
              <a:buClr>
                <a:srgbClr val="000000"/>
              </a:buClr>
              <a:buSzPts val="3300"/>
              <a:buFont typeface="Arial"/>
              <a:buNone/>
            </a:pPr>
            <a:r>
              <a:rPr b="0" i="0" lang="en" sz="3300" u="none" cap="none" strike="noStrike">
                <a:solidFill>
                  <a:srgbClr val="FFFFFF"/>
                </a:solidFill>
                <a:latin typeface="Open Sans ExtraBold"/>
                <a:ea typeface="Open Sans ExtraBold"/>
                <a:cs typeface="Open Sans ExtraBold"/>
                <a:sym typeface="Open Sans ExtraBold"/>
              </a:rPr>
              <a:t>Know Yourself, Know Your Story, Know Your Audience</a:t>
            </a:r>
            <a:endParaRPr b="0" i="0" sz="3300" u="none" cap="none" strike="noStrike">
              <a:solidFill>
                <a:srgbClr val="FFFFFF"/>
              </a:solidFill>
              <a:latin typeface="Open Sans ExtraBold"/>
              <a:ea typeface="Open Sans ExtraBold"/>
              <a:cs typeface="Open Sans ExtraBold"/>
              <a:sym typeface="Open Sans ExtraBold"/>
            </a:endParaRPr>
          </a:p>
          <a:p>
            <a:pPr indent="0" lvl="0" marL="0" marR="0" rtl="0" algn="l">
              <a:lnSpc>
                <a:spcPct val="100000"/>
              </a:lnSpc>
              <a:spcBef>
                <a:spcPts val="1200"/>
              </a:spcBef>
              <a:spcAft>
                <a:spcPts val="0"/>
              </a:spcAft>
              <a:buClr>
                <a:srgbClr val="000000"/>
              </a:buClr>
              <a:buSzPts val="500"/>
              <a:buFont typeface="Arial"/>
              <a:buNone/>
            </a:pPr>
            <a:r>
              <a:t/>
            </a:r>
            <a:endParaRPr b="0" i="0" sz="500" u="none" cap="none" strike="noStrike">
              <a:solidFill>
                <a:srgbClr val="00B0B9"/>
              </a:solidFill>
              <a:latin typeface="Open Sans SemiBold"/>
              <a:ea typeface="Open Sans SemiBold"/>
              <a:cs typeface="Open Sans SemiBold"/>
              <a:sym typeface="Open Sans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4" name="Shape 64"/>
        <p:cNvGrpSpPr/>
        <p:nvPr/>
      </p:nvGrpSpPr>
      <p:grpSpPr>
        <a:xfrm>
          <a:off x="0" y="0"/>
          <a:ext cx="0" cy="0"/>
          <a:chOff x="0" y="0"/>
          <a:chExt cx="0" cy="0"/>
        </a:xfrm>
      </p:grpSpPr>
      <p:sp>
        <p:nvSpPr>
          <p:cNvPr id="65" name="Google Shape;65;p2"/>
          <p:cNvSpPr txBox="1"/>
          <p:nvPr>
            <p:ph type="title"/>
          </p:nvPr>
        </p:nvSpPr>
        <p:spPr>
          <a:xfrm>
            <a:off x="571500" y="200025"/>
            <a:ext cx="66675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lnSpc>
                <a:spcPct val="100000"/>
              </a:lnSpc>
              <a:spcBef>
                <a:spcPts val="0"/>
              </a:spcBef>
              <a:spcAft>
                <a:spcPts val="0"/>
              </a:spcAft>
              <a:buSzPts val="990"/>
              <a:buNone/>
            </a:pPr>
            <a:r>
              <a:rPr lang="en" sz="2280">
                <a:solidFill>
                  <a:srgbClr val="FFFFFF"/>
                </a:solidFill>
                <a:latin typeface="Open Sans"/>
                <a:ea typeface="Open Sans"/>
                <a:cs typeface="Open Sans"/>
                <a:sym typeface="Open Sans"/>
              </a:rPr>
              <a:t>Which one of these individuals would you select for a job, scholarship or other opportunity?</a:t>
            </a:r>
            <a:endParaRPr b="1" sz="2280">
              <a:solidFill>
                <a:srgbClr val="FFFFFF"/>
              </a:solidFill>
              <a:latin typeface="Open Sans"/>
              <a:ea typeface="Open Sans"/>
              <a:cs typeface="Open Sans"/>
              <a:sym typeface="Open Sans"/>
            </a:endParaRPr>
          </a:p>
        </p:txBody>
      </p:sp>
      <p:pic>
        <p:nvPicPr>
          <p:cNvPr id="66" name="Google Shape;66;p2"/>
          <p:cNvPicPr preferRelativeResize="0"/>
          <p:nvPr/>
        </p:nvPicPr>
        <p:blipFill rotWithShape="1">
          <a:blip r:embed="rId4">
            <a:alphaModFix/>
          </a:blip>
          <a:srcRect b="160" l="0" r="0" t="150"/>
          <a:stretch/>
        </p:blipFill>
        <p:spPr>
          <a:xfrm>
            <a:off x="7559900" y="56500"/>
            <a:ext cx="1524000" cy="723900"/>
          </a:xfrm>
          <a:prstGeom prst="rect">
            <a:avLst/>
          </a:prstGeom>
          <a:noFill/>
          <a:ln>
            <a:noFill/>
          </a:ln>
        </p:spPr>
      </p:pic>
      <p:pic>
        <p:nvPicPr>
          <p:cNvPr id="67" name="Google Shape;67;p2" title="ChatGPT Image Jul 13, 2026, 11_50_26 AM.png"/>
          <p:cNvPicPr preferRelativeResize="0"/>
          <p:nvPr/>
        </p:nvPicPr>
        <p:blipFill rotWithShape="1">
          <a:blip r:embed="rId5">
            <a:alphaModFix/>
          </a:blip>
          <a:srcRect b="17587" l="0" r="0" t="0"/>
          <a:stretch/>
        </p:blipFill>
        <p:spPr>
          <a:xfrm>
            <a:off x="1800225" y="1000125"/>
            <a:ext cx="5686426" cy="3124201"/>
          </a:xfrm>
          <a:prstGeom prst="rect">
            <a:avLst/>
          </a:prstGeom>
          <a:noFill/>
          <a:ln>
            <a:noFill/>
          </a:ln>
          <a:effectLst>
            <a:outerShdw rotWithShape="0" algn="bl">
              <a:srgbClr val="FF6720">
                <a:alpha val="50196"/>
              </a:srgbClr>
            </a:outerShdw>
          </a:effectLst>
        </p:spPr>
      </p:pic>
      <p:sp>
        <p:nvSpPr>
          <p:cNvPr id="68" name="Google Shape;68;p2"/>
          <p:cNvSpPr txBox="1"/>
          <p:nvPr>
            <p:ph type="title"/>
          </p:nvPr>
        </p:nvSpPr>
        <p:spPr>
          <a:xfrm>
            <a:off x="1238250" y="4352925"/>
            <a:ext cx="66675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990"/>
              <a:buNone/>
            </a:pPr>
            <a:r>
              <a:rPr lang="en" sz="1980">
                <a:solidFill>
                  <a:srgbClr val="FFFFFF"/>
                </a:solidFill>
                <a:latin typeface="Open Sans"/>
                <a:ea typeface="Open Sans"/>
                <a:cs typeface="Open Sans"/>
                <a:sym typeface="Open Sans"/>
              </a:rPr>
              <a:t>NOTE: All three applicants have identical GPAs, work experience, leadership positions, and recommendations.</a:t>
            </a:r>
            <a:endParaRPr b="1" sz="1980">
              <a:solidFill>
                <a:srgbClr val="FFFFFF"/>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3"/>
          <p:cNvSpPr txBox="1"/>
          <p:nvPr>
            <p:ph type="title"/>
          </p:nvPr>
        </p:nvSpPr>
        <p:spPr>
          <a:xfrm>
            <a:off x="311700" y="2369925"/>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An application tells what you’ve done.</a:t>
            </a:r>
            <a:endParaRPr/>
          </a:p>
          <a:p>
            <a:pPr indent="0" lvl="0" marL="0" rtl="0" algn="ctr">
              <a:lnSpc>
                <a:spcPct val="100000"/>
              </a:lnSpc>
              <a:spcBef>
                <a:spcPts val="0"/>
              </a:spcBef>
              <a:spcAft>
                <a:spcPts val="0"/>
              </a:spcAft>
              <a:buSzPct val="111111"/>
              <a:buNone/>
            </a:pPr>
            <a:r>
              <a:rPr lang="en"/>
              <a:t>An interview reveals who you </a:t>
            </a:r>
            <a:r>
              <a:rPr i="1" lang="en"/>
              <a:t>are</a:t>
            </a:r>
            <a:r>
              <a:rPr lang="en"/>
              <a:t>. </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36379"/>
              <a:buNone/>
            </a:pPr>
            <a:r>
              <a:rPr lang="en" sz="2933"/>
              <a:t>What kinds of interviews might you have in the next few years?</a:t>
            </a:r>
            <a:endParaRPr sz="2933"/>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4"/>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lang="en" sz="3600">
                <a:solidFill>
                  <a:srgbClr val="1D4289"/>
                </a:solidFill>
                <a:latin typeface="Open Sans"/>
                <a:ea typeface="Open Sans"/>
                <a:cs typeface="Open Sans"/>
                <a:sym typeface="Open Sans"/>
              </a:rPr>
              <a:t>Learning Objectives</a:t>
            </a:r>
            <a:endParaRPr sz="3600">
              <a:solidFill>
                <a:srgbClr val="1D4289"/>
              </a:solidFill>
              <a:latin typeface="Open Sans"/>
              <a:ea typeface="Open Sans"/>
              <a:cs typeface="Open Sans"/>
              <a:sym typeface="Open Sans"/>
            </a:endParaRPr>
          </a:p>
        </p:txBody>
      </p:sp>
      <p:sp>
        <p:nvSpPr>
          <p:cNvPr id="79" name="Google Shape;79;p4"/>
          <p:cNvSpPr txBox="1"/>
          <p:nvPr>
            <p:ph idx="1" type="body"/>
          </p:nvPr>
        </p:nvSpPr>
        <p:spPr>
          <a:xfrm>
            <a:off x="571500" y="1524000"/>
            <a:ext cx="7620000" cy="2857500"/>
          </a:xfrm>
          <a:prstGeom prst="rect">
            <a:avLst/>
          </a:prstGeom>
          <a:solidFill>
            <a:srgbClr val="000000">
              <a:alpha val="0"/>
            </a:srgbClr>
          </a:solidFill>
          <a:ln>
            <a:noFill/>
          </a:ln>
        </p:spPr>
        <p:txBody>
          <a:bodyPr anchorCtr="0" anchor="t" bIns="0" lIns="0" spcFirstLastPara="1" rIns="0" wrap="square" tIns="0">
            <a:normAutofit/>
          </a:bodyPr>
          <a:lstStyle/>
          <a:p>
            <a:pPr indent="0" lvl="0" marL="0" rtl="0" algn="l">
              <a:lnSpc>
                <a:spcPct val="115000"/>
              </a:lnSpc>
              <a:spcBef>
                <a:spcPts val="0"/>
              </a:spcBef>
              <a:spcAft>
                <a:spcPts val="0"/>
              </a:spcAft>
              <a:buSzPts val="1800"/>
              <a:buNone/>
            </a:pPr>
            <a:r>
              <a:rPr b="1" lang="en">
                <a:solidFill>
                  <a:srgbClr val="FF6720"/>
                </a:solidFill>
                <a:latin typeface="Open Sans"/>
                <a:ea typeface="Open Sans"/>
                <a:cs typeface="Open Sans"/>
                <a:sym typeface="Open Sans"/>
              </a:rPr>
              <a:t>Students will: </a:t>
            </a:r>
            <a:endParaRPr b="1" sz="1800">
              <a:solidFill>
                <a:srgbClr val="FF6720"/>
              </a:solidFill>
              <a:latin typeface="Open Sans"/>
              <a:ea typeface="Open Sans"/>
              <a:cs typeface="Open Sans"/>
              <a:sym typeface="Open Sans"/>
            </a:endParaRPr>
          </a:p>
          <a:p>
            <a:pPr indent="-314325" lvl="0" marL="457200" rtl="0" algn="l">
              <a:lnSpc>
                <a:spcPct val="115000"/>
              </a:lnSpc>
              <a:spcBef>
                <a:spcPts val="900"/>
              </a:spcBef>
              <a:spcAft>
                <a:spcPts val="0"/>
              </a:spcAft>
              <a:buClr>
                <a:srgbClr val="4A5568"/>
              </a:buClr>
              <a:buSzPts val="1350"/>
              <a:buChar char="●"/>
            </a:pPr>
            <a:r>
              <a:rPr lang="en" sz="1350">
                <a:solidFill>
                  <a:srgbClr val="4A5568"/>
                </a:solidFill>
              </a:rPr>
              <a:t>Explain the purpose of an interview and what interviewers are trying to learn about a candidate.</a:t>
            </a:r>
            <a:endParaRPr sz="1350">
              <a:solidFill>
                <a:srgbClr val="4A5568"/>
              </a:solidFill>
            </a:endParaRPr>
          </a:p>
          <a:p>
            <a:pPr indent="-314325" lvl="0" marL="457200" rtl="0" algn="l">
              <a:lnSpc>
                <a:spcPct val="115000"/>
              </a:lnSpc>
              <a:spcBef>
                <a:spcPts val="0"/>
              </a:spcBef>
              <a:spcAft>
                <a:spcPts val="0"/>
              </a:spcAft>
              <a:buClr>
                <a:srgbClr val="4A5568"/>
              </a:buClr>
              <a:buSzPts val="1350"/>
              <a:buChar char="●"/>
            </a:pPr>
            <a:r>
              <a:rPr lang="en" sz="1350">
                <a:solidFill>
                  <a:srgbClr val="4A5568"/>
                </a:solidFill>
              </a:rPr>
              <a:t>Develop a personalized response to the question, "Tell me about yourself," using the Present–Past–Future framework.</a:t>
            </a:r>
            <a:endParaRPr sz="1350">
              <a:solidFill>
                <a:srgbClr val="4A5568"/>
              </a:solidFill>
            </a:endParaRPr>
          </a:p>
          <a:p>
            <a:pPr indent="-314325" lvl="0" marL="457200" rtl="0" algn="l">
              <a:lnSpc>
                <a:spcPct val="115000"/>
              </a:lnSpc>
              <a:spcBef>
                <a:spcPts val="0"/>
              </a:spcBef>
              <a:spcAft>
                <a:spcPts val="0"/>
              </a:spcAft>
              <a:buClr>
                <a:srgbClr val="4A5568"/>
              </a:buClr>
              <a:buSzPts val="1350"/>
              <a:buChar char="●"/>
            </a:pPr>
            <a:r>
              <a:rPr lang="en" sz="1350">
                <a:solidFill>
                  <a:srgbClr val="4A5568"/>
                </a:solidFill>
              </a:rPr>
              <a:t>Identify meaningful personal experiences that can be adapted to answer a variety of interview questions.</a:t>
            </a:r>
            <a:endParaRPr sz="1350">
              <a:solidFill>
                <a:srgbClr val="4A5568"/>
              </a:solidFill>
            </a:endParaRPr>
          </a:p>
          <a:p>
            <a:pPr indent="-314325" lvl="0" marL="457200" rtl="0" algn="l">
              <a:lnSpc>
                <a:spcPct val="115000"/>
              </a:lnSpc>
              <a:spcBef>
                <a:spcPts val="0"/>
              </a:spcBef>
              <a:spcAft>
                <a:spcPts val="0"/>
              </a:spcAft>
              <a:buClr>
                <a:srgbClr val="4A5568"/>
              </a:buClr>
              <a:buSzPts val="1350"/>
              <a:buChar char="●"/>
            </a:pPr>
            <a:r>
              <a:rPr lang="en" sz="1350">
                <a:solidFill>
                  <a:srgbClr val="4A5568"/>
                </a:solidFill>
              </a:rPr>
              <a:t>Prepare for an interview by researching an organization and developing thoughtful questions to ask the interviewer.</a:t>
            </a:r>
            <a:endParaRPr sz="1350">
              <a:solidFill>
                <a:srgbClr val="4A5568"/>
              </a:solidFill>
            </a:endParaRPr>
          </a:p>
          <a:p>
            <a:pPr indent="-314325" lvl="0" marL="457200" rtl="0" algn="l">
              <a:lnSpc>
                <a:spcPct val="115000"/>
              </a:lnSpc>
              <a:spcBef>
                <a:spcPts val="0"/>
              </a:spcBef>
              <a:spcAft>
                <a:spcPts val="0"/>
              </a:spcAft>
              <a:buClr>
                <a:srgbClr val="4A5568"/>
              </a:buClr>
              <a:buSzPts val="1350"/>
              <a:buChar char="●"/>
            </a:pPr>
            <a:r>
              <a:rPr lang="en" sz="1350">
                <a:solidFill>
                  <a:srgbClr val="4A5568"/>
                </a:solidFill>
              </a:rPr>
              <a:t>Practice interview communication skills by participating in mock interviews and providing constructive peer feedback.</a:t>
            </a:r>
            <a:endParaRPr>
              <a:solidFill>
                <a:srgbClr val="4A5568"/>
              </a:solidFill>
            </a:endParaRPr>
          </a:p>
        </p:txBody>
      </p:sp>
      <p:pic>
        <p:nvPicPr>
          <p:cNvPr id="80" name="Google Shape;80;p4"/>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5"/>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lang="en" sz="3600">
                <a:solidFill>
                  <a:srgbClr val="1D4289"/>
                </a:solidFill>
                <a:latin typeface="Open Sans"/>
                <a:ea typeface="Open Sans"/>
                <a:cs typeface="Open Sans"/>
                <a:sym typeface="Open Sans"/>
              </a:rPr>
              <a:t>Common Interview Types</a:t>
            </a:r>
            <a:endParaRPr sz="3600">
              <a:solidFill>
                <a:srgbClr val="1D4289"/>
              </a:solidFill>
              <a:latin typeface="Open Sans"/>
              <a:ea typeface="Open Sans"/>
              <a:cs typeface="Open Sans"/>
              <a:sym typeface="Open Sans"/>
            </a:endParaRPr>
          </a:p>
        </p:txBody>
      </p:sp>
      <p:sp>
        <p:nvSpPr>
          <p:cNvPr id="86" name="Google Shape;86;p5"/>
          <p:cNvSpPr txBox="1"/>
          <p:nvPr>
            <p:ph idx="1" type="body"/>
          </p:nvPr>
        </p:nvSpPr>
        <p:spPr>
          <a:xfrm>
            <a:off x="571500" y="1524000"/>
            <a:ext cx="7620000" cy="2857500"/>
          </a:xfrm>
          <a:prstGeom prst="rect">
            <a:avLst/>
          </a:prstGeom>
          <a:solidFill>
            <a:srgbClr val="000000">
              <a:alpha val="0"/>
            </a:srgbClr>
          </a:solidFill>
          <a:ln>
            <a:noFill/>
          </a:ln>
        </p:spPr>
        <p:txBody>
          <a:bodyPr anchorCtr="0" anchor="t" bIns="0" lIns="0" spcFirstLastPara="1" rIns="0" wrap="square" tIns="0">
            <a:normAutofit/>
          </a:bodyPr>
          <a:lstStyle/>
          <a:p>
            <a:pPr indent="0" lvl="0" marL="0" rtl="0" algn="l">
              <a:lnSpc>
                <a:spcPct val="115000"/>
              </a:lnSpc>
              <a:spcBef>
                <a:spcPts val="0"/>
              </a:spcBef>
              <a:spcAft>
                <a:spcPts val="0"/>
              </a:spcAft>
              <a:buSzPts val="1800"/>
              <a:buNone/>
            </a:pPr>
            <a:r>
              <a:rPr b="1" lang="en">
                <a:solidFill>
                  <a:srgbClr val="FF6720"/>
                </a:solidFill>
                <a:latin typeface="Open Sans"/>
                <a:ea typeface="Open Sans"/>
                <a:cs typeface="Open Sans"/>
                <a:sym typeface="Open Sans"/>
              </a:rPr>
              <a:t>Internship</a:t>
            </a:r>
            <a:endParaRPr b="1">
              <a:solidFill>
                <a:srgbClr val="FF6720"/>
              </a:solidFill>
              <a:latin typeface="Open Sans"/>
              <a:ea typeface="Open Sans"/>
              <a:cs typeface="Open Sans"/>
              <a:sym typeface="Open Sans"/>
            </a:endParaRPr>
          </a:p>
          <a:p>
            <a:pPr indent="0" lvl="0" marL="0" rtl="0" algn="l">
              <a:lnSpc>
                <a:spcPct val="115000"/>
              </a:lnSpc>
              <a:spcBef>
                <a:spcPts val="900"/>
              </a:spcBef>
              <a:spcAft>
                <a:spcPts val="0"/>
              </a:spcAft>
              <a:buSzPts val="1800"/>
              <a:buNone/>
            </a:pPr>
            <a:r>
              <a:rPr b="1" lang="en">
                <a:solidFill>
                  <a:srgbClr val="FF6720"/>
                </a:solidFill>
                <a:latin typeface="Open Sans"/>
                <a:ea typeface="Open Sans"/>
                <a:cs typeface="Open Sans"/>
                <a:sym typeface="Open Sans"/>
              </a:rPr>
              <a:t>Apprenticeship</a:t>
            </a:r>
            <a:endParaRPr b="1">
              <a:solidFill>
                <a:srgbClr val="FF6720"/>
              </a:solidFill>
              <a:latin typeface="Open Sans"/>
              <a:ea typeface="Open Sans"/>
              <a:cs typeface="Open Sans"/>
              <a:sym typeface="Open Sans"/>
            </a:endParaRPr>
          </a:p>
          <a:p>
            <a:pPr indent="0" lvl="0" marL="0" rtl="0" algn="l">
              <a:lnSpc>
                <a:spcPct val="115000"/>
              </a:lnSpc>
              <a:spcBef>
                <a:spcPts val="900"/>
              </a:spcBef>
              <a:spcAft>
                <a:spcPts val="0"/>
              </a:spcAft>
              <a:buSzPts val="1800"/>
              <a:buNone/>
            </a:pPr>
            <a:r>
              <a:rPr b="1" lang="en">
                <a:solidFill>
                  <a:srgbClr val="FF6720"/>
                </a:solidFill>
                <a:latin typeface="Open Sans"/>
                <a:ea typeface="Open Sans"/>
                <a:cs typeface="Open Sans"/>
                <a:sym typeface="Open Sans"/>
              </a:rPr>
              <a:t>Job</a:t>
            </a:r>
            <a:endParaRPr b="1">
              <a:solidFill>
                <a:srgbClr val="FF6720"/>
              </a:solidFill>
              <a:latin typeface="Open Sans"/>
              <a:ea typeface="Open Sans"/>
              <a:cs typeface="Open Sans"/>
              <a:sym typeface="Open Sans"/>
            </a:endParaRPr>
          </a:p>
          <a:p>
            <a:pPr indent="0" lvl="0" marL="0" rtl="0" algn="l">
              <a:lnSpc>
                <a:spcPct val="115000"/>
              </a:lnSpc>
              <a:spcBef>
                <a:spcPts val="900"/>
              </a:spcBef>
              <a:spcAft>
                <a:spcPts val="0"/>
              </a:spcAft>
              <a:buSzPts val="1800"/>
              <a:buNone/>
            </a:pPr>
            <a:r>
              <a:rPr b="1" lang="en">
                <a:solidFill>
                  <a:srgbClr val="FF6720"/>
                </a:solidFill>
                <a:latin typeface="Open Sans"/>
                <a:ea typeface="Open Sans"/>
                <a:cs typeface="Open Sans"/>
                <a:sym typeface="Open Sans"/>
              </a:rPr>
              <a:t>College</a:t>
            </a:r>
            <a:endParaRPr b="1">
              <a:solidFill>
                <a:srgbClr val="FF6720"/>
              </a:solidFill>
              <a:latin typeface="Open Sans"/>
              <a:ea typeface="Open Sans"/>
              <a:cs typeface="Open Sans"/>
              <a:sym typeface="Open Sans"/>
            </a:endParaRPr>
          </a:p>
          <a:p>
            <a:pPr indent="0" lvl="0" marL="0" rtl="0" algn="l">
              <a:lnSpc>
                <a:spcPct val="115000"/>
              </a:lnSpc>
              <a:spcBef>
                <a:spcPts val="900"/>
              </a:spcBef>
              <a:spcAft>
                <a:spcPts val="0"/>
              </a:spcAft>
              <a:buSzPts val="1800"/>
              <a:buNone/>
            </a:pPr>
            <a:r>
              <a:rPr b="1" lang="en">
                <a:solidFill>
                  <a:srgbClr val="FF6720"/>
                </a:solidFill>
                <a:latin typeface="Open Sans"/>
                <a:ea typeface="Open Sans"/>
                <a:cs typeface="Open Sans"/>
                <a:sym typeface="Open Sans"/>
              </a:rPr>
              <a:t>Scholarship</a:t>
            </a:r>
            <a:endParaRPr b="1">
              <a:solidFill>
                <a:srgbClr val="FF6720"/>
              </a:solidFill>
              <a:latin typeface="Open Sans"/>
              <a:ea typeface="Open Sans"/>
              <a:cs typeface="Open Sans"/>
              <a:sym typeface="Open Sans"/>
            </a:endParaRPr>
          </a:p>
          <a:p>
            <a:pPr indent="0" lvl="0" marL="0" rtl="0" algn="l">
              <a:lnSpc>
                <a:spcPct val="115000"/>
              </a:lnSpc>
              <a:spcBef>
                <a:spcPts val="900"/>
              </a:spcBef>
              <a:spcAft>
                <a:spcPts val="900"/>
              </a:spcAft>
              <a:buSzPts val="1800"/>
              <a:buNone/>
            </a:pPr>
            <a:r>
              <a:rPr b="1" lang="en">
                <a:solidFill>
                  <a:srgbClr val="FF6720"/>
                </a:solidFill>
                <a:latin typeface="Open Sans"/>
                <a:ea typeface="Open Sans"/>
                <a:cs typeface="Open Sans"/>
                <a:sym typeface="Open Sans"/>
              </a:rPr>
              <a:t>Military</a:t>
            </a:r>
            <a:endParaRPr sz="1600">
              <a:solidFill>
                <a:srgbClr val="4A5568"/>
              </a:solidFill>
            </a:endParaRPr>
          </a:p>
        </p:txBody>
      </p:sp>
      <p:pic>
        <p:nvPicPr>
          <p:cNvPr id="87" name="Google Shape;87;p5"/>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6"/>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fontScale="90000"/>
          </a:bodyPr>
          <a:lstStyle/>
          <a:p>
            <a:pPr indent="0" lvl="0" marL="0" rtl="0" algn="l">
              <a:lnSpc>
                <a:spcPct val="100000"/>
              </a:lnSpc>
              <a:spcBef>
                <a:spcPts val="0"/>
              </a:spcBef>
              <a:spcAft>
                <a:spcPts val="0"/>
              </a:spcAft>
              <a:buSzPct val="86420"/>
              <a:buNone/>
            </a:pPr>
            <a:r>
              <a:rPr lang="en" sz="3600">
                <a:solidFill>
                  <a:srgbClr val="1D4289"/>
                </a:solidFill>
                <a:latin typeface="Open Sans"/>
                <a:ea typeface="Open Sans"/>
                <a:cs typeface="Open Sans"/>
                <a:sym typeface="Open Sans"/>
              </a:rPr>
              <a:t>What is the purpose of any interview? </a:t>
            </a:r>
            <a:endParaRPr sz="3600">
              <a:solidFill>
                <a:srgbClr val="1D4289"/>
              </a:solidFill>
              <a:latin typeface="Open Sans"/>
              <a:ea typeface="Open Sans"/>
              <a:cs typeface="Open Sans"/>
              <a:sym typeface="Open Sans"/>
            </a:endParaRPr>
          </a:p>
        </p:txBody>
      </p:sp>
      <p:sp>
        <p:nvSpPr>
          <p:cNvPr id="93" name="Google Shape;93;p6"/>
          <p:cNvSpPr txBox="1"/>
          <p:nvPr>
            <p:ph idx="1" type="body"/>
          </p:nvPr>
        </p:nvSpPr>
        <p:spPr>
          <a:xfrm>
            <a:off x="571500" y="1524000"/>
            <a:ext cx="7620000" cy="2857500"/>
          </a:xfrm>
          <a:prstGeom prst="rect">
            <a:avLst/>
          </a:prstGeom>
          <a:solidFill>
            <a:srgbClr val="000000">
              <a:alpha val="0"/>
            </a:srgbClr>
          </a:solidFill>
          <a:ln>
            <a:noFill/>
          </a:ln>
        </p:spPr>
        <p:txBody>
          <a:bodyPr anchorCtr="0" anchor="t" bIns="0" lIns="0" spcFirstLastPara="1" rIns="0" wrap="square" tIns="0">
            <a:normAutofit/>
          </a:bodyPr>
          <a:lstStyle/>
          <a:p>
            <a:pPr indent="0" lvl="0" marL="0" rtl="0" algn="l">
              <a:lnSpc>
                <a:spcPct val="115000"/>
              </a:lnSpc>
              <a:spcBef>
                <a:spcPts val="0"/>
              </a:spcBef>
              <a:spcAft>
                <a:spcPts val="0"/>
              </a:spcAft>
              <a:buSzPts val="1800"/>
              <a:buNone/>
            </a:pPr>
            <a:r>
              <a:rPr b="1" lang="en">
                <a:solidFill>
                  <a:srgbClr val="FF6720"/>
                </a:solidFill>
                <a:latin typeface="Open Sans"/>
                <a:ea typeface="Open Sans"/>
                <a:cs typeface="Open Sans"/>
                <a:sym typeface="Open Sans"/>
              </a:rPr>
              <a:t>Every interviewer is ultimately trying to answer the same four questions about you: </a:t>
            </a:r>
            <a:endParaRPr b="1">
              <a:solidFill>
                <a:srgbClr val="FF6720"/>
              </a:solidFill>
              <a:latin typeface="Open Sans"/>
              <a:ea typeface="Open Sans"/>
              <a:cs typeface="Open Sans"/>
              <a:sym typeface="Open Sans"/>
            </a:endParaRPr>
          </a:p>
          <a:p>
            <a:pPr indent="0" lvl="0" marL="0" rtl="0" algn="l">
              <a:lnSpc>
                <a:spcPct val="115000"/>
              </a:lnSpc>
              <a:spcBef>
                <a:spcPts val="900"/>
              </a:spcBef>
              <a:spcAft>
                <a:spcPts val="0"/>
              </a:spcAft>
              <a:buSzPts val="1800"/>
              <a:buNone/>
            </a:pPr>
            <a:r>
              <a:rPr lang="en" sz="1600">
                <a:solidFill>
                  <a:srgbClr val="4A5568"/>
                </a:solidFill>
              </a:rPr>
              <a:t>Can you communicate?</a:t>
            </a:r>
            <a:endParaRPr sz="1600">
              <a:solidFill>
                <a:srgbClr val="4A5568"/>
              </a:solidFill>
            </a:endParaRPr>
          </a:p>
          <a:p>
            <a:pPr indent="0" lvl="0" marL="0" rtl="0" algn="l">
              <a:lnSpc>
                <a:spcPct val="115000"/>
              </a:lnSpc>
              <a:spcBef>
                <a:spcPts val="1200"/>
              </a:spcBef>
              <a:spcAft>
                <a:spcPts val="0"/>
              </a:spcAft>
              <a:buSzPts val="1800"/>
              <a:buNone/>
            </a:pPr>
            <a:r>
              <a:rPr lang="en" sz="1600">
                <a:solidFill>
                  <a:srgbClr val="4A5568"/>
                </a:solidFill>
              </a:rPr>
              <a:t>Can I trust you?</a:t>
            </a:r>
            <a:endParaRPr sz="1600">
              <a:solidFill>
                <a:srgbClr val="4A5568"/>
              </a:solidFill>
            </a:endParaRPr>
          </a:p>
          <a:p>
            <a:pPr indent="0" lvl="0" marL="0" rtl="0" algn="l">
              <a:lnSpc>
                <a:spcPct val="115000"/>
              </a:lnSpc>
              <a:spcBef>
                <a:spcPts val="1200"/>
              </a:spcBef>
              <a:spcAft>
                <a:spcPts val="0"/>
              </a:spcAft>
              <a:buSzPts val="1800"/>
              <a:buNone/>
            </a:pPr>
            <a:r>
              <a:rPr lang="en" sz="1600">
                <a:solidFill>
                  <a:srgbClr val="4A5568"/>
                </a:solidFill>
              </a:rPr>
              <a:t>Will you contribute?</a:t>
            </a:r>
            <a:endParaRPr sz="1600">
              <a:solidFill>
                <a:srgbClr val="4A5568"/>
              </a:solidFill>
            </a:endParaRPr>
          </a:p>
          <a:p>
            <a:pPr indent="0" lvl="0" marL="0" rtl="0" algn="l">
              <a:lnSpc>
                <a:spcPct val="115000"/>
              </a:lnSpc>
              <a:spcBef>
                <a:spcPts val="1200"/>
              </a:spcBef>
              <a:spcAft>
                <a:spcPts val="1200"/>
              </a:spcAft>
              <a:buSzPts val="1800"/>
              <a:buNone/>
            </a:pPr>
            <a:r>
              <a:rPr lang="en" sz="1600">
                <a:solidFill>
                  <a:srgbClr val="4A5568"/>
                </a:solidFill>
              </a:rPr>
              <a:t>Do you know yourself?</a:t>
            </a:r>
            <a:endParaRPr sz="1600">
              <a:solidFill>
                <a:srgbClr val="4A5568"/>
              </a:solidFill>
            </a:endParaRPr>
          </a:p>
        </p:txBody>
      </p:sp>
      <p:pic>
        <p:nvPicPr>
          <p:cNvPr id="94" name="Google Shape;94;p6"/>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Making a good impression: </a:t>
            </a:r>
            <a:endParaRPr/>
          </a:p>
          <a:p>
            <a:pPr indent="0" lvl="0" marL="0" rtl="0" algn="ctr">
              <a:lnSpc>
                <a:spcPct val="100000"/>
              </a:lnSpc>
              <a:spcBef>
                <a:spcPts val="0"/>
              </a:spcBef>
              <a:spcAft>
                <a:spcPts val="0"/>
              </a:spcAft>
              <a:buSzPct val="111111"/>
              <a:buNone/>
            </a:pPr>
            <a:r>
              <a:rPr lang="en"/>
              <a:t>Dos and Don’ts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Interview Dos and Don’ts</a:t>
            </a:r>
            <a:endParaRPr/>
          </a:p>
        </p:txBody>
      </p:sp>
      <p:sp>
        <p:nvSpPr>
          <p:cNvPr id="105" name="Google Shape;105;p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b="1" lang="en" sz="1800">
                <a:solidFill>
                  <a:srgbClr val="FF6720"/>
                </a:solidFill>
                <a:latin typeface="Open Sans"/>
                <a:ea typeface="Open Sans"/>
                <a:cs typeface="Open Sans"/>
                <a:sym typeface="Open Sans"/>
              </a:rPr>
              <a:t>DOs</a:t>
            </a:r>
            <a:endParaRPr/>
          </a:p>
          <a:p>
            <a:pPr indent="0" lvl="0" marL="0" rtl="0" algn="l">
              <a:lnSpc>
                <a:spcPct val="115000"/>
              </a:lnSpc>
              <a:spcBef>
                <a:spcPts val="900"/>
              </a:spcBef>
              <a:spcAft>
                <a:spcPts val="1200"/>
              </a:spcAft>
              <a:buSzPts val="1400"/>
              <a:buNone/>
            </a:pPr>
            <a:r>
              <a:t/>
            </a:r>
            <a:endParaRPr/>
          </a:p>
        </p:txBody>
      </p:sp>
      <p:sp>
        <p:nvSpPr>
          <p:cNvPr id="106" name="Google Shape;106;p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900"/>
              </a:spcAft>
              <a:buClr>
                <a:schemeClr val="dk1"/>
              </a:buClr>
              <a:buSzPts val="1100"/>
              <a:buFont typeface="Arial"/>
              <a:buNone/>
            </a:pPr>
            <a:r>
              <a:rPr b="1" lang="en" sz="1800">
                <a:solidFill>
                  <a:srgbClr val="FF6720"/>
                </a:solidFill>
                <a:latin typeface="Open Sans"/>
                <a:ea typeface="Open Sans"/>
                <a:cs typeface="Open Sans"/>
                <a:sym typeface="Open Sans"/>
              </a:rPr>
              <a:t>DON’Ts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TURN AND TALK</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26743"/>
              <a:buNone/>
            </a:pPr>
            <a:r>
              <a:rPr lang="en" sz="3156"/>
              <a:t>Turn to the person next to you. Introduce yourself and explain what you want to do after graduation.</a:t>
            </a:r>
            <a:endParaRPr sz="3156"/>
          </a:p>
          <a:p>
            <a:pPr indent="0" lvl="0" marL="0" rtl="0" algn="ctr">
              <a:lnSpc>
                <a:spcPct val="100000"/>
              </a:lnSpc>
              <a:spcBef>
                <a:spcPts val="0"/>
              </a:spcBef>
              <a:spcAft>
                <a:spcPts val="0"/>
              </a:spcAft>
              <a:buSzPct val="126743"/>
              <a:buNone/>
            </a:pPr>
            <a:r>
              <a:t/>
            </a:r>
            <a:endParaRPr sz="3156"/>
          </a:p>
          <a:p>
            <a:pPr indent="0" lvl="0" marL="0" rtl="0" algn="ctr">
              <a:lnSpc>
                <a:spcPct val="100000"/>
              </a:lnSpc>
              <a:spcBef>
                <a:spcPts val="0"/>
              </a:spcBef>
              <a:spcAft>
                <a:spcPts val="0"/>
              </a:spcAft>
              <a:buSzPct val="126743"/>
              <a:buNone/>
            </a:pPr>
            <a:r>
              <a:rPr lang="en" sz="3156"/>
              <a:t>As you do so, practice being present (no phone/distractions), having good posture, using natural hand gestures, maintaining eye contact, using good grammar, and smiling.</a:t>
            </a:r>
            <a:endParaRPr sz="3156"/>
          </a:p>
          <a:p>
            <a:pPr indent="0" lvl="0" marL="0" rtl="0" algn="ctr">
              <a:lnSpc>
                <a:spcPct val="100000"/>
              </a:lnSpc>
              <a:spcBef>
                <a:spcPts val="0"/>
              </a:spcBef>
              <a:spcAft>
                <a:spcPts val="0"/>
              </a:spcAft>
              <a:buSzPct val="111111"/>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What you say matters just as much as how you say it.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solidFill>
                  <a:srgbClr val="1D4289"/>
                </a:solidFill>
              </a:rPr>
              <a:t>What is an interviewer really trying to learn?</a:t>
            </a:r>
            <a:endParaRPr>
              <a:solidFill>
                <a:srgbClr val="1D4289"/>
              </a:solidFill>
            </a:endParaRPr>
          </a:p>
        </p:txBody>
      </p:sp>
      <p:sp>
        <p:nvSpPr>
          <p:cNvPr id="122" name="Google Shape;122;p1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fontScale="92500" lnSpcReduction="20000"/>
          </a:bodyPr>
          <a:lstStyle/>
          <a:p>
            <a:pPr indent="0" lvl="0" marL="0" rtl="0" algn="l">
              <a:lnSpc>
                <a:spcPct val="115000"/>
              </a:lnSpc>
              <a:spcBef>
                <a:spcPts val="0"/>
              </a:spcBef>
              <a:spcAft>
                <a:spcPts val="0"/>
              </a:spcAft>
              <a:buSzPct val="108108"/>
              <a:buNone/>
            </a:pPr>
            <a:r>
              <a:rPr b="1" lang="en">
                <a:solidFill>
                  <a:srgbClr val="FF6720"/>
                </a:solidFill>
              </a:rPr>
              <a:t>Who are you?</a:t>
            </a:r>
            <a:endParaRPr b="1">
              <a:solidFill>
                <a:srgbClr val="FF6720"/>
              </a:solidFill>
            </a:endParaRPr>
          </a:p>
          <a:p>
            <a:pPr indent="0" lvl="0" marL="0" rtl="0" algn="l">
              <a:lnSpc>
                <a:spcPct val="115000"/>
              </a:lnSpc>
              <a:spcBef>
                <a:spcPts val="1200"/>
              </a:spcBef>
              <a:spcAft>
                <a:spcPts val="0"/>
              </a:spcAft>
              <a:buSzPct val="169213"/>
              <a:buNone/>
            </a:pPr>
            <a:r>
              <a:rPr lang="en" sz="1150"/>
              <a:t>Do you know yourself?</a:t>
            </a:r>
            <a:endParaRPr sz="1150"/>
          </a:p>
          <a:p>
            <a:pPr indent="0" lvl="0" marL="0" rtl="0" algn="l">
              <a:lnSpc>
                <a:spcPct val="115000"/>
              </a:lnSpc>
              <a:spcBef>
                <a:spcPts val="1200"/>
              </a:spcBef>
              <a:spcAft>
                <a:spcPts val="0"/>
              </a:spcAft>
              <a:buSzPct val="108108"/>
              <a:buNone/>
            </a:pPr>
            <a:r>
              <a:rPr b="1" lang="en">
                <a:solidFill>
                  <a:srgbClr val="FF6720"/>
                </a:solidFill>
              </a:rPr>
              <a:t>Will you be a good fit?</a:t>
            </a:r>
            <a:endParaRPr b="1">
              <a:solidFill>
                <a:srgbClr val="FF6720"/>
              </a:solidFill>
            </a:endParaRPr>
          </a:p>
          <a:p>
            <a:pPr indent="0" lvl="0" marL="0" rtl="0" algn="l">
              <a:lnSpc>
                <a:spcPct val="115000"/>
              </a:lnSpc>
              <a:spcBef>
                <a:spcPts val="1200"/>
              </a:spcBef>
              <a:spcAft>
                <a:spcPts val="0"/>
              </a:spcAft>
              <a:buSzPct val="169213"/>
              <a:buNone/>
            </a:pPr>
            <a:r>
              <a:rPr lang="en" sz="1150"/>
              <a:t>Will you contribute positively to the school, 	workplace, or community?</a:t>
            </a:r>
            <a:endParaRPr sz="1150"/>
          </a:p>
          <a:p>
            <a:pPr indent="0" lvl="0" marL="0" rtl="0" algn="l">
              <a:lnSpc>
                <a:spcPct val="115000"/>
              </a:lnSpc>
              <a:spcBef>
                <a:spcPts val="1200"/>
              </a:spcBef>
              <a:spcAft>
                <a:spcPts val="0"/>
              </a:spcAft>
              <a:buSzPct val="108108"/>
              <a:buNone/>
            </a:pPr>
            <a:r>
              <a:rPr b="1" lang="en">
                <a:solidFill>
                  <a:srgbClr val="FF6720"/>
                </a:solidFill>
              </a:rPr>
              <a:t>What do you bring to the table?</a:t>
            </a:r>
            <a:endParaRPr b="1">
              <a:solidFill>
                <a:srgbClr val="FF6720"/>
              </a:solidFill>
            </a:endParaRPr>
          </a:p>
          <a:p>
            <a:pPr indent="0" lvl="0" marL="0" rtl="0" algn="l">
              <a:lnSpc>
                <a:spcPct val="115000"/>
              </a:lnSpc>
              <a:spcBef>
                <a:spcPts val="1200"/>
              </a:spcBef>
              <a:spcAft>
                <a:spcPts val="0"/>
              </a:spcAft>
              <a:buSzPct val="169213"/>
              <a:buNone/>
            </a:pPr>
            <a:r>
              <a:rPr lang="en" sz="1150"/>
              <a:t>What strengths, experiences, and qualities make you unique?</a:t>
            </a:r>
            <a:endParaRPr sz="1150"/>
          </a:p>
          <a:p>
            <a:pPr indent="0" lvl="0" marL="0" rtl="0" algn="l">
              <a:lnSpc>
                <a:spcPct val="115000"/>
              </a:lnSpc>
              <a:spcBef>
                <a:spcPts val="1200"/>
              </a:spcBef>
              <a:spcAft>
                <a:spcPts val="0"/>
              </a:spcAft>
              <a:buSzPct val="108108"/>
              <a:buNone/>
            </a:pPr>
            <a:r>
              <a:rPr b="1" lang="en">
                <a:solidFill>
                  <a:srgbClr val="FF6720"/>
                </a:solidFill>
              </a:rPr>
              <a:t>Are you ready to grow?</a:t>
            </a:r>
            <a:endParaRPr b="1">
              <a:solidFill>
                <a:srgbClr val="FF6720"/>
              </a:solidFill>
            </a:endParaRPr>
          </a:p>
          <a:p>
            <a:pPr indent="0" lvl="0" marL="0" rtl="0" algn="l">
              <a:lnSpc>
                <a:spcPct val="115000"/>
              </a:lnSpc>
              <a:spcBef>
                <a:spcPts val="1200"/>
              </a:spcBef>
              <a:spcAft>
                <a:spcPts val="0"/>
              </a:spcAft>
              <a:buSzPct val="169213"/>
              <a:buNone/>
            </a:pPr>
            <a:r>
              <a:rPr lang="en" sz="1150"/>
              <a:t>Can you learn, accept feedback, and overcome 	challenges?</a:t>
            </a:r>
            <a:endParaRPr sz="1150"/>
          </a:p>
          <a:p>
            <a:pPr indent="0" lvl="0" marL="0" rtl="0" algn="l">
              <a:lnSpc>
                <a:spcPct val="115000"/>
              </a:lnSpc>
              <a:spcBef>
                <a:spcPts val="1200"/>
              </a:spcBef>
              <a:spcAft>
                <a:spcPts val="1200"/>
              </a:spcAft>
              <a:buSzPct val="108108"/>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solidFill>
                  <a:srgbClr val="1D4289"/>
                </a:solidFill>
              </a:rPr>
              <a:t>What does every interviewer want?</a:t>
            </a:r>
            <a:endParaRPr>
              <a:solidFill>
                <a:srgbClr val="1D4289"/>
              </a:solidFill>
            </a:endParaRPr>
          </a:p>
        </p:txBody>
      </p:sp>
      <p:sp>
        <p:nvSpPr>
          <p:cNvPr id="128" name="Google Shape;128;p1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fontScale="92500" lnSpcReduction="20000"/>
          </a:bodyPr>
          <a:lstStyle/>
          <a:p>
            <a:pPr indent="0" lvl="0" marL="0" rtl="0" algn="l">
              <a:lnSpc>
                <a:spcPct val="115000"/>
              </a:lnSpc>
              <a:spcBef>
                <a:spcPts val="0"/>
              </a:spcBef>
              <a:spcAft>
                <a:spcPts val="0"/>
              </a:spcAft>
              <a:buSzPct val="108108"/>
              <a:buNone/>
            </a:pPr>
            <a:r>
              <a:rPr b="1" lang="en">
                <a:solidFill>
                  <a:srgbClr val="FF6720"/>
                </a:solidFill>
              </a:rPr>
              <a:t>Someone who is prepared.</a:t>
            </a:r>
            <a:endParaRPr b="1">
              <a:solidFill>
                <a:srgbClr val="FF6720"/>
              </a:solidFill>
            </a:endParaRPr>
          </a:p>
          <a:p>
            <a:pPr indent="0" lvl="0" marL="0" rtl="0" algn="l">
              <a:lnSpc>
                <a:spcPct val="115000"/>
              </a:lnSpc>
              <a:spcBef>
                <a:spcPts val="1200"/>
              </a:spcBef>
              <a:spcAft>
                <a:spcPts val="0"/>
              </a:spcAft>
              <a:buSzPct val="169213"/>
              <a:buNone/>
            </a:pPr>
            <a:r>
              <a:rPr lang="en" sz="1150"/>
              <a:t>They researched the opportunity.</a:t>
            </a:r>
            <a:endParaRPr sz="1150"/>
          </a:p>
          <a:p>
            <a:pPr indent="0" lvl="0" marL="0" rtl="0" algn="l">
              <a:lnSpc>
                <a:spcPct val="115000"/>
              </a:lnSpc>
              <a:spcBef>
                <a:spcPts val="1200"/>
              </a:spcBef>
              <a:spcAft>
                <a:spcPts val="0"/>
              </a:spcAft>
              <a:buSzPct val="108108"/>
              <a:buNone/>
            </a:pPr>
            <a:r>
              <a:rPr b="1" lang="en">
                <a:solidFill>
                  <a:srgbClr val="FF6720"/>
                </a:solidFill>
              </a:rPr>
              <a:t>Someone who is genuine.</a:t>
            </a:r>
            <a:endParaRPr b="1">
              <a:solidFill>
                <a:srgbClr val="FF6720"/>
              </a:solidFill>
            </a:endParaRPr>
          </a:p>
          <a:p>
            <a:pPr indent="0" lvl="0" marL="0" rtl="0" algn="l">
              <a:lnSpc>
                <a:spcPct val="115000"/>
              </a:lnSpc>
              <a:spcBef>
                <a:spcPts val="1200"/>
              </a:spcBef>
              <a:spcAft>
                <a:spcPts val="0"/>
              </a:spcAft>
              <a:buSzPct val="169213"/>
              <a:buNone/>
            </a:pPr>
            <a:r>
              <a:rPr lang="en" sz="1150"/>
              <a:t>They don’t sound fake or rehearsed.</a:t>
            </a:r>
            <a:endParaRPr sz="1150"/>
          </a:p>
          <a:p>
            <a:pPr indent="0" lvl="0" marL="0" rtl="0" algn="l">
              <a:lnSpc>
                <a:spcPct val="115000"/>
              </a:lnSpc>
              <a:spcBef>
                <a:spcPts val="1200"/>
              </a:spcBef>
              <a:spcAft>
                <a:spcPts val="0"/>
              </a:spcAft>
              <a:buSzPct val="108108"/>
              <a:buNone/>
            </a:pPr>
            <a:r>
              <a:rPr b="1" lang="en">
                <a:solidFill>
                  <a:srgbClr val="FF6720"/>
                </a:solidFill>
              </a:rPr>
              <a:t>Someone who can communicate.</a:t>
            </a:r>
            <a:endParaRPr b="1">
              <a:solidFill>
                <a:srgbClr val="FF6720"/>
              </a:solidFill>
            </a:endParaRPr>
          </a:p>
          <a:p>
            <a:pPr indent="0" lvl="0" marL="0" rtl="0" algn="l">
              <a:lnSpc>
                <a:spcPct val="115000"/>
              </a:lnSpc>
              <a:spcBef>
                <a:spcPts val="1200"/>
              </a:spcBef>
              <a:spcAft>
                <a:spcPts val="0"/>
              </a:spcAft>
              <a:buSzPct val="169213"/>
              <a:buNone/>
            </a:pPr>
            <a:r>
              <a:rPr lang="en" sz="1150"/>
              <a:t>They answer thoughtfully and confidently.</a:t>
            </a:r>
            <a:endParaRPr sz="1150"/>
          </a:p>
          <a:p>
            <a:pPr indent="0" lvl="0" marL="0" rtl="0" algn="l">
              <a:lnSpc>
                <a:spcPct val="115000"/>
              </a:lnSpc>
              <a:spcBef>
                <a:spcPts val="1200"/>
              </a:spcBef>
              <a:spcAft>
                <a:spcPts val="0"/>
              </a:spcAft>
              <a:buSzPct val="108108"/>
              <a:buNone/>
            </a:pPr>
            <a:r>
              <a:rPr b="1" lang="en">
                <a:solidFill>
                  <a:srgbClr val="FF6720"/>
                </a:solidFill>
              </a:rPr>
              <a:t>Someone who can contribute.</a:t>
            </a:r>
            <a:endParaRPr b="1">
              <a:solidFill>
                <a:srgbClr val="FF6720"/>
              </a:solidFill>
            </a:endParaRPr>
          </a:p>
          <a:p>
            <a:pPr indent="0" lvl="0" marL="0" rtl="0" algn="l">
              <a:lnSpc>
                <a:spcPct val="115000"/>
              </a:lnSpc>
              <a:spcBef>
                <a:spcPts val="1200"/>
              </a:spcBef>
              <a:spcAft>
                <a:spcPts val="0"/>
              </a:spcAft>
              <a:buSzPct val="169213"/>
              <a:buNone/>
            </a:pPr>
            <a:r>
              <a:rPr lang="en" sz="1150"/>
              <a:t>They have something positive to offer.</a:t>
            </a:r>
            <a:endParaRPr sz="1150"/>
          </a:p>
          <a:p>
            <a:pPr indent="0" lvl="0" marL="0" rtl="0" algn="l">
              <a:lnSpc>
                <a:spcPct val="115000"/>
              </a:lnSpc>
              <a:spcBef>
                <a:spcPts val="1200"/>
              </a:spcBef>
              <a:spcAft>
                <a:spcPts val="0"/>
              </a:spcAft>
              <a:buClr>
                <a:schemeClr val="dk1"/>
              </a:buClr>
              <a:buSzPct val="61111"/>
              <a:buFont typeface="Arial"/>
              <a:buNone/>
            </a:pPr>
            <a:r>
              <a:rPr b="1" lang="en">
                <a:solidFill>
                  <a:srgbClr val="FF6720"/>
                </a:solidFill>
              </a:rPr>
              <a:t>Someone who is willing to learn.</a:t>
            </a:r>
            <a:endParaRPr b="1">
              <a:solidFill>
                <a:srgbClr val="FF6720"/>
              </a:solidFill>
            </a:endParaRPr>
          </a:p>
          <a:p>
            <a:pPr indent="0" lvl="0" marL="0" rtl="0" algn="l">
              <a:lnSpc>
                <a:spcPct val="115000"/>
              </a:lnSpc>
              <a:spcBef>
                <a:spcPts val="1200"/>
              </a:spcBef>
              <a:spcAft>
                <a:spcPts val="1200"/>
              </a:spcAft>
              <a:buSzPct val="169213"/>
              <a:buNone/>
            </a:pPr>
            <a:r>
              <a:rPr lang="en" sz="1150"/>
              <a:t>They aren’t perfect; they’re coachable.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3"/>
          <p:cNvSpPr txBox="1"/>
          <p:nvPr>
            <p:ph type="title"/>
          </p:nvPr>
        </p:nvSpPr>
        <p:spPr>
          <a:xfrm>
            <a:off x="0" y="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39286"/>
              <a:buFont typeface="Arial"/>
              <a:buNone/>
            </a:pPr>
            <a:r>
              <a:rPr lang="en">
                <a:solidFill>
                  <a:srgbClr val="1D4289"/>
                </a:solidFill>
              </a:rPr>
              <a:t>Types of Interview Questions</a:t>
            </a:r>
            <a:endParaRPr>
              <a:solidFill>
                <a:srgbClr val="1D4289"/>
              </a:solidFill>
            </a:endParaRPr>
          </a:p>
          <a:p>
            <a:pPr indent="0" lvl="0" marL="0" rtl="0" algn="l">
              <a:lnSpc>
                <a:spcPct val="100000"/>
              </a:lnSpc>
              <a:spcBef>
                <a:spcPts val="0"/>
              </a:spcBef>
              <a:spcAft>
                <a:spcPts val="0"/>
              </a:spcAft>
              <a:buSzPct val="111111"/>
              <a:buNone/>
            </a:pPr>
            <a:r>
              <a:t/>
            </a:r>
            <a:endParaRPr>
              <a:solidFill>
                <a:srgbClr val="1D4289"/>
              </a:solidFill>
            </a:endParaRPr>
          </a:p>
        </p:txBody>
      </p:sp>
      <p:graphicFrame>
        <p:nvGraphicFramePr>
          <p:cNvPr id="134" name="Google Shape;134;p13"/>
          <p:cNvGraphicFramePr/>
          <p:nvPr/>
        </p:nvGraphicFramePr>
        <p:xfrm>
          <a:off x="186000" y="494650"/>
          <a:ext cx="3000000" cy="3000000"/>
        </p:xfrm>
        <a:graphic>
          <a:graphicData uri="http://schemas.openxmlformats.org/drawingml/2006/table">
            <a:tbl>
              <a:tblPr>
                <a:noFill/>
                <a:tableStyleId>{751589BE-345D-411D-AA38-FD52DF893A37}</a:tableStyleId>
              </a:tblPr>
              <a:tblGrid>
                <a:gridCol w="1462000"/>
                <a:gridCol w="1462000"/>
                <a:gridCol w="1462000"/>
                <a:gridCol w="1462000"/>
                <a:gridCol w="1462000"/>
                <a:gridCol w="1462000"/>
              </a:tblGrid>
              <a:tr h="7754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Motivation</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(Why are you here?)</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Experience and Strengths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(What can you bring?)</a:t>
                      </a:r>
                      <a:endParaRPr sz="1100" u="none" cap="none" strike="noStrike"/>
                    </a:p>
                  </a:txBody>
                  <a:tcPr marT="91425" marB="91425" marR="91425" marL="91425">
                    <a:solidFill>
                      <a:schemeClr val="dk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Challenges and Growth</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(How do you respond when things get difficult?)</a:t>
                      </a:r>
                      <a:endParaRPr sz="1100" u="none" cap="none" strike="noStrike"/>
                    </a:p>
                  </a:txBody>
                  <a:tcPr marT="91425" marB="91425" marR="91425" marL="91425">
                    <a:solidFill>
                      <a:schemeClr val="dk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Behavioral Questions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(How do you operate?)</a:t>
                      </a:r>
                      <a:endParaRPr sz="1400" u="none" cap="none" strike="noStrike"/>
                    </a:p>
                  </a:txBody>
                  <a:tcPr marT="91425" marB="91425" marR="91425" marL="91425">
                    <a:solidFill>
                      <a:schemeClr val="dk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Future</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(Where are you headed?)</a:t>
                      </a:r>
                      <a:endParaRPr sz="1100" u="none" cap="none" strike="noStrike"/>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p>
                  </a:txBody>
                  <a:tcPr marT="91425" marB="91425" marR="91425" marL="91425">
                    <a:solidFill>
                      <a:schemeClr val="dk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Your Questions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(Are you interested?)</a:t>
                      </a:r>
                      <a:endParaRPr sz="1100" u="none" cap="none" strike="noStrike"/>
                    </a:p>
                  </a:txBody>
                  <a:tcPr marT="91425" marB="91425" marR="91425" marL="91425">
                    <a:solidFill>
                      <a:schemeClr val="dk1"/>
                    </a:solidFill>
                  </a:tcPr>
                </a:tc>
              </a:tr>
              <a:tr h="3596675">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this college?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do you want this job?</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do you deserve this scholarship?</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this major?</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Researching the organization.</a:t>
                      </a:r>
                      <a:br>
                        <a:rPr lang="en" sz="1100" u="none" cap="none" strike="noStrike">
                          <a:solidFill>
                            <a:schemeClr val="dk1"/>
                          </a:solidFill>
                        </a:rPr>
                      </a:br>
                      <a:r>
                        <a:rPr lang="en" sz="1100" u="none" cap="none" strike="noStrike">
                          <a:solidFill>
                            <a:schemeClr val="dk1"/>
                          </a:solidFill>
                        </a:rPr>
                        <a:t> ✔ Connecting your interests to the opportunity.</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your strengths?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 proud of?</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makes you unique?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Think of 3–5 accomplishments.</a:t>
                      </a:r>
                      <a:br>
                        <a:rPr lang="en" sz="1100" u="none" cap="none" strike="noStrike">
                          <a:solidFill>
                            <a:schemeClr val="dk1"/>
                          </a:solidFill>
                        </a:rPr>
                      </a:br>
                      <a:r>
                        <a:rPr lang="en" sz="1100" u="none" cap="none" strike="noStrike">
                          <a:solidFill>
                            <a:schemeClr val="dk1"/>
                          </a:solidFill>
                        </a:rPr>
                        <a:t> ✔ Use specific examples.</a:t>
                      </a:r>
                      <a:endParaRPr sz="1400" u="none" cap="none" strike="noStrike"/>
                    </a:p>
                  </a:txBody>
                  <a:tcPr marT="91425" marB="91425" marR="91425" marL="91425">
                    <a:solidFill>
                      <a:schemeClr val="dk1"/>
                    </a:solidFill>
                  </a:tcPr>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 a challenge.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Describe a failure.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 a conflict.</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What's your biggest weakness?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Choose a real example.</a:t>
                      </a:r>
                      <a:br>
                        <a:rPr lang="en" sz="1100" u="none" cap="none" strike="noStrike">
                          <a:solidFill>
                            <a:schemeClr val="dk1"/>
                          </a:solidFill>
                        </a:rPr>
                      </a:br>
                      <a:r>
                        <a:rPr lang="en" sz="1100" u="none" cap="none" strike="noStrike">
                          <a:solidFill>
                            <a:schemeClr val="dk1"/>
                          </a:solidFill>
                        </a:rPr>
                        <a:t> ✔ Focus on what you learned.</a:t>
                      </a:r>
                      <a:endParaRPr sz="1400" u="none" cap="none" strike="noStrike"/>
                    </a:p>
                  </a:txBody>
                  <a:tcPr marT="91425" marB="91425" marR="91425" marL="91425">
                    <a:solidFill>
                      <a:schemeClr val="dk1"/>
                    </a:solidFill>
                  </a:tcPr>
                </a:tc>
                <a:tc>
                  <a:txBody>
                    <a:bodyPr/>
                    <a:lstStyle/>
                    <a:p>
                      <a:pPr indent="0" lvl="0" marL="0" marR="0" rtl="0" algn="l">
                        <a:lnSpc>
                          <a:spcPct val="115000"/>
                        </a:lnSpc>
                        <a:spcBef>
                          <a:spcPts val="0"/>
                        </a:spcBef>
                        <a:spcAft>
                          <a:spcPts val="0"/>
                        </a:spcAft>
                        <a:buClr>
                          <a:srgbClr val="000000"/>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 the book you’re reading.</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...a time you worked with a difficult person.</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...a time you showed leadership.</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 a time you worked on a team.</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Prepping stories.</a:t>
                      </a:r>
                      <a:endParaRPr sz="1400" u="none" cap="none" strike="noStrike"/>
                    </a:p>
                  </a:txBody>
                  <a:tcPr marT="91425" marB="91425" marR="91425" marL="91425">
                    <a:solidFill>
                      <a:schemeClr val="dk1"/>
                    </a:solidFill>
                  </a:tcPr>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your goals?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Where do you see yourself in five years?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do you hope to accomplish?</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Have a direction.</a:t>
                      </a:r>
                      <a:br>
                        <a:rPr lang="en" sz="1100" u="none" cap="none" strike="noStrike">
                          <a:solidFill>
                            <a:schemeClr val="dk1"/>
                          </a:solidFill>
                        </a:rPr>
                      </a:b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NOTE</a:t>
                      </a:r>
                      <a:r>
                        <a:rPr lang="en" sz="1100" u="none" cap="none" strike="noStrike">
                          <a:solidFill>
                            <a:schemeClr val="dk1"/>
                          </a:solidFill>
                        </a:rPr>
                        <a:t>: You don't have to have your whole life planned.</a:t>
                      </a:r>
                      <a:endParaRPr sz="1400" u="none" cap="none" strike="noStrike"/>
                    </a:p>
                  </a:txBody>
                  <a:tcPr marT="91425" marB="91425" marR="91425" marL="91425">
                    <a:solidFill>
                      <a:schemeClr val="dk1"/>
                    </a:solidFill>
                  </a:tcPr>
                </a:tc>
                <a:tc>
                  <a:txBody>
                    <a:bodyPr/>
                    <a:lstStyle/>
                    <a:p>
                      <a:pPr indent="0" lvl="0" marL="0" marR="0" rtl="0" algn="l">
                        <a:lnSpc>
                          <a:spcPct val="115000"/>
                        </a:lnSpc>
                        <a:spcBef>
                          <a:spcPts val="0"/>
                        </a:spcBef>
                        <a:spcAft>
                          <a:spcPts val="0"/>
                        </a:spcAft>
                        <a:buClr>
                          <a:srgbClr val="000000"/>
                        </a:buClr>
                        <a:buSzPts val="1100"/>
                        <a:buFont typeface="Arial"/>
                        <a:buNone/>
                      </a:pPr>
                      <a:r>
                        <a:rPr b="1" lang="en" sz="1100" u="none" cap="none" strike="noStrike">
                          <a:solidFill>
                            <a:schemeClr val="dk1"/>
                          </a:solidFill>
                        </a:rPr>
                        <a:t>Example</a:t>
                      </a:r>
                      <a:endParaRPr b="1"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lang="en" sz="1100" u="none" cap="none" strike="noStrike">
                          <a:solidFill>
                            <a:schemeClr val="dk1"/>
                          </a:solidFill>
                        </a:rPr>
                        <a:t>"What questions do you have for us?"</a:t>
                      </a:r>
                      <a:endParaRPr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a:t>
                      </a:r>
                      <a:r>
                        <a:rPr b="1" lang="en" sz="1100" u="none" cap="none" strike="noStrike">
                          <a:solidFill>
                            <a:schemeClr val="dk1"/>
                          </a:solidFill>
                        </a:rPr>
                        <a:t>Have 2–3 questions ready, like:</a:t>
                      </a:r>
                      <a:endParaRPr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lang="en" sz="1100" u="none" cap="none" strike="noStrike">
                          <a:solidFill>
                            <a:schemeClr val="dk1"/>
                          </a:solidFill>
                        </a:rPr>
                        <a:t>What do successful students/employees here have in common?</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do you enjoy most about working here?</a:t>
                      </a:r>
                      <a:endParaRPr sz="1400" u="none" cap="none" strike="noStrike"/>
                    </a:p>
                  </a:txBody>
                  <a:tcPr marT="91425" marB="91425" marR="91425" marL="91425">
                    <a:solidFill>
                      <a:schemeClr val="dk1"/>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4"/>
          <p:cNvSpPr txBox="1"/>
          <p:nvPr>
            <p:ph type="title"/>
          </p:nvPr>
        </p:nvSpPr>
        <p:spPr>
          <a:xfrm>
            <a:off x="0" y="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39286"/>
              <a:buFont typeface="Arial"/>
              <a:buNone/>
            </a:pPr>
            <a:r>
              <a:rPr lang="en">
                <a:solidFill>
                  <a:srgbClr val="1D4289"/>
                </a:solidFill>
              </a:rPr>
              <a:t>Types of Interview Questions</a:t>
            </a:r>
            <a:endParaRPr>
              <a:solidFill>
                <a:srgbClr val="1D4289"/>
              </a:solidFill>
            </a:endParaRPr>
          </a:p>
          <a:p>
            <a:pPr indent="0" lvl="0" marL="0" rtl="0" algn="l">
              <a:lnSpc>
                <a:spcPct val="100000"/>
              </a:lnSpc>
              <a:spcBef>
                <a:spcPts val="0"/>
              </a:spcBef>
              <a:spcAft>
                <a:spcPts val="0"/>
              </a:spcAft>
              <a:buSzPct val="111111"/>
              <a:buNone/>
            </a:pPr>
            <a:r>
              <a:t/>
            </a:r>
            <a:endParaRPr>
              <a:solidFill>
                <a:srgbClr val="1D4289"/>
              </a:solidFill>
            </a:endParaRPr>
          </a:p>
        </p:txBody>
      </p:sp>
      <p:graphicFrame>
        <p:nvGraphicFramePr>
          <p:cNvPr id="140" name="Google Shape;140;p14"/>
          <p:cNvGraphicFramePr/>
          <p:nvPr/>
        </p:nvGraphicFramePr>
        <p:xfrm>
          <a:off x="186000" y="494650"/>
          <a:ext cx="3000000" cy="3000000"/>
        </p:xfrm>
        <a:graphic>
          <a:graphicData uri="http://schemas.openxmlformats.org/drawingml/2006/table">
            <a:tbl>
              <a:tblPr>
                <a:noFill/>
                <a:tableStyleId>{751589BE-345D-411D-AA38-FD52DF893A37}</a:tableStyleId>
              </a:tblPr>
              <a:tblGrid>
                <a:gridCol w="1462000"/>
                <a:gridCol w="1462000"/>
                <a:gridCol w="1462000"/>
                <a:gridCol w="1462000"/>
                <a:gridCol w="1462000"/>
                <a:gridCol w="1462000"/>
              </a:tblGrid>
              <a:tr h="7754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Motivation</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(Why are you here?)</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Experience and Strengths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(What can you bring?)</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Challenges and Growth</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(How do you respond when things get difficult?)</a:t>
                      </a:r>
                      <a:endParaRPr sz="1100" u="none" cap="none" strike="noStrike"/>
                    </a:p>
                  </a:txBody>
                  <a:tcPr marT="91425" marB="91425" marR="91425" marL="91425">
                    <a:solidFill>
                      <a:schemeClr val="dk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Behavioral Questions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(How do you operate?)</a:t>
                      </a:r>
                      <a:endParaRPr sz="1400" u="none" cap="none" strike="noStrike"/>
                    </a:p>
                  </a:txBody>
                  <a:tcPr marT="91425" marB="91425" marR="91425" marL="91425">
                    <a:solidFill>
                      <a:schemeClr val="dk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Future</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(Where are you headed?)</a:t>
                      </a:r>
                      <a:endParaRPr sz="1100" u="none" cap="none" strike="noStrike"/>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p>
                  </a:txBody>
                  <a:tcPr marT="91425" marB="91425" marR="91425" marL="91425">
                    <a:solidFill>
                      <a:schemeClr val="dk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Your Questions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(Are you interested?)</a:t>
                      </a:r>
                      <a:endParaRPr sz="1100" u="none" cap="none" strike="noStrike"/>
                    </a:p>
                  </a:txBody>
                  <a:tcPr marT="91425" marB="91425" marR="91425" marL="91425">
                    <a:solidFill>
                      <a:schemeClr val="dk1"/>
                    </a:solidFill>
                  </a:tcPr>
                </a:tc>
              </a:tr>
              <a:tr h="3596675">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this college?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do you want this job?</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do you deserve this scholarship?</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this major?</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Researching the organization.</a:t>
                      </a:r>
                      <a:br>
                        <a:rPr lang="en" sz="1100" u="none" cap="none" strike="noStrike">
                          <a:solidFill>
                            <a:schemeClr val="dk1"/>
                          </a:solidFill>
                        </a:rPr>
                      </a:br>
                      <a:r>
                        <a:rPr lang="en" sz="1100" u="none" cap="none" strike="noStrike">
                          <a:solidFill>
                            <a:schemeClr val="dk1"/>
                          </a:solidFill>
                        </a:rPr>
                        <a:t> ✔ Connecting your interests to the opportunity.</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your strengths?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 proud of?</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makes you unique?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Think of 3–5 accomplishments.</a:t>
                      </a:r>
                      <a:br>
                        <a:rPr lang="en" sz="1100" u="none" cap="none" strike="noStrike">
                          <a:solidFill>
                            <a:schemeClr val="dk1"/>
                          </a:solidFill>
                        </a:rPr>
                      </a:br>
                      <a:r>
                        <a:rPr lang="en" sz="1100" u="none" cap="none" strike="noStrike">
                          <a:solidFill>
                            <a:schemeClr val="dk1"/>
                          </a:solidFill>
                        </a:rPr>
                        <a:t> ✔ Use specific examples.</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 a challenge.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Describe a failure.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 a conflict.</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What's your biggest weakness?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Choose a real example.</a:t>
                      </a:r>
                      <a:br>
                        <a:rPr lang="en" sz="1100" u="none" cap="none" strike="noStrike">
                          <a:solidFill>
                            <a:schemeClr val="dk1"/>
                          </a:solidFill>
                        </a:rPr>
                      </a:br>
                      <a:r>
                        <a:rPr lang="en" sz="1100" u="none" cap="none" strike="noStrike">
                          <a:solidFill>
                            <a:schemeClr val="dk1"/>
                          </a:solidFill>
                        </a:rPr>
                        <a:t> ✔ Focus on what you learned.</a:t>
                      </a:r>
                      <a:endParaRPr sz="1400" u="none" cap="none" strike="noStrike"/>
                    </a:p>
                  </a:txBody>
                  <a:tcPr marT="91425" marB="91425" marR="91425" marL="91425">
                    <a:solidFill>
                      <a:schemeClr val="dk1"/>
                    </a:solidFill>
                  </a:tcPr>
                </a:tc>
                <a:tc>
                  <a:txBody>
                    <a:bodyPr/>
                    <a:lstStyle/>
                    <a:p>
                      <a:pPr indent="0" lvl="0" marL="0" marR="0" rtl="0" algn="l">
                        <a:lnSpc>
                          <a:spcPct val="115000"/>
                        </a:lnSpc>
                        <a:spcBef>
                          <a:spcPts val="0"/>
                        </a:spcBef>
                        <a:spcAft>
                          <a:spcPts val="0"/>
                        </a:spcAft>
                        <a:buClr>
                          <a:srgbClr val="000000"/>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 the book you’re reading.</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...a time you worked with a difficult person.</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...a time you showed leadership.</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 a time you worked on a team.</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Prepping stories.</a:t>
                      </a:r>
                      <a:endParaRPr sz="1400" u="none" cap="none" strike="noStrike"/>
                    </a:p>
                  </a:txBody>
                  <a:tcPr marT="91425" marB="91425" marR="91425" marL="91425">
                    <a:solidFill>
                      <a:schemeClr val="dk1"/>
                    </a:solidFill>
                  </a:tcPr>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your goals?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Where do you see yourself in five years?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do you hope to accomplish?</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Have a direction.</a:t>
                      </a:r>
                      <a:br>
                        <a:rPr lang="en" sz="1100" u="none" cap="none" strike="noStrike">
                          <a:solidFill>
                            <a:schemeClr val="dk1"/>
                          </a:solidFill>
                        </a:rPr>
                      </a:b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NOTE</a:t>
                      </a:r>
                      <a:r>
                        <a:rPr lang="en" sz="1100" u="none" cap="none" strike="noStrike">
                          <a:solidFill>
                            <a:schemeClr val="dk1"/>
                          </a:solidFill>
                        </a:rPr>
                        <a:t>: You don't have to have your whole life planned.</a:t>
                      </a:r>
                      <a:endParaRPr sz="1400" u="none" cap="none" strike="noStrike"/>
                    </a:p>
                  </a:txBody>
                  <a:tcPr marT="91425" marB="91425" marR="91425" marL="91425">
                    <a:solidFill>
                      <a:schemeClr val="dk1"/>
                    </a:solidFill>
                  </a:tcPr>
                </a:tc>
                <a:tc>
                  <a:txBody>
                    <a:bodyPr/>
                    <a:lstStyle/>
                    <a:p>
                      <a:pPr indent="0" lvl="0" marL="0" marR="0" rtl="0" algn="l">
                        <a:lnSpc>
                          <a:spcPct val="115000"/>
                        </a:lnSpc>
                        <a:spcBef>
                          <a:spcPts val="0"/>
                        </a:spcBef>
                        <a:spcAft>
                          <a:spcPts val="0"/>
                        </a:spcAft>
                        <a:buClr>
                          <a:srgbClr val="000000"/>
                        </a:buClr>
                        <a:buSzPts val="1100"/>
                        <a:buFont typeface="Arial"/>
                        <a:buNone/>
                      </a:pPr>
                      <a:r>
                        <a:rPr b="1" lang="en" sz="1100" u="none" cap="none" strike="noStrike">
                          <a:solidFill>
                            <a:schemeClr val="dk1"/>
                          </a:solidFill>
                        </a:rPr>
                        <a:t>Example</a:t>
                      </a:r>
                      <a:endParaRPr b="1"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lang="en" sz="1100" u="none" cap="none" strike="noStrike">
                          <a:solidFill>
                            <a:schemeClr val="dk1"/>
                          </a:solidFill>
                        </a:rPr>
                        <a:t>"What questions do you have for us?"</a:t>
                      </a:r>
                      <a:endParaRPr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a:t>
                      </a:r>
                      <a:r>
                        <a:rPr b="1" lang="en" sz="1100" u="none" cap="none" strike="noStrike">
                          <a:solidFill>
                            <a:schemeClr val="dk1"/>
                          </a:solidFill>
                        </a:rPr>
                        <a:t>Have 2–3 questions ready, like:</a:t>
                      </a:r>
                      <a:endParaRPr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lang="en" sz="1100" u="none" cap="none" strike="noStrike">
                          <a:solidFill>
                            <a:schemeClr val="dk1"/>
                          </a:solidFill>
                        </a:rPr>
                        <a:t>What do successful students/employees here have in common?</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do you enjoy most about working here?</a:t>
                      </a:r>
                      <a:endParaRPr sz="1400" u="none" cap="none" strike="noStrike"/>
                    </a:p>
                  </a:txBody>
                  <a:tcPr marT="91425" marB="91425" marR="91425" marL="91425">
                    <a:solidFill>
                      <a:schemeClr val="dk1"/>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5"/>
          <p:cNvSpPr txBox="1"/>
          <p:nvPr>
            <p:ph type="title"/>
          </p:nvPr>
        </p:nvSpPr>
        <p:spPr>
          <a:xfrm>
            <a:off x="0" y="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39286"/>
              <a:buFont typeface="Arial"/>
              <a:buNone/>
            </a:pPr>
            <a:r>
              <a:rPr lang="en">
                <a:solidFill>
                  <a:srgbClr val="1D4289"/>
                </a:solidFill>
              </a:rPr>
              <a:t>Types of Interview Questions</a:t>
            </a:r>
            <a:endParaRPr>
              <a:solidFill>
                <a:srgbClr val="1D4289"/>
              </a:solidFill>
            </a:endParaRPr>
          </a:p>
          <a:p>
            <a:pPr indent="0" lvl="0" marL="0" rtl="0" algn="l">
              <a:lnSpc>
                <a:spcPct val="100000"/>
              </a:lnSpc>
              <a:spcBef>
                <a:spcPts val="0"/>
              </a:spcBef>
              <a:spcAft>
                <a:spcPts val="0"/>
              </a:spcAft>
              <a:buSzPct val="111111"/>
              <a:buNone/>
            </a:pPr>
            <a:r>
              <a:t/>
            </a:r>
            <a:endParaRPr>
              <a:solidFill>
                <a:srgbClr val="1D4289"/>
              </a:solidFill>
            </a:endParaRPr>
          </a:p>
        </p:txBody>
      </p:sp>
      <p:graphicFrame>
        <p:nvGraphicFramePr>
          <p:cNvPr id="146" name="Google Shape;146;p15"/>
          <p:cNvGraphicFramePr/>
          <p:nvPr/>
        </p:nvGraphicFramePr>
        <p:xfrm>
          <a:off x="186000" y="494650"/>
          <a:ext cx="3000000" cy="3000000"/>
        </p:xfrm>
        <a:graphic>
          <a:graphicData uri="http://schemas.openxmlformats.org/drawingml/2006/table">
            <a:tbl>
              <a:tblPr>
                <a:noFill/>
                <a:tableStyleId>{751589BE-345D-411D-AA38-FD52DF893A37}</a:tableStyleId>
              </a:tblPr>
              <a:tblGrid>
                <a:gridCol w="1462000"/>
                <a:gridCol w="1462000"/>
                <a:gridCol w="1462000"/>
                <a:gridCol w="1462000"/>
                <a:gridCol w="1462000"/>
                <a:gridCol w="1462000"/>
              </a:tblGrid>
              <a:tr h="7754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Motivation</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(Why are you here?)</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Experience and Strengths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(What can you bring?)</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Challenges and Growth</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(How do you respond when things get difficult?)</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Behavioral Questions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(How do you operate?)</a:t>
                      </a:r>
                      <a:endParaRPr sz="1400" u="none" cap="none" strike="noStrike"/>
                    </a:p>
                  </a:txBody>
                  <a:tcPr marT="91425" marB="91425" marR="91425" marL="91425">
                    <a:solidFill>
                      <a:schemeClr val="dk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Future</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(Where are you headed?)</a:t>
                      </a:r>
                      <a:endParaRPr sz="1100" u="none" cap="none" strike="noStrike"/>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p>
                  </a:txBody>
                  <a:tcPr marT="91425" marB="91425" marR="91425" marL="91425">
                    <a:solidFill>
                      <a:schemeClr val="dk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Your Questions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(Are you interested?)</a:t>
                      </a:r>
                      <a:endParaRPr sz="1100" u="none" cap="none" strike="noStrike"/>
                    </a:p>
                  </a:txBody>
                  <a:tcPr marT="91425" marB="91425" marR="91425" marL="91425">
                    <a:solidFill>
                      <a:schemeClr val="dk1"/>
                    </a:solidFill>
                  </a:tcPr>
                </a:tc>
              </a:tr>
              <a:tr h="3596675">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this college?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do you want this job?</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do you deserve this scholarship?</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this major?</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Researching the organization.</a:t>
                      </a:r>
                      <a:br>
                        <a:rPr lang="en" sz="1100" u="none" cap="none" strike="noStrike">
                          <a:solidFill>
                            <a:schemeClr val="dk1"/>
                          </a:solidFill>
                        </a:rPr>
                      </a:br>
                      <a:r>
                        <a:rPr lang="en" sz="1100" u="none" cap="none" strike="noStrike">
                          <a:solidFill>
                            <a:schemeClr val="dk1"/>
                          </a:solidFill>
                        </a:rPr>
                        <a:t> ✔ Connecting your interests to the opportunity.</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your strengths?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 proud of?</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makes you unique?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Think of 3–5 accomplishments.</a:t>
                      </a:r>
                      <a:br>
                        <a:rPr lang="en" sz="1100" u="none" cap="none" strike="noStrike">
                          <a:solidFill>
                            <a:schemeClr val="dk1"/>
                          </a:solidFill>
                        </a:rPr>
                      </a:br>
                      <a:r>
                        <a:rPr lang="en" sz="1100" u="none" cap="none" strike="noStrike">
                          <a:solidFill>
                            <a:schemeClr val="dk1"/>
                          </a:solidFill>
                        </a:rPr>
                        <a:t> ✔ Use specific examples.</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 a challenge.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Describe a failure.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 a conflict.</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What's your biggest weakness?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Choose a real example.</a:t>
                      </a:r>
                      <a:br>
                        <a:rPr lang="en" sz="1100" u="none" cap="none" strike="noStrike">
                          <a:solidFill>
                            <a:schemeClr val="dk1"/>
                          </a:solidFill>
                        </a:rPr>
                      </a:br>
                      <a:r>
                        <a:rPr lang="en" sz="1100" u="none" cap="none" strike="noStrike">
                          <a:solidFill>
                            <a:schemeClr val="dk1"/>
                          </a:solidFill>
                        </a:rPr>
                        <a:t> ✔ Focus on what you learned.</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rgbClr val="000000"/>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 the book you’re reading.</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...a time you worked with a difficult person.</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...a time you showed leadership.</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 a time you worked on a team.</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Prepping stories.</a:t>
                      </a:r>
                      <a:endParaRPr sz="1400" u="none" cap="none" strike="noStrike"/>
                    </a:p>
                  </a:txBody>
                  <a:tcPr marT="91425" marB="91425" marR="91425" marL="91425">
                    <a:solidFill>
                      <a:schemeClr val="dk1"/>
                    </a:solidFill>
                  </a:tcPr>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your goals?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Where do you see yourself in five years?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do you hope to accomplish?</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Have a direction.</a:t>
                      </a:r>
                      <a:br>
                        <a:rPr lang="en" sz="1100" u="none" cap="none" strike="noStrike">
                          <a:solidFill>
                            <a:schemeClr val="dk1"/>
                          </a:solidFill>
                        </a:rPr>
                      </a:b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NOTE</a:t>
                      </a:r>
                      <a:r>
                        <a:rPr lang="en" sz="1100" u="none" cap="none" strike="noStrike">
                          <a:solidFill>
                            <a:schemeClr val="dk1"/>
                          </a:solidFill>
                        </a:rPr>
                        <a:t>: You don't have to have your whole life planned.</a:t>
                      </a:r>
                      <a:endParaRPr sz="1400" u="none" cap="none" strike="noStrike"/>
                    </a:p>
                  </a:txBody>
                  <a:tcPr marT="91425" marB="91425" marR="91425" marL="91425">
                    <a:solidFill>
                      <a:schemeClr val="dk1"/>
                    </a:solidFill>
                  </a:tcPr>
                </a:tc>
                <a:tc>
                  <a:txBody>
                    <a:bodyPr/>
                    <a:lstStyle/>
                    <a:p>
                      <a:pPr indent="0" lvl="0" marL="0" marR="0" rtl="0" algn="l">
                        <a:lnSpc>
                          <a:spcPct val="115000"/>
                        </a:lnSpc>
                        <a:spcBef>
                          <a:spcPts val="0"/>
                        </a:spcBef>
                        <a:spcAft>
                          <a:spcPts val="0"/>
                        </a:spcAft>
                        <a:buClr>
                          <a:srgbClr val="000000"/>
                        </a:buClr>
                        <a:buSzPts val="1100"/>
                        <a:buFont typeface="Arial"/>
                        <a:buNone/>
                      </a:pPr>
                      <a:r>
                        <a:rPr b="1" lang="en" sz="1100" u="none" cap="none" strike="noStrike">
                          <a:solidFill>
                            <a:schemeClr val="dk1"/>
                          </a:solidFill>
                        </a:rPr>
                        <a:t>Example</a:t>
                      </a:r>
                      <a:endParaRPr b="1"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lang="en" sz="1100" u="none" cap="none" strike="noStrike">
                          <a:solidFill>
                            <a:schemeClr val="dk1"/>
                          </a:solidFill>
                        </a:rPr>
                        <a:t>"What questions do you have for us?"</a:t>
                      </a:r>
                      <a:endParaRPr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a:t>
                      </a:r>
                      <a:r>
                        <a:rPr b="1" lang="en" sz="1100" u="none" cap="none" strike="noStrike">
                          <a:solidFill>
                            <a:schemeClr val="dk1"/>
                          </a:solidFill>
                        </a:rPr>
                        <a:t>Have 2–3 questions ready, like:</a:t>
                      </a:r>
                      <a:endParaRPr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lang="en" sz="1100" u="none" cap="none" strike="noStrike">
                          <a:solidFill>
                            <a:schemeClr val="dk1"/>
                          </a:solidFill>
                        </a:rPr>
                        <a:t>What do successful students/employees here have in common?</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do you enjoy most about working here?</a:t>
                      </a:r>
                      <a:endParaRPr sz="1400" u="none" cap="none" strike="noStrike"/>
                    </a:p>
                  </a:txBody>
                  <a:tcPr marT="91425" marB="91425" marR="91425" marL="91425">
                    <a:solidFill>
                      <a:schemeClr val="dk1"/>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6"/>
          <p:cNvSpPr txBox="1"/>
          <p:nvPr>
            <p:ph type="title"/>
          </p:nvPr>
        </p:nvSpPr>
        <p:spPr>
          <a:xfrm>
            <a:off x="0" y="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39286"/>
              <a:buFont typeface="Arial"/>
              <a:buNone/>
            </a:pPr>
            <a:r>
              <a:rPr lang="en">
                <a:solidFill>
                  <a:srgbClr val="1D4289"/>
                </a:solidFill>
              </a:rPr>
              <a:t>Types of Interview Questions</a:t>
            </a:r>
            <a:endParaRPr>
              <a:solidFill>
                <a:srgbClr val="1D4289"/>
              </a:solidFill>
            </a:endParaRPr>
          </a:p>
          <a:p>
            <a:pPr indent="0" lvl="0" marL="0" rtl="0" algn="l">
              <a:lnSpc>
                <a:spcPct val="100000"/>
              </a:lnSpc>
              <a:spcBef>
                <a:spcPts val="0"/>
              </a:spcBef>
              <a:spcAft>
                <a:spcPts val="0"/>
              </a:spcAft>
              <a:buSzPct val="111111"/>
              <a:buNone/>
            </a:pPr>
            <a:r>
              <a:t/>
            </a:r>
            <a:endParaRPr>
              <a:solidFill>
                <a:srgbClr val="1D4289"/>
              </a:solidFill>
            </a:endParaRPr>
          </a:p>
        </p:txBody>
      </p:sp>
      <p:graphicFrame>
        <p:nvGraphicFramePr>
          <p:cNvPr id="152" name="Google Shape;152;p16"/>
          <p:cNvGraphicFramePr/>
          <p:nvPr/>
        </p:nvGraphicFramePr>
        <p:xfrm>
          <a:off x="186000" y="494650"/>
          <a:ext cx="3000000" cy="3000000"/>
        </p:xfrm>
        <a:graphic>
          <a:graphicData uri="http://schemas.openxmlformats.org/drawingml/2006/table">
            <a:tbl>
              <a:tblPr>
                <a:noFill/>
                <a:tableStyleId>{751589BE-345D-411D-AA38-FD52DF893A37}</a:tableStyleId>
              </a:tblPr>
              <a:tblGrid>
                <a:gridCol w="1462000"/>
                <a:gridCol w="1462000"/>
                <a:gridCol w="1462000"/>
                <a:gridCol w="1462000"/>
                <a:gridCol w="1462000"/>
                <a:gridCol w="1462000"/>
              </a:tblGrid>
              <a:tr h="7754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Motivation</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(Why are you here?)</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Experience and Strengths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(What can you bring?)</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Challenges and Growth</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(How do you respond when things get difficult?)</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Behavioral Questions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(How do you operate?)</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Future</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(Where are you headed?)</a:t>
                      </a:r>
                      <a:endParaRPr sz="1100" u="none" cap="none" strike="noStrike"/>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p>
                  </a:txBody>
                  <a:tcPr marT="91425" marB="91425" marR="91425" marL="91425">
                    <a:solidFill>
                      <a:schemeClr val="dk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Your Questions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(Are you interested?)</a:t>
                      </a:r>
                      <a:endParaRPr sz="1100" u="none" cap="none" strike="noStrike"/>
                    </a:p>
                  </a:txBody>
                  <a:tcPr marT="91425" marB="91425" marR="91425" marL="91425">
                    <a:solidFill>
                      <a:schemeClr val="dk1"/>
                    </a:solidFill>
                  </a:tcPr>
                </a:tc>
              </a:tr>
              <a:tr h="3596675">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this college?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do you want this job?</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do you deserve this scholarship?</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this major?</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Researching the organization.</a:t>
                      </a:r>
                      <a:br>
                        <a:rPr lang="en" sz="1100" u="none" cap="none" strike="noStrike">
                          <a:solidFill>
                            <a:schemeClr val="dk1"/>
                          </a:solidFill>
                        </a:rPr>
                      </a:br>
                      <a:r>
                        <a:rPr lang="en" sz="1100" u="none" cap="none" strike="noStrike">
                          <a:solidFill>
                            <a:schemeClr val="dk1"/>
                          </a:solidFill>
                        </a:rPr>
                        <a:t> ✔ Connecting your interests to the opportunity.</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your strengths?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 proud of?</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makes you unique?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Think of 3–5 accomplishments.</a:t>
                      </a:r>
                      <a:br>
                        <a:rPr lang="en" sz="1100" u="none" cap="none" strike="noStrike">
                          <a:solidFill>
                            <a:schemeClr val="dk1"/>
                          </a:solidFill>
                        </a:rPr>
                      </a:br>
                      <a:r>
                        <a:rPr lang="en" sz="1100" u="none" cap="none" strike="noStrike">
                          <a:solidFill>
                            <a:schemeClr val="dk1"/>
                          </a:solidFill>
                        </a:rPr>
                        <a:t> ✔ Use specific examples.</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 a challenge.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Describe a failure.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 a conflict.</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What's your biggest weakness?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Choose a real example.</a:t>
                      </a:r>
                      <a:br>
                        <a:rPr lang="en" sz="1100" u="none" cap="none" strike="noStrike">
                          <a:solidFill>
                            <a:schemeClr val="dk1"/>
                          </a:solidFill>
                        </a:rPr>
                      </a:br>
                      <a:r>
                        <a:rPr lang="en" sz="1100" u="none" cap="none" strike="noStrike">
                          <a:solidFill>
                            <a:schemeClr val="dk1"/>
                          </a:solidFill>
                        </a:rPr>
                        <a:t> ✔ Focus on what you learned.</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rgbClr val="000000"/>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 the book you’re reading.</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...a time you worked with a difficult person.</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...a time you showed leadership.</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 a time you worked on a team.</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Prepping stories.</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your goals?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Where do you see yourself in five years?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do you hope to accomplish?</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Have a direction.</a:t>
                      </a:r>
                      <a:br>
                        <a:rPr lang="en" sz="1100" u="none" cap="none" strike="noStrike">
                          <a:solidFill>
                            <a:schemeClr val="dk1"/>
                          </a:solidFill>
                        </a:rPr>
                      </a:b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NOTE</a:t>
                      </a:r>
                      <a:r>
                        <a:rPr lang="en" sz="1100" u="none" cap="none" strike="noStrike">
                          <a:solidFill>
                            <a:schemeClr val="dk1"/>
                          </a:solidFill>
                        </a:rPr>
                        <a:t>: You don't have to have your whole life planned.</a:t>
                      </a:r>
                      <a:endParaRPr sz="1400" u="none" cap="none" strike="noStrike"/>
                    </a:p>
                  </a:txBody>
                  <a:tcPr marT="91425" marB="91425" marR="91425" marL="91425">
                    <a:solidFill>
                      <a:schemeClr val="dk1"/>
                    </a:solidFill>
                  </a:tcPr>
                </a:tc>
                <a:tc>
                  <a:txBody>
                    <a:bodyPr/>
                    <a:lstStyle/>
                    <a:p>
                      <a:pPr indent="0" lvl="0" marL="0" marR="0" rtl="0" algn="l">
                        <a:lnSpc>
                          <a:spcPct val="115000"/>
                        </a:lnSpc>
                        <a:spcBef>
                          <a:spcPts val="0"/>
                        </a:spcBef>
                        <a:spcAft>
                          <a:spcPts val="0"/>
                        </a:spcAft>
                        <a:buClr>
                          <a:srgbClr val="000000"/>
                        </a:buClr>
                        <a:buSzPts val="1100"/>
                        <a:buFont typeface="Arial"/>
                        <a:buNone/>
                      </a:pPr>
                      <a:r>
                        <a:rPr b="1" lang="en" sz="1100" u="none" cap="none" strike="noStrike">
                          <a:solidFill>
                            <a:schemeClr val="dk1"/>
                          </a:solidFill>
                        </a:rPr>
                        <a:t>Example</a:t>
                      </a:r>
                      <a:endParaRPr b="1"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lang="en" sz="1100" u="none" cap="none" strike="noStrike">
                          <a:solidFill>
                            <a:schemeClr val="dk1"/>
                          </a:solidFill>
                        </a:rPr>
                        <a:t>"What questions do you have for us?"</a:t>
                      </a:r>
                      <a:endParaRPr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a:t>
                      </a:r>
                      <a:r>
                        <a:rPr b="1" lang="en" sz="1100" u="none" cap="none" strike="noStrike">
                          <a:solidFill>
                            <a:schemeClr val="dk1"/>
                          </a:solidFill>
                        </a:rPr>
                        <a:t>Have 2–3 questions ready, like:</a:t>
                      </a:r>
                      <a:endParaRPr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lang="en" sz="1100" u="none" cap="none" strike="noStrike">
                          <a:solidFill>
                            <a:schemeClr val="dk1"/>
                          </a:solidFill>
                        </a:rPr>
                        <a:t>What do successful students/employees here have in common?</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do you enjoy most about working here?</a:t>
                      </a:r>
                      <a:endParaRPr sz="1400" u="none" cap="none" strike="noStrike"/>
                    </a:p>
                  </a:txBody>
                  <a:tcPr marT="91425" marB="91425" marR="91425" marL="91425">
                    <a:solidFill>
                      <a:schemeClr val="dk1"/>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7"/>
          <p:cNvSpPr txBox="1"/>
          <p:nvPr>
            <p:ph type="title"/>
          </p:nvPr>
        </p:nvSpPr>
        <p:spPr>
          <a:xfrm>
            <a:off x="0" y="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39286"/>
              <a:buFont typeface="Arial"/>
              <a:buNone/>
            </a:pPr>
            <a:r>
              <a:rPr lang="en">
                <a:solidFill>
                  <a:srgbClr val="1D4289"/>
                </a:solidFill>
              </a:rPr>
              <a:t>Types of Interview Questions</a:t>
            </a:r>
            <a:endParaRPr>
              <a:solidFill>
                <a:srgbClr val="1D4289"/>
              </a:solidFill>
            </a:endParaRPr>
          </a:p>
          <a:p>
            <a:pPr indent="0" lvl="0" marL="0" rtl="0" algn="l">
              <a:lnSpc>
                <a:spcPct val="100000"/>
              </a:lnSpc>
              <a:spcBef>
                <a:spcPts val="0"/>
              </a:spcBef>
              <a:spcAft>
                <a:spcPts val="0"/>
              </a:spcAft>
              <a:buSzPct val="111111"/>
              <a:buNone/>
            </a:pPr>
            <a:r>
              <a:t/>
            </a:r>
            <a:endParaRPr>
              <a:solidFill>
                <a:srgbClr val="1D4289"/>
              </a:solidFill>
            </a:endParaRPr>
          </a:p>
        </p:txBody>
      </p:sp>
      <p:graphicFrame>
        <p:nvGraphicFramePr>
          <p:cNvPr id="158" name="Google Shape;158;p17"/>
          <p:cNvGraphicFramePr/>
          <p:nvPr/>
        </p:nvGraphicFramePr>
        <p:xfrm>
          <a:off x="186000" y="494650"/>
          <a:ext cx="3000000" cy="3000000"/>
        </p:xfrm>
        <a:graphic>
          <a:graphicData uri="http://schemas.openxmlformats.org/drawingml/2006/table">
            <a:tbl>
              <a:tblPr>
                <a:noFill/>
                <a:tableStyleId>{751589BE-345D-411D-AA38-FD52DF893A37}</a:tableStyleId>
              </a:tblPr>
              <a:tblGrid>
                <a:gridCol w="1462000"/>
                <a:gridCol w="1462000"/>
                <a:gridCol w="1462000"/>
                <a:gridCol w="1462000"/>
                <a:gridCol w="1462000"/>
                <a:gridCol w="1462000"/>
              </a:tblGrid>
              <a:tr h="7754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Motivation</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(Why are you here?)</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Experience and Strengths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(What can you bring?)</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Challenges and Growth</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(How do you respond when things get difficult?)</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Behavioral Questions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(How do you operate?)</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Future</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(Where are you headed?)</a:t>
                      </a:r>
                      <a:endParaRPr sz="1100" u="none" cap="none" strike="noStrike"/>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Your Questions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(Are you interested?)</a:t>
                      </a:r>
                      <a:endParaRPr sz="1100" u="none" cap="none" strike="noStrike"/>
                    </a:p>
                  </a:txBody>
                  <a:tcPr marT="91425" marB="91425" marR="91425" marL="91425">
                    <a:solidFill>
                      <a:schemeClr val="dk1"/>
                    </a:solidFill>
                  </a:tcPr>
                </a:tc>
              </a:tr>
              <a:tr h="3596675">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this college?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do you want this job?</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do you deserve this scholarship?</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this major?</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Researching the organization.</a:t>
                      </a:r>
                      <a:br>
                        <a:rPr lang="en" sz="1100" u="none" cap="none" strike="noStrike">
                          <a:solidFill>
                            <a:schemeClr val="dk1"/>
                          </a:solidFill>
                        </a:rPr>
                      </a:br>
                      <a:r>
                        <a:rPr lang="en" sz="1100" u="none" cap="none" strike="noStrike">
                          <a:solidFill>
                            <a:schemeClr val="dk1"/>
                          </a:solidFill>
                        </a:rPr>
                        <a:t> ✔ Connecting your interests to the opportunity.</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your strengths?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 proud of?</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makes you unique?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Think of 3–5 accomplishments.</a:t>
                      </a:r>
                      <a:br>
                        <a:rPr lang="en" sz="1100" u="none" cap="none" strike="noStrike">
                          <a:solidFill>
                            <a:schemeClr val="dk1"/>
                          </a:solidFill>
                        </a:rPr>
                      </a:br>
                      <a:r>
                        <a:rPr lang="en" sz="1100" u="none" cap="none" strike="noStrike">
                          <a:solidFill>
                            <a:schemeClr val="dk1"/>
                          </a:solidFill>
                        </a:rPr>
                        <a:t> ✔ Use specific examples.</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 a challenge.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Describe a failure.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 a conflict.</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What's your biggest weakness?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Choose a real example.</a:t>
                      </a:r>
                      <a:br>
                        <a:rPr lang="en" sz="1100" u="none" cap="none" strike="noStrike">
                          <a:solidFill>
                            <a:schemeClr val="dk1"/>
                          </a:solidFill>
                        </a:rPr>
                      </a:br>
                      <a:r>
                        <a:rPr lang="en" sz="1100" u="none" cap="none" strike="noStrike">
                          <a:solidFill>
                            <a:schemeClr val="dk1"/>
                          </a:solidFill>
                        </a:rPr>
                        <a:t> ✔ Focus on what you learned.</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rgbClr val="000000"/>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 the book you’re reading.</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...a time you worked with a difficult person.</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...a time you showed leadership.</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 a time you worked on a team.</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Prepping stories.</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your goals?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Where do you see yourself in five years?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do you hope to accomplish?</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Have a direction.</a:t>
                      </a:r>
                      <a:br>
                        <a:rPr lang="en" sz="1100" u="none" cap="none" strike="noStrike">
                          <a:solidFill>
                            <a:schemeClr val="dk1"/>
                          </a:solidFill>
                        </a:rPr>
                      </a:b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NOTE</a:t>
                      </a:r>
                      <a:r>
                        <a:rPr lang="en" sz="1100" u="none" cap="none" strike="noStrike">
                          <a:solidFill>
                            <a:schemeClr val="dk1"/>
                          </a:solidFill>
                        </a:rPr>
                        <a:t>: You don't have to have your whole life planned.</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rgbClr val="000000"/>
                        </a:buClr>
                        <a:buSzPts val="1100"/>
                        <a:buFont typeface="Arial"/>
                        <a:buNone/>
                      </a:pPr>
                      <a:r>
                        <a:rPr b="1" lang="en" sz="1100" u="none" cap="none" strike="noStrike">
                          <a:solidFill>
                            <a:schemeClr val="dk1"/>
                          </a:solidFill>
                        </a:rPr>
                        <a:t>Example</a:t>
                      </a:r>
                      <a:endParaRPr b="1"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lang="en" sz="1100" u="none" cap="none" strike="noStrike">
                          <a:solidFill>
                            <a:schemeClr val="dk1"/>
                          </a:solidFill>
                        </a:rPr>
                        <a:t>"What questions do you have for us?"</a:t>
                      </a:r>
                      <a:endParaRPr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a:t>
                      </a:r>
                      <a:r>
                        <a:rPr b="1" lang="en" sz="1100" u="none" cap="none" strike="noStrike">
                          <a:solidFill>
                            <a:schemeClr val="dk1"/>
                          </a:solidFill>
                        </a:rPr>
                        <a:t>Have 2–3 questions ready, like:</a:t>
                      </a:r>
                      <a:endParaRPr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lang="en" sz="1100" u="none" cap="none" strike="noStrike">
                          <a:solidFill>
                            <a:schemeClr val="dk1"/>
                          </a:solidFill>
                        </a:rPr>
                        <a:t>What do successful students/employees here have in common?</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do you enjoy most about working here?</a:t>
                      </a:r>
                      <a:endParaRPr sz="1400" u="none" cap="none" strike="noStrike"/>
                    </a:p>
                  </a:txBody>
                  <a:tcPr marT="91425" marB="91425" marR="91425" marL="91425">
                    <a:solidFill>
                      <a:schemeClr val="dk1"/>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8"/>
          <p:cNvSpPr txBox="1"/>
          <p:nvPr>
            <p:ph type="title"/>
          </p:nvPr>
        </p:nvSpPr>
        <p:spPr>
          <a:xfrm>
            <a:off x="0" y="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1D4289"/>
                </a:solidFill>
              </a:rPr>
              <a:t>Types of Interview Questions</a:t>
            </a:r>
            <a:endParaRPr>
              <a:solidFill>
                <a:srgbClr val="1D4289"/>
              </a:solidFill>
            </a:endParaRPr>
          </a:p>
        </p:txBody>
      </p:sp>
      <p:graphicFrame>
        <p:nvGraphicFramePr>
          <p:cNvPr id="164" name="Google Shape;164;p18"/>
          <p:cNvGraphicFramePr/>
          <p:nvPr/>
        </p:nvGraphicFramePr>
        <p:xfrm>
          <a:off x="186000" y="494650"/>
          <a:ext cx="3000000" cy="3000000"/>
        </p:xfrm>
        <a:graphic>
          <a:graphicData uri="http://schemas.openxmlformats.org/drawingml/2006/table">
            <a:tbl>
              <a:tblPr>
                <a:noFill/>
                <a:tableStyleId>{751589BE-345D-411D-AA38-FD52DF893A37}</a:tableStyleId>
              </a:tblPr>
              <a:tblGrid>
                <a:gridCol w="1462000"/>
                <a:gridCol w="1462000"/>
                <a:gridCol w="1462000"/>
                <a:gridCol w="1462000"/>
                <a:gridCol w="1462000"/>
                <a:gridCol w="1462000"/>
              </a:tblGrid>
              <a:tr h="7754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Motivation</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(Why are you here?)</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Experience and Strengths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(What can you bring?)</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Challenges and Growth</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(How do you respond when things get difficult?)</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Behavioral Questions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(How do you operate?)</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Future</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(Where are you headed?)</a:t>
                      </a:r>
                      <a:endParaRPr sz="1100" u="none" cap="none" strike="noStrike"/>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FF6720"/>
                          </a:solidFill>
                        </a:rPr>
                        <a:t>Your Questions</a:t>
                      </a:r>
                      <a:endParaRPr b="1" sz="1400" u="none" cap="none" strike="noStrike">
                        <a:solidFill>
                          <a:srgbClr val="FF6720"/>
                        </a:solidFill>
                      </a:endParaRPr>
                    </a:p>
                    <a:p>
                      <a:pPr indent="0" lvl="0" marL="0" marR="0" rtl="0" algn="l">
                        <a:lnSpc>
                          <a:spcPct val="100000"/>
                        </a:lnSpc>
                        <a:spcBef>
                          <a:spcPts val="0"/>
                        </a:spcBef>
                        <a:spcAft>
                          <a:spcPts val="0"/>
                        </a:spcAft>
                        <a:buClr>
                          <a:srgbClr val="000000"/>
                        </a:buClr>
                        <a:buSzPts val="1100"/>
                        <a:buFont typeface="Arial"/>
                        <a:buNone/>
                      </a:pPr>
                      <a:r>
                        <a:rPr lang="en" sz="1100" u="none" cap="none" strike="noStrike"/>
                        <a:t>(Are you interested?)</a:t>
                      </a:r>
                      <a:endParaRPr sz="1100" u="none" cap="none" strike="noStrike"/>
                    </a:p>
                  </a:txBody>
                  <a:tcPr marT="91425" marB="91425" marR="91425" marL="91425"/>
                </a:tc>
              </a:tr>
              <a:tr h="3596675">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this college?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do you want this job?</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do you deserve this scholarship?</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Why this major?</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Researching the organization.</a:t>
                      </a:r>
                      <a:br>
                        <a:rPr lang="en" sz="1100" u="none" cap="none" strike="noStrike">
                          <a:solidFill>
                            <a:schemeClr val="dk1"/>
                          </a:solidFill>
                        </a:rPr>
                      </a:br>
                      <a:r>
                        <a:rPr lang="en" sz="1100" u="none" cap="none" strike="noStrike">
                          <a:solidFill>
                            <a:schemeClr val="dk1"/>
                          </a:solidFill>
                        </a:rPr>
                        <a:t> ✔ Connecting your interests to the opportunity.</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your strengths?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 proud of?</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makes you unique?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Think of 3–5 accomplishments.</a:t>
                      </a:r>
                      <a:br>
                        <a:rPr lang="en" sz="1100" u="none" cap="none" strike="noStrike">
                          <a:solidFill>
                            <a:schemeClr val="dk1"/>
                          </a:solidFill>
                        </a:rPr>
                      </a:br>
                      <a:r>
                        <a:rPr lang="en" sz="1100" u="none" cap="none" strike="noStrike">
                          <a:solidFill>
                            <a:schemeClr val="dk1"/>
                          </a:solidFill>
                        </a:rPr>
                        <a:t> ✔ Use specific examples.</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 a challenge.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Describe a failure.</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 a conflict.</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What's your biggest weakness?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Choose a real example.</a:t>
                      </a:r>
                      <a:br>
                        <a:rPr lang="en" sz="1100" u="none" cap="none" strike="noStrike">
                          <a:solidFill>
                            <a:schemeClr val="dk1"/>
                          </a:solidFill>
                        </a:rPr>
                      </a:br>
                      <a:r>
                        <a:rPr lang="en" sz="1100" u="none" cap="none" strike="noStrike">
                          <a:solidFill>
                            <a:schemeClr val="dk1"/>
                          </a:solidFill>
                        </a:rPr>
                        <a:t> ✔ Focus on what you learned.</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rgbClr val="000000"/>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Tell me about...</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 the book you’re reading.</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...a time you worked with a difficult person.</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...a time you showed leadership.</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 a time you worked on a team.</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Prepping stories.</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chemeClr val="dk1"/>
                        </a:buClr>
                        <a:buSzPts val="1100"/>
                        <a:buFont typeface="Arial"/>
                        <a:buNone/>
                      </a:pPr>
                      <a:r>
                        <a:rPr b="1" lang="en" sz="1100" u="none" cap="none" strike="noStrike">
                          <a:solidFill>
                            <a:schemeClr val="dk1"/>
                          </a:solidFill>
                        </a:rPr>
                        <a:t>Examples</a:t>
                      </a:r>
                      <a:endParaRPr b="1"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are your goals?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Where do you see yourself in five years?</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do you hope to accomplish?</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Have a direction.</a:t>
                      </a:r>
                      <a:br>
                        <a:rPr lang="en" sz="1100" u="none" cap="none" strike="noStrike">
                          <a:solidFill>
                            <a:schemeClr val="dk1"/>
                          </a:solidFill>
                        </a:rPr>
                      </a:b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b="1" lang="en" sz="1100" u="none" cap="none" strike="noStrike">
                          <a:solidFill>
                            <a:schemeClr val="dk1"/>
                          </a:solidFill>
                        </a:rPr>
                        <a:t>NOTE</a:t>
                      </a:r>
                      <a:r>
                        <a:rPr lang="en" sz="1100" u="none" cap="none" strike="noStrike">
                          <a:solidFill>
                            <a:schemeClr val="dk1"/>
                          </a:solidFill>
                        </a:rPr>
                        <a:t>: You don't have to have your whole life planned.</a:t>
                      </a:r>
                      <a:endParaRPr sz="1400" u="none" cap="none" strike="noStrike"/>
                    </a:p>
                  </a:txBody>
                  <a:tcPr marT="91425" marB="91425" marR="91425" marL="91425"/>
                </a:tc>
                <a:tc>
                  <a:txBody>
                    <a:bodyPr/>
                    <a:lstStyle/>
                    <a:p>
                      <a:pPr indent="0" lvl="0" marL="0" marR="0" rtl="0" algn="l">
                        <a:lnSpc>
                          <a:spcPct val="115000"/>
                        </a:lnSpc>
                        <a:spcBef>
                          <a:spcPts val="0"/>
                        </a:spcBef>
                        <a:spcAft>
                          <a:spcPts val="0"/>
                        </a:spcAft>
                        <a:buClr>
                          <a:srgbClr val="000000"/>
                        </a:buClr>
                        <a:buSzPts val="1100"/>
                        <a:buFont typeface="Arial"/>
                        <a:buNone/>
                      </a:pPr>
                      <a:r>
                        <a:rPr b="1" lang="en" sz="1100" u="none" cap="none" strike="noStrike">
                          <a:solidFill>
                            <a:schemeClr val="dk1"/>
                          </a:solidFill>
                        </a:rPr>
                        <a:t>Example</a:t>
                      </a:r>
                      <a:endParaRPr b="1"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lang="en" sz="1100" u="none" cap="none" strike="noStrike">
                          <a:solidFill>
                            <a:schemeClr val="dk1"/>
                          </a:solidFill>
                        </a:rPr>
                        <a:t>"What questions do you have for us?"</a:t>
                      </a:r>
                      <a:endParaRPr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b="1" lang="en" sz="1100" u="none" cap="none" strike="noStrike">
                          <a:solidFill>
                            <a:schemeClr val="dk1"/>
                          </a:solidFill>
                        </a:rPr>
                        <a:t>Prepare by:</a:t>
                      </a:r>
                      <a:br>
                        <a:rPr b="1" lang="en" sz="1100" u="none" cap="none" strike="noStrike">
                          <a:solidFill>
                            <a:schemeClr val="dk1"/>
                          </a:solidFill>
                        </a:rPr>
                      </a:br>
                      <a:r>
                        <a:rPr lang="en" sz="1100" u="none" cap="none" strike="noStrike">
                          <a:solidFill>
                            <a:schemeClr val="dk1"/>
                          </a:solidFill>
                        </a:rPr>
                        <a:t> ✔ </a:t>
                      </a:r>
                      <a:r>
                        <a:rPr b="1" lang="en" sz="1100" u="none" cap="none" strike="noStrike">
                          <a:solidFill>
                            <a:schemeClr val="dk1"/>
                          </a:solidFill>
                        </a:rPr>
                        <a:t>Have 2–3 questions ready, like:</a:t>
                      </a:r>
                      <a:endParaRPr sz="11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lang="en" sz="1100" u="none" cap="none" strike="noStrike">
                          <a:solidFill>
                            <a:schemeClr val="dk1"/>
                          </a:solidFill>
                        </a:rPr>
                        <a:t>What do successful students/employees here have in common?</a:t>
                      </a:r>
                      <a:endParaRPr sz="1100" u="none" cap="none" strike="noStrike">
                        <a:solidFill>
                          <a:schemeClr val="dk1"/>
                        </a:solidFill>
                      </a:endParaRPr>
                    </a:p>
                    <a:p>
                      <a:pPr indent="0" lvl="0" marL="0" marR="0" rtl="0" algn="l">
                        <a:lnSpc>
                          <a:spcPct val="115000"/>
                        </a:lnSpc>
                        <a:spcBef>
                          <a:spcPts val="1200"/>
                        </a:spcBef>
                        <a:spcAft>
                          <a:spcPts val="0"/>
                        </a:spcAft>
                        <a:buClr>
                          <a:srgbClr val="000000"/>
                        </a:buClr>
                        <a:buSzPts val="1100"/>
                        <a:buFont typeface="Arial"/>
                        <a:buNone/>
                      </a:pPr>
                      <a:r>
                        <a:rPr lang="en" sz="1100" u="none" cap="none" strike="noStrike">
                          <a:solidFill>
                            <a:schemeClr val="dk1"/>
                          </a:solidFill>
                        </a:rPr>
                        <a:t>What do you enjoy most about working here?</a:t>
                      </a:r>
                      <a:endParaRPr sz="1400" u="none" cap="none" strike="noStrike"/>
                    </a:p>
                  </a:txBody>
                  <a:tcPr marT="91425" marB="91425" marR="91425" marL="91425"/>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9"/>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fontScale="90000"/>
          </a:bodyPr>
          <a:lstStyle/>
          <a:p>
            <a:pPr indent="0" lvl="0" marL="0" rtl="0" algn="l">
              <a:lnSpc>
                <a:spcPct val="100000"/>
              </a:lnSpc>
              <a:spcBef>
                <a:spcPts val="0"/>
              </a:spcBef>
              <a:spcAft>
                <a:spcPts val="0"/>
              </a:spcAft>
              <a:buSzPct val="86420"/>
              <a:buNone/>
            </a:pPr>
            <a:r>
              <a:rPr lang="en" sz="3600">
                <a:solidFill>
                  <a:srgbClr val="1D4289"/>
                </a:solidFill>
                <a:latin typeface="Open Sans"/>
                <a:ea typeface="Open Sans"/>
                <a:cs typeface="Open Sans"/>
                <a:sym typeface="Open Sans"/>
              </a:rPr>
              <a:t>What you need to know before going into an interview</a:t>
            </a:r>
            <a:endParaRPr sz="3600">
              <a:solidFill>
                <a:srgbClr val="1D4289"/>
              </a:solidFill>
              <a:latin typeface="Open Sans"/>
              <a:ea typeface="Open Sans"/>
              <a:cs typeface="Open Sans"/>
              <a:sym typeface="Open Sans"/>
            </a:endParaRPr>
          </a:p>
        </p:txBody>
      </p:sp>
      <p:sp>
        <p:nvSpPr>
          <p:cNvPr id="170" name="Google Shape;170;p19"/>
          <p:cNvSpPr txBox="1"/>
          <p:nvPr>
            <p:ph idx="1" type="body"/>
          </p:nvPr>
        </p:nvSpPr>
        <p:spPr>
          <a:xfrm>
            <a:off x="571500" y="1524000"/>
            <a:ext cx="7620000" cy="2857500"/>
          </a:xfrm>
          <a:prstGeom prst="rect">
            <a:avLst/>
          </a:prstGeom>
          <a:solidFill>
            <a:srgbClr val="000000">
              <a:alpha val="0"/>
            </a:srgbClr>
          </a:solidFill>
          <a:ln>
            <a:noFill/>
          </a:ln>
        </p:spPr>
        <p:txBody>
          <a:bodyPr anchorCtr="0" anchor="t" bIns="0" lIns="0" spcFirstLastPara="1" rIns="0" wrap="square" tIns="0">
            <a:normAutofit/>
          </a:bodyPr>
          <a:lstStyle/>
          <a:p>
            <a:pPr indent="0" lvl="0" marL="0" rtl="0" algn="l">
              <a:lnSpc>
                <a:spcPct val="115000"/>
              </a:lnSpc>
              <a:spcBef>
                <a:spcPts val="0"/>
              </a:spcBef>
              <a:spcAft>
                <a:spcPts val="0"/>
              </a:spcAft>
              <a:buSzPts val="1800"/>
              <a:buNone/>
            </a:pPr>
            <a:r>
              <a:t/>
            </a:r>
            <a:endParaRPr b="1">
              <a:solidFill>
                <a:srgbClr val="FF6720"/>
              </a:solidFill>
              <a:latin typeface="Open Sans"/>
              <a:ea typeface="Open Sans"/>
              <a:cs typeface="Open Sans"/>
              <a:sym typeface="Open Sans"/>
            </a:endParaRPr>
          </a:p>
          <a:p>
            <a:pPr indent="0" lvl="0" marL="0" rtl="0" algn="l">
              <a:lnSpc>
                <a:spcPct val="115000"/>
              </a:lnSpc>
              <a:spcBef>
                <a:spcPts val="900"/>
              </a:spcBef>
              <a:spcAft>
                <a:spcPts val="0"/>
              </a:spcAft>
              <a:buSzPts val="1800"/>
              <a:buNone/>
            </a:pPr>
            <a:r>
              <a:rPr b="1" lang="en">
                <a:solidFill>
                  <a:srgbClr val="FF6720"/>
                </a:solidFill>
                <a:latin typeface="Open Sans"/>
                <a:ea typeface="Open Sans"/>
                <a:cs typeface="Open Sans"/>
                <a:sym typeface="Open Sans"/>
              </a:rPr>
              <a:t>Know Yourself</a:t>
            </a:r>
            <a:endParaRPr b="1">
              <a:solidFill>
                <a:srgbClr val="FF6720"/>
              </a:solidFill>
              <a:latin typeface="Open Sans"/>
              <a:ea typeface="Open Sans"/>
              <a:cs typeface="Open Sans"/>
              <a:sym typeface="Open Sans"/>
            </a:endParaRPr>
          </a:p>
          <a:p>
            <a:pPr indent="0" lvl="0" marL="0" rtl="0" algn="l">
              <a:lnSpc>
                <a:spcPct val="115000"/>
              </a:lnSpc>
              <a:spcBef>
                <a:spcPts val="900"/>
              </a:spcBef>
              <a:spcAft>
                <a:spcPts val="0"/>
              </a:spcAft>
              <a:buSzPts val="1800"/>
              <a:buNone/>
            </a:pPr>
            <a:r>
              <a:rPr b="1" lang="en">
                <a:solidFill>
                  <a:srgbClr val="FF6720"/>
                </a:solidFill>
                <a:latin typeface="Open Sans"/>
                <a:ea typeface="Open Sans"/>
                <a:cs typeface="Open Sans"/>
                <a:sym typeface="Open Sans"/>
              </a:rPr>
              <a:t>Know Your Audience</a:t>
            </a:r>
            <a:endParaRPr b="1">
              <a:solidFill>
                <a:srgbClr val="FF6720"/>
              </a:solidFill>
              <a:latin typeface="Open Sans"/>
              <a:ea typeface="Open Sans"/>
              <a:cs typeface="Open Sans"/>
              <a:sym typeface="Open Sans"/>
            </a:endParaRPr>
          </a:p>
          <a:p>
            <a:pPr indent="0" lvl="0" marL="0" rtl="0" algn="l">
              <a:lnSpc>
                <a:spcPct val="115000"/>
              </a:lnSpc>
              <a:spcBef>
                <a:spcPts val="900"/>
              </a:spcBef>
              <a:spcAft>
                <a:spcPts val="900"/>
              </a:spcAft>
              <a:buSzPts val="1800"/>
              <a:buNone/>
            </a:pPr>
            <a:r>
              <a:rPr b="1" lang="en">
                <a:solidFill>
                  <a:srgbClr val="FF6720"/>
                </a:solidFill>
                <a:latin typeface="Open Sans"/>
                <a:ea typeface="Open Sans"/>
                <a:cs typeface="Open Sans"/>
                <a:sym typeface="Open Sans"/>
              </a:rPr>
              <a:t>Know Your Stories</a:t>
            </a:r>
            <a:endParaRPr sz="1600">
              <a:solidFill>
                <a:srgbClr val="4A5568"/>
              </a:solidFill>
            </a:endParaRPr>
          </a:p>
        </p:txBody>
      </p:sp>
      <p:pic>
        <p:nvPicPr>
          <p:cNvPr id="171" name="Google Shape;171;p19"/>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4800"/>
              <a:buNone/>
            </a:pPr>
            <a:r>
              <a:rPr lang="en">
                <a:solidFill>
                  <a:srgbClr val="FF6720"/>
                </a:solidFill>
              </a:rPr>
              <a:t>KNOW YOURSELF</a:t>
            </a:r>
            <a:endParaRPr>
              <a:solidFill>
                <a:srgbClr val="FF672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The Hardest Interview Question …</a:t>
            </a:r>
            <a:endParaRPr/>
          </a:p>
          <a:p>
            <a:pPr indent="0" lvl="0" marL="0" rtl="0" algn="ctr">
              <a:lnSpc>
                <a:spcPct val="100000"/>
              </a:lnSpc>
              <a:spcBef>
                <a:spcPts val="0"/>
              </a:spcBef>
              <a:spcAft>
                <a:spcPts val="0"/>
              </a:spcAft>
              <a:buSzPct val="111111"/>
              <a:buNone/>
            </a:pPr>
            <a:r>
              <a:rPr lang="en"/>
              <a:t>(it’s also usually the first question)</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lang="en">
                <a:solidFill>
                  <a:srgbClr val="FF6720"/>
                </a:solidFill>
              </a:rPr>
              <a:t>“Tell us about yourself.”</a:t>
            </a:r>
            <a:endParaRPr>
              <a:solidFill>
                <a:srgbClr val="FF672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3"/>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lang="en" sz="3600">
                <a:solidFill>
                  <a:srgbClr val="1D4289"/>
                </a:solidFill>
                <a:latin typeface="Open Sans"/>
                <a:ea typeface="Open Sans"/>
                <a:cs typeface="Open Sans"/>
                <a:sym typeface="Open Sans"/>
              </a:rPr>
              <a:t>Purpose of the Question</a:t>
            </a:r>
            <a:endParaRPr sz="3600">
              <a:solidFill>
                <a:srgbClr val="1D4289"/>
              </a:solidFill>
              <a:latin typeface="Open Sans"/>
              <a:ea typeface="Open Sans"/>
              <a:cs typeface="Open Sans"/>
              <a:sym typeface="Open Sans"/>
            </a:endParaRPr>
          </a:p>
        </p:txBody>
      </p:sp>
      <p:sp>
        <p:nvSpPr>
          <p:cNvPr id="192" name="Google Shape;192;p23"/>
          <p:cNvSpPr txBox="1"/>
          <p:nvPr>
            <p:ph idx="1" type="body"/>
          </p:nvPr>
        </p:nvSpPr>
        <p:spPr>
          <a:xfrm>
            <a:off x="571500" y="1524000"/>
            <a:ext cx="7620000" cy="3460500"/>
          </a:xfrm>
          <a:prstGeom prst="rect">
            <a:avLst/>
          </a:prstGeom>
          <a:solidFill>
            <a:srgbClr val="000000">
              <a:alpha val="0"/>
            </a:srgbClr>
          </a:solidFill>
          <a:ln>
            <a:noFill/>
          </a:ln>
        </p:spPr>
        <p:txBody>
          <a:bodyPr anchorCtr="0" anchor="t" bIns="0" lIns="0" spcFirstLastPara="1" rIns="0" wrap="square" tIns="0">
            <a:normAutofit fontScale="55000" lnSpcReduction="20000"/>
          </a:bodyPr>
          <a:lstStyle/>
          <a:p>
            <a:pPr indent="0" lvl="0" marL="0" rtl="0" algn="l">
              <a:lnSpc>
                <a:spcPct val="115000"/>
              </a:lnSpc>
              <a:spcBef>
                <a:spcPts val="0"/>
              </a:spcBef>
              <a:spcAft>
                <a:spcPts val="0"/>
              </a:spcAft>
              <a:buSzPct val="181818"/>
              <a:buNone/>
            </a:pPr>
            <a:r>
              <a:t/>
            </a:r>
            <a:endParaRPr b="1">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SzPct val="81249"/>
              <a:buNone/>
            </a:pPr>
            <a:r>
              <a:rPr b="1" lang="en" sz="4028">
                <a:solidFill>
                  <a:srgbClr val="FF6720"/>
                </a:solidFill>
                <a:latin typeface="Open Sans"/>
                <a:ea typeface="Open Sans"/>
                <a:cs typeface="Open Sans"/>
                <a:sym typeface="Open Sans"/>
              </a:rPr>
              <a:t>The goal of this question is to get you to introduce yourself and identify the most important details about you that are relevant to the interview. It is also a chance to show your personality, set the tone for the interview,  and even establish a foundation for the rest of the interview.</a:t>
            </a:r>
            <a:endParaRPr b="1" sz="4028">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SzPct val="81249"/>
              <a:buNone/>
            </a:pPr>
            <a:r>
              <a:rPr b="1" lang="en" sz="4028">
                <a:solidFill>
                  <a:srgbClr val="1D4289"/>
                </a:solidFill>
                <a:latin typeface="Open Sans"/>
                <a:ea typeface="Open Sans"/>
                <a:cs typeface="Open Sans"/>
                <a:sym typeface="Open Sans"/>
              </a:rPr>
              <a:t>NOTE: This question is not an invite to tell your whole life story or to repeat your resume!</a:t>
            </a:r>
            <a:endParaRPr b="1" sz="4028">
              <a:solidFill>
                <a:srgbClr val="1D4289"/>
              </a:solidFill>
              <a:latin typeface="Open Sans"/>
              <a:ea typeface="Open Sans"/>
              <a:cs typeface="Open Sans"/>
              <a:sym typeface="Open Sans"/>
            </a:endParaRPr>
          </a:p>
          <a:p>
            <a:pPr indent="0" lvl="0" marL="0" rtl="0" algn="l">
              <a:lnSpc>
                <a:spcPct val="115000"/>
              </a:lnSpc>
              <a:spcBef>
                <a:spcPts val="1200"/>
              </a:spcBef>
              <a:spcAft>
                <a:spcPts val="900"/>
              </a:spcAft>
              <a:buSzPct val="181818"/>
              <a:buNone/>
            </a:pPr>
            <a:r>
              <a:t/>
            </a:r>
            <a:endParaRPr b="1">
              <a:solidFill>
                <a:srgbClr val="FF6720"/>
              </a:solidFill>
              <a:latin typeface="Open Sans"/>
              <a:ea typeface="Open Sans"/>
              <a:cs typeface="Open Sans"/>
              <a:sym typeface="Open Sans"/>
            </a:endParaRPr>
          </a:p>
        </p:txBody>
      </p:sp>
      <p:pic>
        <p:nvPicPr>
          <p:cNvPr id="193" name="Google Shape;193;p23"/>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4"/>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lang="en" sz="3600">
                <a:solidFill>
                  <a:srgbClr val="1D4289"/>
                </a:solidFill>
                <a:latin typeface="Open Sans"/>
                <a:ea typeface="Open Sans"/>
                <a:cs typeface="Open Sans"/>
                <a:sym typeface="Open Sans"/>
              </a:rPr>
              <a:t>How To Handle It: Tips</a:t>
            </a:r>
            <a:endParaRPr sz="3600">
              <a:solidFill>
                <a:srgbClr val="1D4289"/>
              </a:solidFill>
              <a:latin typeface="Open Sans"/>
              <a:ea typeface="Open Sans"/>
              <a:cs typeface="Open Sans"/>
              <a:sym typeface="Open Sans"/>
            </a:endParaRPr>
          </a:p>
        </p:txBody>
      </p:sp>
      <p:sp>
        <p:nvSpPr>
          <p:cNvPr id="199" name="Google Shape;199;p24"/>
          <p:cNvSpPr txBox="1"/>
          <p:nvPr>
            <p:ph idx="1" type="body"/>
          </p:nvPr>
        </p:nvSpPr>
        <p:spPr>
          <a:xfrm>
            <a:off x="571500" y="1423625"/>
            <a:ext cx="7620000" cy="3460500"/>
          </a:xfrm>
          <a:prstGeom prst="rect">
            <a:avLst/>
          </a:prstGeom>
          <a:solidFill>
            <a:srgbClr val="000000">
              <a:alpha val="0"/>
            </a:srgbClr>
          </a:solidFill>
          <a:ln>
            <a:noFill/>
          </a:ln>
        </p:spPr>
        <p:txBody>
          <a:bodyPr anchorCtr="0" anchor="t" bIns="0" lIns="0" spcFirstLastPara="1" rIns="0" wrap="square" tIns="0">
            <a:normAutofit fontScale="77500" lnSpcReduction="20000"/>
          </a:bodyPr>
          <a:lstStyle/>
          <a:p>
            <a:pPr indent="0" lvl="0" marL="0" rtl="0" algn="l">
              <a:lnSpc>
                <a:spcPct val="115000"/>
              </a:lnSpc>
              <a:spcBef>
                <a:spcPts val="1200"/>
              </a:spcBef>
              <a:spcAft>
                <a:spcPts val="0"/>
              </a:spcAft>
              <a:buClr>
                <a:schemeClr val="dk1"/>
              </a:buClr>
              <a:buSzPct val="100000"/>
              <a:buFont typeface="Arial"/>
              <a:buNone/>
            </a:pPr>
            <a:r>
              <a:t/>
            </a:r>
            <a:endParaRPr sz="1100">
              <a:solidFill>
                <a:schemeClr val="dk1"/>
              </a:solidFill>
              <a:latin typeface="Arial"/>
              <a:ea typeface="Arial"/>
              <a:cs typeface="Arial"/>
              <a:sym typeface="Arial"/>
            </a:endParaRPr>
          </a:p>
          <a:p>
            <a:pPr indent="-331978" lvl="0" marL="457200" rtl="0" algn="l">
              <a:lnSpc>
                <a:spcPct val="115000"/>
              </a:lnSpc>
              <a:spcBef>
                <a:spcPts val="1200"/>
              </a:spcBef>
              <a:spcAft>
                <a:spcPts val="0"/>
              </a:spcAft>
              <a:buClr>
                <a:srgbClr val="4A5568"/>
              </a:buClr>
              <a:buSzPct val="100000"/>
              <a:buFont typeface="Open Sans"/>
              <a:buChar char="●"/>
            </a:pPr>
            <a:r>
              <a:rPr lang="en" sz="2100">
                <a:solidFill>
                  <a:srgbClr val="4A5568"/>
                </a:solidFill>
              </a:rPr>
              <a:t>T</a:t>
            </a:r>
            <a:r>
              <a:rPr lang="en" sz="2100">
                <a:solidFill>
                  <a:srgbClr val="4A5568"/>
                </a:solidFill>
              </a:rPr>
              <a:t>ailor the answer to the opportunity</a:t>
            </a:r>
            <a:endParaRPr sz="2100">
              <a:solidFill>
                <a:srgbClr val="4A5568"/>
              </a:solidFill>
            </a:endParaRPr>
          </a:p>
          <a:p>
            <a:pPr indent="-331978" lvl="0" marL="457200" rtl="0" algn="l">
              <a:lnSpc>
                <a:spcPct val="115000"/>
              </a:lnSpc>
              <a:spcBef>
                <a:spcPts val="0"/>
              </a:spcBef>
              <a:spcAft>
                <a:spcPts val="0"/>
              </a:spcAft>
              <a:buClr>
                <a:srgbClr val="4A5568"/>
              </a:buClr>
              <a:buSzPct val="100000"/>
              <a:buFont typeface="Open Sans"/>
              <a:buChar char="●"/>
            </a:pPr>
            <a:r>
              <a:rPr lang="en" sz="2100">
                <a:solidFill>
                  <a:srgbClr val="4A5568"/>
                </a:solidFill>
              </a:rPr>
              <a:t>Include two or three important details, not everything</a:t>
            </a:r>
            <a:endParaRPr sz="2100">
              <a:solidFill>
                <a:srgbClr val="4A5568"/>
              </a:solidFill>
            </a:endParaRPr>
          </a:p>
          <a:p>
            <a:pPr indent="-331978" lvl="0" marL="457200" rtl="0" algn="l">
              <a:lnSpc>
                <a:spcPct val="115000"/>
              </a:lnSpc>
              <a:spcBef>
                <a:spcPts val="0"/>
              </a:spcBef>
              <a:spcAft>
                <a:spcPts val="0"/>
              </a:spcAft>
              <a:buClr>
                <a:srgbClr val="4A5568"/>
              </a:buClr>
              <a:buSzPct val="100000"/>
              <a:buFont typeface="Open Sans"/>
              <a:buChar char="●"/>
            </a:pPr>
            <a:r>
              <a:rPr lang="en" sz="2100">
                <a:solidFill>
                  <a:srgbClr val="4A5568"/>
                </a:solidFill>
              </a:rPr>
              <a:t>Use specific experiences rather than vague adjectives</a:t>
            </a:r>
            <a:endParaRPr sz="2100">
              <a:solidFill>
                <a:srgbClr val="4A5568"/>
              </a:solidFill>
            </a:endParaRPr>
          </a:p>
          <a:p>
            <a:pPr indent="-331978" lvl="0" marL="457200" rtl="0" algn="l">
              <a:lnSpc>
                <a:spcPct val="115000"/>
              </a:lnSpc>
              <a:spcBef>
                <a:spcPts val="0"/>
              </a:spcBef>
              <a:spcAft>
                <a:spcPts val="0"/>
              </a:spcAft>
              <a:buClr>
                <a:srgbClr val="4A5568"/>
              </a:buClr>
              <a:buSzPct val="100000"/>
              <a:buFont typeface="Open Sans"/>
              <a:buChar char="●"/>
            </a:pPr>
            <a:r>
              <a:rPr lang="en" sz="2100">
                <a:solidFill>
                  <a:srgbClr val="4A5568"/>
                </a:solidFill>
              </a:rPr>
              <a:t>Avoid starting with personal information that is unrelated</a:t>
            </a:r>
            <a:endParaRPr sz="2100">
              <a:solidFill>
                <a:srgbClr val="4A5568"/>
              </a:solidFill>
            </a:endParaRPr>
          </a:p>
          <a:p>
            <a:pPr indent="-331978" lvl="0" marL="457200" rtl="0" algn="l">
              <a:lnSpc>
                <a:spcPct val="115000"/>
              </a:lnSpc>
              <a:spcBef>
                <a:spcPts val="0"/>
              </a:spcBef>
              <a:spcAft>
                <a:spcPts val="0"/>
              </a:spcAft>
              <a:buClr>
                <a:srgbClr val="4A5568"/>
              </a:buClr>
              <a:buSzPct val="100000"/>
              <a:buFont typeface="Open Sans"/>
              <a:buChar char="●"/>
            </a:pPr>
            <a:r>
              <a:rPr lang="en" sz="2100">
                <a:solidFill>
                  <a:srgbClr val="4A5568"/>
                </a:solidFill>
              </a:rPr>
              <a:t>Practice enough to sound prepared, but not memorized</a:t>
            </a:r>
            <a:endParaRPr sz="2100">
              <a:solidFill>
                <a:srgbClr val="4A5568"/>
              </a:solidFill>
            </a:endParaRPr>
          </a:p>
          <a:p>
            <a:pPr indent="0" lvl="0" marL="381000" marR="381000" rtl="0" algn="l">
              <a:lnSpc>
                <a:spcPct val="115000"/>
              </a:lnSpc>
              <a:spcBef>
                <a:spcPts val="1200"/>
              </a:spcBef>
              <a:spcAft>
                <a:spcPts val="0"/>
              </a:spcAft>
              <a:buClr>
                <a:schemeClr val="dk1"/>
              </a:buClr>
              <a:buSzPct val="50000"/>
              <a:buFont typeface="Arial"/>
              <a:buNone/>
            </a:pPr>
            <a:r>
              <a:rPr b="1" lang="en" sz="2200">
                <a:solidFill>
                  <a:srgbClr val="FF6720"/>
                </a:solidFill>
              </a:rPr>
              <a:t>Think of this answer as the trailer, not the whole movie.</a:t>
            </a:r>
            <a:endParaRPr b="1" sz="2200">
              <a:solidFill>
                <a:srgbClr val="FF6720"/>
              </a:solidFill>
            </a:endParaRPr>
          </a:p>
          <a:p>
            <a:pPr indent="0" lvl="0" marL="381000" marR="381000" rtl="0" algn="l">
              <a:lnSpc>
                <a:spcPct val="115000"/>
              </a:lnSpc>
              <a:spcBef>
                <a:spcPts val="1200"/>
              </a:spcBef>
              <a:spcAft>
                <a:spcPts val="0"/>
              </a:spcAft>
              <a:buSzPct val="58065"/>
              <a:buNone/>
            </a:pPr>
            <a:r>
              <a:t/>
            </a:r>
            <a:endParaRPr b="1" sz="4000">
              <a:solidFill>
                <a:srgbClr val="FF6720"/>
              </a:solidFill>
            </a:endParaRPr>
          </a:p>
          <a:p>
            <a:pPr indent="0" lvl="0" marL="0" rtl="0" algn="l">
              <a:lnSpc>
                <a:spcPct val="115000"/>
              </a:lnSpc>
              <a:spcBef>
                <a:spcPts val="1200"/>
              </a:spcBef>
              <a:spcAft>
                <a:spcPts val="0"/>
              </a:spcAft>
              <a:buSzPct val="57661"/>
              <a:buNone/>
            </a:pPr>
            <a:r>
              <a:t/>
            </a:r>
            <a:endParaRPr b="1" sz="4028">
              <a:solidFill>
                <a:srgbClr val="FF6720"/>
              </a:solidFill>
              <a:latin typeface="Open Sans"/>
              <a:ea typeface="Open Sans"/>
              <a:cs typeface="Open Sans"/>
              <a:sym typeface="Open Sans"/>
            </a:endParaRPr>
          </a:p>
          <a:p>
            <a:pPr indent="0" lvl="0" marL="0" rtl="0" algn="l">
              <a:lnSpc>
                <a:spcPct val="115000"/>
              </a:lnSpc>
              <a:spcBef>
                <a:spcPts val="1200"/>
              </a:spcBef>
              <a:spcAft>
                <a:spcPts val="900"/>
              </a:spcAft>
              <a:buSzPct val="129032"/>
              <a:buNone/>
            </a:pPr>
            <a:r>
              <a:t/>
            </a:r>
            <a:endParaRPr b="1">
              <a:solidFill>
                <a:srgbClr val="FF6720"/>
              </a:solidFill>
              <a:latin typeface="Open Sans"/>
              <a:ea typeface="Open Sans"/>
              <a:cs typeface="Open Sans"/>
              <a:sym typeface="Open Sans"/>
            </a:endParaRPr>
          </a:p>
        </p:txBody>
      </p:sp>
      <p:pic>
        <p:nvPicPr>
          <p:cNvPr id="200" name="Google Shape;200;p24"/>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5"/>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fontScale="90000"/>
          </a:bodyPr>
          <a:lstStyle/>
          <a:p>
            <a:pPr indent="0" lvl="0" marL="0" rtl="0" algn="l">
              <a:lnSpc>
                <a:spcPct val="100000"/>
              </a:lnSpc>
              <a:spcBef>
                <a:spcPts val="0"/>
              </a:spcBef>
              <a:spcAft>
                <a:spcPts val="0"/>
              </a:spcAft>
              <a:buSzPct val="86420"/>
              <a:buNone/>
            </a:pPr>
            <a:r>
              <a:rPr lang="en" sz="3600">
                <a:solidFill>
                  <a:srgbClr val="1D4289"/>
                </a:solidFill>
                <a:latin typeface="Open Sans"/>
                <a:ea typeface="Open Sans"/>
                <a:cs typeface="Open Sans"/>
                <a:sym typeface="Open Sans"/>
              </a:rPr>
              <a:t>How To Handle It: Past/Present/Future Strategy</a:t>
            </a:r>
            <a:endParaRPr sz="3600">
              <a:solidFill>
                <a:srgbClr val="1D4289"/>
              </a:solidFill>
              <a:latin typeface="Open Sans"/>
              <a:ea typeface="Open Sans"/>
              <a:cs typeface="Open Sans"/>
              <a:sym typeface="Open Sans"/>
            </a:endParaRPr>
          </a:p>
        </p:txBody>
      </p:sp>
      <p:sp>
        <p:nvSpPr>
          <p:cNvPr id="206" name="Google Shape;206;p25"/>
          <p:cNvSpPr txBox="1"/>
          <p:nvPr>
            <p:ph idx="1" type="body"/>
          </p:nvPr>
        </p:nvSpPr>
        <p:spPr>
          <a:xfrm>
            <a:off x="571500" y="1423625"/>
            <a:ext cx="7620000" cy="3460500"/>
          </a:xfrm>
          <a:prstGeom prst="rect">
            <a:avLst/>
          </a:prstGeom>
          <a:solidFill>
            <a:srgbClr val="000000">
              <a:alpha val="0"/>
            </a:srgbClr>
          </a:solidFill>
          <a:ln>
            <a:noFill/>
          </a:ln>
        </p:spPr>
        <p:txBody>
          <a:bodyPr anchorCtr="0" anchor="t" bIns="0" lIns="0" spcFirstLastPara="1" rIns="0" wrap="square" tIns="0">
            <a:normAutofit fontScale="25000" lnSpcReduction="20000"/>
          </a:bodyPr>
          <a:lstStyle/>
          <a:p>
            <a:pPr indent="0" lvl="0" marL="0" rtl="0" algn="l">
              <a:lnSpc>
                <a:spcPct val="115000"/>
              </a:lnSpc>
              <a:spcBef>
                <a:spcPts val="0"/>
              </a:spcBef>
              <a:spcAft>
                <a:spcPts val="0"/>
              </a:spcAft>
              <a:buSzPts val="1800"/>
              <a:buNone/>
            </a:pPr>
            <a:r>
              <a:t/>
            </a:r>
            <a:endParaRPr b="1">
              <a:solidFill>
                <a:srgbClr val="FF6720"/>
              </a:solidFill>
              <a:latin typeface="Open Sans"/>
              <a:ea typeface="Open Sans"/>
              <a:cs typeface="Open Sans"/>
              <a:sym typeface="Open Sans"/>
            </a:endParaRPr>
          </a:p>
          <a:p>
            <a:pPr indent="0" lvl="0" marL="0" rtl="0" algn="l">
              <a:lnSpc>
                <a:spcPct val="115000"/>
              </a:lnSpc>
              <a:spcBef>
                <a:spcPts val="1400"/>
              </a:spcBef>
              <a:spcAft>
                <a:spcPts val="0"/>
              </a:spcAft>
              <a:buClr>
                <a:schemeClr val="dk1"/>
              </a:buClr>
              <a:buSzPts val="275"/>
              <a:buFont typeface="Arial"/>
              <a:buNone/>
            </a:pPr>
            <a:r>
              <a:rPr b="1" lang="en" sz="4400">
                <a:solidFill>
                  <a:srgbClr val="FF6720"/>
                </a:solidFill>
              </a:rPr>
              <a:t>Present: Who are you now?</a:t>
            </a:r>
            <a:endParaRPr b="1" sz="4400">
              <a:solidFill>
                <a:srgbClr val="FF6720"/>
              </a:solidFill>
            </a:endParaRPr>
          </a:p>
          <a:p>
            <a:pPr indent="0" lvl="0" marL="0" rtl="0" algn="l">
              <a:lnSpc>
                <a:spcPct val="115000"/>
              </a:lnSpc>
              <a:spcBef>
                <a:spcPts val="1200"/>
              </a:spcBef>
              <a:spcAft>
                <a:spcPts val="0"/>
              </a:spcAft>
              <a:buClr>
                <a:schemeClr val="dk1"/>
              </a:buClr>
              <a:buSzPts val="275"/>
              <a:buFont typeface="Arial"/>
              <a:buNone/>
            </a:pPr>
            <a:r>
              <a:rPr lang="en" sz="4500">
                <a:solidFill>
                  <a:srgbClr val="4A5568"/>
                </a:solidFill>
              </a:rPr>
              <a:t>Start with your current role and one or two strengths or interests relevant to the opportunity.</a:t>
            </a:r>
            <a:endParaRPr sz="4500">
              <a:solidFill>
                <a:srgbClr val="4A5568"/>
              </a:solidFill>
            </a:endParaRPr>
          </a:p>
          <a:p>
            <a:pPr indent="0" lvl="0" marL="381000" marR="381000" rtl="0" algn="l">
              <a:lnSpc>
                <a:spcPct val="115000"/>
              </a:lnSpc>
              <a:spcBef>
                <a:spcPts val="1200"/>
              </a:spcBef>
              <a:spcAft>
                <a:spcPts val="0"/>
              </a:spcAft>
              <a:buClr>
                <a:schemeClr val="dk1"/>
              </a:buClr>
              <a:buSzPts val="275"/>
              <a:buFont typeface="Arial"/>
              <a:buNone/>
            </a:pPr>
            <a:r>
              <a:rPr lang="en" sz="4500">
                <a:solidFill>
                  <a:srgbClr val="4A5568"/>
                </a:solidFill>
              </a:rPr>
              <a:t>“I’m a senior at Sussex Academy  who is especially interested in science and working with people.”</a:t>
            </a:r>
            <a:endParaRPr sz="4500">
              <a:solidFill>
                <a:srgbClr val="4A5568"/>
              </a:solidFill>
            </a:endParaRPr>
          </a:p>
          <a:p>
            <a:pPr indent="0" lvl="0" marL="0" rtl="0" algn="l">
              <a:lnSpc>
                <a:spcPct val="115000"/>
              </a:lnSpc>
              <a:spcBef>
                <a:spcPts val="1400"/>
              </a:spcBef>
              <a:spcAft>
                <a:spcPts val="0"/>
              </a:spcAft>
              <a:buClr>
                <a:schemeClr val="dk1"/>
              </a:buClr>
              <a:buSzPts val="275"/>
              <a:buFont typeface="Arial"/>
              <a:buNone/>
            </a:pPr>
            <a:r>
              <a:rPr b="1" lang="en" sz="4600">
                <a:solidFill>
                  <a:srgbClr val="FF6720"/>
                </a:solidFill>
              </a:rPr>
              <a:t>Past: What experiences shaped you?</a:t>
            </a:r>
            <a:endParaRPr b="1" sz="4600">
              <a:solidFill>
                <a:srgbClr val="FF6720"/>
              </a:solidFill>
            </a:endParaRPr>
          </a:p>
          <a:p>
            <a:pPr indent="0" lvl="0" marL="0" rtl="0" algn="l">
              <a:lnSpc>
                <a:spcPct val="115000"/>
              </a:lnSpc>
              <a:spcBef>
                <a:spcPts val="1200"/>
              </a:spcBef>
              <a:spcAft>
                <a:spcPts val="0"/>
              </a:spcAft>
              <a:buClr>
                <a:schemeClr val="dk1"/>
              </a:buClr>
              <a:buSzPts val="275"/>
              <a:buFont typeface="Arial"/>
              <a:buNone/>
            </a:pPr>
            <a:r>
              <a:rPr lang="en" sz="4400">
                <a:solidFill>
                  <a:srgbClr val="4A5568"/>
                </a:solidFill>
              </a:rPr>
              <a:t>Choose one or two experiences that show skills, growth, or commitment.</a:t>
            </a:r>
            <a:endParaRPr sz="4400">
              <a:solidFill>
                <a:srgbClr val="4A5568"/>
              </a:solidFill>
            </a:endParaRPr>
          </a:p>
          <a:p>
            <a:pPr indent="0" lvl="0" marL="381000" marR="381000" rtl="0" algn="l">
              <a:lnSpc>
                <a:spcPct val="115000"/>
              </a:lnSpc>
              <a:spcBef>
                <a:spcPts val="1200"/>
              </a:spcBef>
              <a:spcAft>
                <a:spcPts val="0"/>
              </a:spcAft>
              <a:buClr>
                <a:schemeClr val="dk1"/>
              </a:buClr>
              <a:buSzPts val="275"/>
              <a:buFont typeface="Arial"/>
              <a:buNone/>
            </a:pPr>
            <a:r>
              <a:rPr lang="en" sz="4400">
                <a:solidFill>
                  <a:srgbClr val="4A5568"/>
                </a:solidFill>
              </a:rPr>
              <a:t>“Over the past two years, I’ve volunteered at a local hospital and served as a peer tutor. Those experiences helped me become more patient, dependable, and confident communicating with different people.”</a:t>
            </a:r>
            <a:endParaRPr sz="4400">
              <a:solidFill>
                <a:srgbClr val="4A5568"/>
              </a:solidFill>
            </a:endParaRPr>
          </a:p>
          <a:p>
            <a:pPr indent="0" lvl="0" marL="0" rtl="0" algn="l">
              <a:lnSpc>
                <a:spcPct val="115000"/>
              </a:lnSpc>
              <a:spcBef>
                <a:spcPts val="1400"/>
              </a:spcBef>
              <a:spcAft>
                <a:spcPts val="0"/>
              </a:spcAft>
              <a:buClr>
                <a:schemeClr val="dk1"/>
              </a:buClr>
              <a:buSzPts val="275"/>
              <a:buFont typeface="Arial"/>
              <a:buNone/>
            </a:pPr>
            <a:r>
              <a:rPr b="1" lang="en" sz="4600">
                <a:solidFill>
                  <a:srgbClr val="FF6720"/>
                </a:solidFill>
              </a:rPr>
              <a:t>Future: Why are you here?</a:t>
            </a:r>
            <a:endParaRPr b="1" sz="4600">
              <a:solidFill>
                <a:srgbClr val="FF6720"/>
              </a:solidFill>
            </a:endParaRPr>
          </a:p>
          <a:p>
            <a:pPr indent="0" lvl="0" marL="0" rtl="0" algn="l">
              <a:lnSpc>
                <a:spcPct val="115000"/>
              </a:lnSpc>
              <a:spcBef>
                <a:spcPts val="1200"/>
              </a:spcBef>
              <a:spcAft>
                <a:spcPts val="0"/>
              </a:spcAft>
              <a:buClr>
                <a:schemeClr val="dk1"/>
              </a:buClr>
              <a:buSzPts val="275"/>
              <a:buFont typeface="Arial"/>
              <a:buNone/>
            </a:pPr>
            <a:r>
              <a:rPr lang="en" sz="4400">
                <a:solidFill>
                  <a:srgbClr val="4A5568"/>
                </a:solidFill>
              </a:rPr>
              <a:t>Connect your background to the job, college, or scholarship.</a:t>
            </a:r>
            <a:endParaRPr sz="4400">
              <a:solidFill>
                <a:srgbClr val="4A5568"/>
              </a:solidFill>
            </a:endParaRPr>
          </a:p>
          <a:p>
            <a:pPr indent="0" lvl="0" marL="381000" marR="381000" rtl="0" algn="l">
              <a:lnSpc>
                <a:spcPct val="115000"/>
              </a:lnSpc>
              <a:spcBef>
                <a:spcPts val="1200"/>
              </a:spcBef>
              <a:spcAft>
                <a:spcPts val="0"/>
              </a:spcAft>
              <a:buClr>
                <a:schemeClr val="dk1"/>
              </a:buClr>
              <a:buSzPts val="275"/>
              <a:buFont typeface="Arial"/>
              <a:buNone/>
            </a:pPr>
            <a:r>
              <a:rPr lang="en" sz="4400">
                <a:solidFill>
                  <a:srgbClr val="4A5568"/>
                </a:solidFill>
              </a:rPr>
              <a:t>“I’m hoping to study nursing, and I’m excited about opportunities where I can continue building those skills while contributing to my community.”</a:t>
            </a:r>
            <a:endParaRPr sz="4400">
              <a:solidFill>
                <a:srgbClr val="4A5568"/>
              </a:solidFill>
            </a:endParaRPr>
          </a:p>
          <a:p>
            <a:pPr indent="0" lvl="0" marL="0" rtl="0" algn="l">
              <a:lnSpc>
                <a:spcPct val="115000"/>
              </a:lnSpc>
              <a:spcBef>
                <a:spcPts val="1200"/>
              </a:spcBef>
              <a:spcAft>
                <a:spcPts val="0"/>
              </a:spcAft>
              <a:buSzPct val="178749"/>
              <a:buNone/>
            </a:pPr>
            <a:r>
              <a:t/>
            </a:r>
            <a:endParaRPr b="1" sz="4028">
              <a:solidFill>
                <a:srgbClr val="FF6720"/>
              </a:solidFill>
              <a:latin typeface="Open Sans"/>
              <a:ea typeface="Open Sans"/>
              <a:cs typeface="Open Sans"/>
              <a:sym typeface="Open Sans"/>
            </a:endParaRPr>
          </a:p>
          <a:p>
            <a:pPr indent="0" lvl="0" marL="0" rtl="0" algn="l">
              <a:lnSpc>
                <a:spcPct val="115000"/>
              </a:lnSpc>
              <a:spcBef>
                <a:spcPts val="1200"/>
              </a:spcBef>
              <a:spcAft>
                <a:spcPts val="900"/>
              </a:spcAft>
              <a:buSzPts val="1800"/>
              <a:buNone/>
            </a:pPr>
            <a:r>
              <a:t/>
            </a:r>
            <a:endParaRPr b="1">
              <a:solidFill>
                <a:srgbClr val="FF6720"/>
              </a:solidFill>
              <a:latin typeface="Open Sans"/>
              <a:ea typeface="Open Sans"/>
              <a:cs typeface="Open Sans"/>
              <a:sym typeface="Open Sans"/>
            </a:endParaRPr>
          </a:p>
        </p:txBody>
      </p:sp>
      <p:pic>
        <p:nvPicPr>
          <p:cNvPr id="207" name="Google Shape;207;p25"/>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98912"/>
              <a:buNone/>
            </a:pPr>
            <a:r>
              <a:rPr lang="en" sz="4044"/>
              <a:t>YOUR TURN!</a:t>
            </a:r>
            <a:endParaRPr sz="4044"/>
          </a:p>
          <a:p>
            <a:pPr indent="0" lvl="0" marL="0" rtl="0" algn="ctr">
              <a:lnSpc>
                <a:spcPct val="100000"/>
              </a:lnSpc>
              <a:spcBef>
                <a:spcPts val="0"/>
              </a:spcBef>
              <a:spcAft>
                <a:spcPts val="0"/>
              </a:spcAft>
              <a:buSzPct val="98912"/>
              <a:buNone/>
            </a:pPr>
            <a:r>
              <a:t/>
            </a:r>
            <a:endParaRPr sz="4044"/>
          </a:p>
          <a:p>
            <a:pPr indent="0" lvl="0" marL="0" rtl="0" algn="ctr">
              <a:lnSpc>
                <a:spcPct val="100000"/>
              </a:lnSpc>
              <a:spcBef>
                <a:spcPts val="0"/>
              </a:spcBef>
              <a:spcAft>
                <a:spcPts val="0"/>
              </a:spcAft>
              <a:buSzPct val="111111"/>
              <a:buNone/>
            </a:pPr>
            <a:r>
              <a:rPr lang="en"/>
              <a:t>Visit Part One of your </a:t>
            </a:r>
            <a:r>
              <a:rPr lang="en" u="sng">
                <a:solidFill>
                  <a:schemeClr val="hlink"/>
                </a:solidFill>
                <a:hlinkClick r:id="rId3"/>
              </a:rPr>
              <a:t>Interview Prep Workbook</a:t>
            </a:r>
            <a:r>
              <a:rPr lang="en"/>
              <a:t> to plan a response to the question, “Tell us about yourself.” </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Tailor your response to the type of interview you are likely to have (internship, job, scholarship, college).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86957"/>
              <a:buNone/>
            </a:pPr>
            <a:r>
              <a:rPr lang="en" sz="4600"/>
              <a:t>PRACTICE</a:t>
            </a:r>
            <a:endParaRPr sz="4600"/>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Pair up with one other person and practice responding to the question. </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Have your partner time you and give you a little feedback. Record this feedback on your organizer.</a:t>
            </a:r>
            <a:endParaRPr/>
          </a:p>
          <a:p>
            <a:pPr indent="0" lvl="0" marL="0" rtl="0" algn="ctr">
              <a:lnSpc>
                <a:spcPct val="100000"/>
              </a:lnSpc>
              <a:spcBef>
                <a:spcPts val="0"/>
              </a:spcBef>
              <a:spcAft>
                <a:spcPts val="0"/>
              </a:spcAft>
              <a:buSzPct val="111111"/>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4800"/>
              <a:buNone/>
            </a:pPr>
            <a:r>
              <a:rPr lang="en">
                <a:solidFill>
                  <a:srgbClr val="FF6720"/>
                </a:solidFill>
              </a:rPr>
              <a:t>KNOW YOUR AUDIENCE</a:t>
            </a:r>
            <a:endParaRPr>
              <a:solidFill>
                <a:srgbClr val="FF672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9"/>
          <p:cNvSpPr txBox="1"/>
          <p:nvPr>
            <p:ph type="title"/>
          </p:nvPr>
        </p:nvSpPr>
        <p:spPr>
          <a:xfrm>
            <a:off x="311700" y="1774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solidFill>
                  <a:srgbClr val="1D4289"/>
                </a:solidFill>
              </a:rPr>
              <a:t>Research Your Audience Before Your Interview!</a:t>
            </a:r>
            <a:endParaRPr>
              <a:solidFill>
                <a:srgbClr val="1D4289"/>
              </a:solidFill>
            </a:endParaRPr>
          </a:p>
        </p:txBody>
      </p:sp>
      <p:sp>
        <p:nvSpPr>
          <p:cNvPr id="228" name="Google Shape;228;p29"/>
          <p:cNvSpPr txBox="1"/>
          <p:nvPr>
            <p:ph idx="1" type="body"/>
          </p:nvPr>
        </p:nvSpPr>
        <p:spPr>
          <a:xfrm>
            <a:off x="197400" y="1152475"/>
            <a:ext cx="39999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1400"/>
              </a:spcBef>
              <a:spcAft>
                <a:spcPts val="0"/>
              </a:spcAft>
              <a:buClr>
                <a:schemeClr val="dk1"/>
              </a:buClr>
              <a:buSzPts val="1100"/>
              <a:buFont typeface="Arial"/>
              <a:buNone/>
            </a:pPr>
            <a:r>
              <a:rPr b="1" lang="en" sz="1300">
                <a:solidFill>
                  <a:srgbClr val="FF6720"/>
                </a:solidFill>
                <a:latin typeface="Arial"/>
                <a:ea typeface="Arial"/>
                <a:cs typeface="Arial"/>
                <a:sym typeface="Arial"/>
              </a:rPr>
              <a:t>Learn about the organization…</a:t>
            </a:r>
            <a:endParaRPr b="1" sz="1300">
              <a:solidFill>
                <a:srgbClr val="FF6720"/>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 sz="1100">
                <a:solidFill>
                  <a:srgbClr val="4A5568"/>
                </a:solidFill>
              </a:rPr>
              <a:t>☐ Mission or purpose</a:t>
            </a:r>
            <a:endParaRPr sz="1100">
              <a:solidFill>
                <a:srgbClr val="4A5568"/>
              </a:solidFill>
            </a:endParaRPr>
          </a:p>
          <a:p>
            <a:pPr indent="0" lvl="0" marL="0" rtl="0" algn="l">
              <a:lnSpc>
                <a:spcPct val="115000"/>
              </a:lnSpc>
              <a:spcBef>
                <a:spcPts val="1200"/>
              </a:spcBef>
              <a:spcAft>
                <a:spcPts val="0"/>
              </a:spcAft>
              <a:buClr>
                <a:schemeClr val="dk1"/>
              </a:buClr>
              <a:buSzPts val="1100"/>
              <a:buFont typeface="Arial"/>
              <a:buNone/>
            </a:pPr>
            <a:r>
              <a:rPr lang="en" sz="1100">
                <a:solidFill>
                  <a:srgbClr val="4A5568"/>
                </a:solidFill>
              </a:rPr>
              <a:t>☐ Values</a:t>
            </a:r>
            <a:endParaRPr sz="1100">
              <a:solidFill>
                <a:srgbClr val="4A5568"/>
              </a:solidFill>
            </a:endParaRPr>
          </a:p>
          <a:p>
            <a:pPr indent="0" lvl="0" marL="0" rtl="0" algn="l">
              <a:lnSpc>
                <a:spcPct val="115000"/>
              </a:lnSpc>
              <a:spcBef>
                <a:spcPts val="1200"/>
              </a:spcBef>
              <a:spcAft>
                <a:spcPts val="0"/>
              </a:spcAft>
              <a:buClr>
                <a:schemeClr val="dk1"/>
              </a:buClr>
              <a:buSzPts val="1100"/>
              <a:buFont typeface="Arial"/>
              <a:buNone/>
            </a:pPr>
            <a:r>
              <a:rPr lang="en" sz="1100">
                <a:solidFill>
                  <a:srgbClr val="4A5568"/>
                </a:solidFill>
              </a:rPr>
              <a:t>☐ Products, services, or programs</a:t>
            </a:r>
            <a:endParaRPr sz="1100">
              <a:solidFill>
                <a:srgbClr val="4A5568"/>
              </a:solidFill>
            </a:endParaRPr>
          </a:p>
          <a:p>
            <a:pPr indent="0" lvl="0" marL="0" rtl="0" algn="l">
              <a:lnSpc>
                <a:spcPct val="115000"/>
              </a:lnSpc>
              <a:spcBef>
                <a:spcPts val="1200"/>
              </a:spcBef>
              <a:spcAft>
                <a:spcPts val="0"/>
              </a:spcAft>
              <a:buClr>
                <a:schemeClr val="dk1"/>
              </a:buClr>
              <a:buSzPts val="1100"/>
              <a:buFont typeface="Arial"/>
              <a:buNone/>
            </a:pPr>
            <a:r>
              <a:rPr lang="en" sz="1100">
                <a:solidFill>
                  <a:srgbClr val="4A5568"/>
                </a:solidFill>
              </a:rPr>
              <a:t>☐ Recent news or accomplishments</a:t>
            </a:r>
            <a:endParaRPr sz="1100">
              <a:solidFill>
                <a:srgbClr val="4A5568"/>
              </a:solidFill>
            </a:endParaRPr>
          </a:p>
          <a:p>
            <a:pPr indent="0" lvl="0" marL="0" rtl="0" algn="l">
              <a:lnSpc>
                <a:spcPct val="115000"/>
              </a:lnSpc>
              <a:spcBef>
                <a:spcPts val="1200"/>
              </a:spcBef>
              <a:spcAft>
                <a:spcPts val="0"/>
              </a:spcAft>
              <a:buClr>
                <a:schemeClr val="dk1"/>
              </a:buClr>
              <a:buSzPts val="1100"/>
              <a:buFont typeface="Arial"/>
              <a:buNone/>
            </a:pPr>
            <a:r>
              <a:rPr lang="en" sz="1100">
                <a:solidFill>
                  <a:srgbClr val="4A5568"/>
                </a:solidFill>
              </a:rPr>
              <a:t>☐ Opportunities available</a:t>
            </a:r>
            <a:endParaRPr sz="1100">
              <a:solidFill>
                <a:srgbClr val="4A5568"/>
              </a:solidFill>
            </a:endParaRPr>
          </a:p>
          <a:p>
            <a:pPr indent="0" lvl="0" marL="0" rtl="0" algn="l">
              <a:lnSpc>
                <a:spcPct val="115000"/>
              </a:lnSpc>
              <a:spcBef>
                <a:spcPts val="1200"/>
              </a:spcBef>
              <a:spcAft>
                <a:spcPts val="0"/>
              </a:spcAft>
              <a:buClr>
                <a:schemeClr val="dk1"/>
              </a:buClr>
              <a:buSzPts val="1100"/>
              <a:buFont typeface="Arial"/>
              <a:buNone/>
            </a:pPr>
            <a:r>
              <a:rPr lang="en" sz="1100">
                <a:solidFill>
                  <a:srgbClr val="4A5568"/>
                </a:solidFill>
              </a:rPr>
              <a:t>☐ Culture or community</a:t>
            </a:r>
            <a:endParaRPr sz="1100">
              <a:solidFill>
                <a:srgbClr val="4A5568"/>
              </a:solidFill>
            </a:endParaRPr>
          </a:p>
          <a:p>
            <a:pPr indent="0" lvl="0" marL="0" rtl="0" algn="l">
              <a:lnSpc>
                <a:spcPct val="115000"/>
              </a:lnSpc>
              <a:spcBef>
                <a:spcPts val="1200"/>
              </a:spcBef>
              <a:spcAft>
                <a:spcPts val="1200"/>
              </a:spcAft>
              <a:buSzPts val="1400"/>
              <a:buNone/>
            </a:pPr>
            <a:r>
              <a:t/>
            </a:r>
            <a:endParaRPr/>
          </a:p>
        </p:txBody>
      </p:sp>
      <p:sp>
        <p:nvSpPr>
          <p:cNvPr id="229" name="Google Shape;229;p29"/>
          <p:cNvSpPr txBox="1"/>
          <p:nvPr>
            <p:ph idx="2" type="body"/>
          </p:nvPr>
        </p:nvSpPr>
        <p:spPr>
          <a:xfrm>
            <a:off x="2983225" y="750100"/>
            <a:ext cx="26895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1400"/>
              </a:spcBef>
              <a:spcAft>
                <a:spcPts val="0"/>
              </a:spcAft>
              <a:buClr>
                <a:schemeClr val="dk1"/>
              </a:buClr>
              <a:buSzPts val="1100"/>
              <a:buFont typeface="Arial"/>
              <a:buNone/>
            </a:pPr>
            <a:r>
              <a:rPr b="1" lang="en" sz="1300">
                <a:solidFill>
                  <a:srgbClr val="FF6720"/>
                </a:solidFill>
                <a:latin typeface="Arial"/>
                <a:ea typeface="Arial"/>
                <a:cs typeface="Arial"/>
                <a:sym typeface="Arial"/>
              </a:rPr>
              <a:t>Think about the connection…</a:t>
            </a:r>
            <a:endParaRPr b="1" sz="1300">
              <a:solidFill>
                <a:srgbClr val="FF6720"/>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 sz="1100">
                <a:solidFill>
                  <a:srgbClr val="4A5568"/>
                </a:solidFill>
              </a:rPr>
              <a:t>How does this opportunity fit me?</a:t>
            </a:r>
            <a:endParaRPr sz="1100">
              <a:solidFill>
                <a:srgbClr val="4A5568"/>
              </a:solidFill>
            </a:endParaRPr>
          </a:p>
          <a:p>
            <a:pPr indent="0" lvl="0" marL="0" rtl="0" algn="l">
              <a:lnSpc>
                <a:spcPct val="115000"/>
              </a:lnSpc>
              <a:spcBef>
                <a:spcPts val="1200"/>
              </a:spcBef>
              <a:spcAft>
                <a:spcPts val="0"/>
              </a:spcAft>
              <a:buClr>
                <a:schemeClr val="dk1"/>
              </a:buClr>
              <a:buSzPts val="1100"/>
              <a:buFont typeface="Arial"/>
              <a:buNone/>
            </a:pPr>
            <a:r>
              <a:rPr lang="en" sz="1100">
                <a:solidFill>
                  <a:srgbClr val="4A5568"/>
                </a:solidFill>
              </a:rPr>
              <a:t>What excites me most?</a:t>
            </a:r>
            <a:endParaRPr sz="1100">
              <a:solidFill>
                <a:srgbClr val="4A5568"/>
              </a:solidFill>
            </a:endParaRPr>
          </a:p>
          <a:p>
            <a:pPr indent="0" lvl="0" marL="0" rtl="0" algn="l">
              <a:lnSpc>
                <a:spcPct val="115000"/>
              </a:lnSpc>
              <a:spcBef>
                <a:spcPts val="1200"/>
              </a:spcBef>
              <a:spcAft>
                <a:spcPts val="0"/>
              </a:spcAft>
              <a:buClr>
                <a:schemeClr val="dk1"/>
              </a:buClr>
              <a:buSzPts val="1100"/>
              <a:buFont typeface="Arial"/>
              <a:buNone/>
            </a:pPr>
            <a:r>
              <a:rPr lang="en" sz="1100">
                <a:solidFill>
                  <a:srgbClr val="4A5568"/>
                </a:solidFill>
              </a:rPr>
              <a:t>How would I contribute?</a:t>
            </a:r>
            <a:endParaRPr sz="1100">
              <a:solidFill>
                <a:srgbClr val="4A5568"/>
              </a:solidFill>
            </a:endParaRPr>
          </a:p>
          <a:p>
            <a:pPr indent="0" lvl="0" marL="0" rtl="0" algn="l">
              <a:lnSpc>
                <a:spcPct val="115000"/>
              </a:lnSpc>
              <a:spcBef>
                <a:spcPts val="1200"/>
              </a:spcBef>
              <a:spcAft>
                <a:spcPts val="1200"/>
              </a:spcAft>
              <a:buSzPts val="1400"/>
              <a:buNone/>
            </a:pPr>
            <a:r>
              <a:t/>
            </a:r>
            <a:endParaRPr/>
          </a:p>
        </p:txBody>
      </p:sp>
      <p:sp>
        <p:nvSpPr>
          <p:cNvPr id="230" name="Google Shape;230;p29"/>
          <p:cNvSpPr txBox="1"/>
          <p:nvPr>
            <p:ph idx="2" type="body"/>
          </p:nvPr>
        </p:nvSpPr>
        <p:spPr>
          <a:xfrm>
            <a:off x="5672825" y="755700"/>
            <a:ext cx="3341700" cy="36321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1800"/>
              </a:spcBef>
              <a:spcAft>
                <a:spcPts val="0"/>
              </a:spcAft>
              <a:buClr>
                <a:schemeClr val="dk1"/>
              </a:buClr>
              <a:buSzPts val="275"/>
              <a:buFont typeface="Arial"/>
              <a:buNone/>
            </a:pPr>
            <a:r>
              <a:rPr b="1" lang="en" sz="1300">
                <a:solidFill>
                  <a:srgbClr val="FF6720"/>
                </a:solidFill>
                <a:latin typeface="Arial"/>
                <a:ea typeface="Arial"/>
                <a:cs typeface="Arial"/>
                <a:sym typeface="Arial"/>
              </a:rPr>
              <a:t>Think about your questions…</a:t>
            </a:r>
            <a:endParaRPr b="1" sz="1300">
              <a:solidFill>
                <a:srgbClr val="FF6720"/>
              </a:solidFill>
              <a:latin typeface="Arial"/>
              <a:ea typeface="Arial"/>
              <a:cs typeface="Arial"/>
              <a:sym typeface="Arial"/>
            </a:endParaRPr>
          </a:p>
          <a:p>
            <a:pPr indent="0" lvl="0" marL="0" rtl="0" algn="l">
              <a:lnSpc>
                <a:spcPct val="95000"/>
              </a:lnSpc>
              <a:spcBef>
                <a:spcPts val="1400"/>
              </a:spcBef>
              <a:spcAft>
                <a:spcPts val="0"/>
              </a:spcAft>
              <a:buClr>
                <a:schemeClr val="dk1"/>
              </a:buClr>
              <a:buSzPts val="275"/>
              <a:buFont typeface="Arial"/>
              <a:buNone/>
            </a:pPr>
            <a:r>
              <a:rPr b="1" lang="en" sz="1100">
                <a:solidFill>
                  <a:srgbClr val="4A5568"/>
                </a:solidFill>
              </a:rPr>
              <a:t>About the Experience</a:t>
            </a:r>
            <a:endParaRPr sz="1100">
              <a:solidFill>
                <a:srgbClr val="4A5568"/>
              </a:solidFill>
            </a:endParaRPr>
          </a:p>
          <a:p>
            <a:pPr indent="0" lvl="0" marL="0" rtl="0" algn="l">
              <a:lnSpc>
                <a:spcPct val="95000"/>
              </a:lnSpc>
              <a:spcBef>
                <a:spcPts val="1200"/>
              </a:spcBef>
              <a:spcAft>
                <a:spcPts val="0"/>
              </a:spcAft>
              <a:buClr>
                <a:schemeClr val="dk1"/>
              </a:buClr>
              <a:buSzPts val="275"/>
              <a:buFont typeface="Arial"/>
              <a:buNone/>
            </a:pPr>
            <a:r>
              <a:rPr lang="en" sz="1100">
                <a:solidFill>
                  <a:srgbClr val="4A5568"/>
                </a:solidFill>
              </a:rPr>
              <a:t>What do students/employees enjoy most?</a:t>
            </a:r>
            <a:endParaRPr sz="1100">
              <a:solidFill>
                <a:srgbClr val="4A5568"/>
              </a:solidFill>
            </a:endParaRPr>
          </a:p>
          <a:p>
            <a:pPr indent="0" lvl="0" marL="0" rtl="0" algn="l">
              <a:lnSpc>
                <a:spcPct val="95000"/>
              </a:lnSpc>
              <a:spcBef>
                <a:spcPts val="1200"/>
              </a:spcBef>
              <a:spcAft>
                <a:spcPts val="0"/>
              </a:spcAft>
              <a:buClr>
                <a:schemeClr val="dk1"/>
              </a:buClr>
              <a:buSzPts val="275"/>
              <a:buFont typeface="Arial"/>
              <a:buNone/>
            </a:pPr>
            <a:r>
              <a:rPr lang="en" sz="1100">
                <a:solidFill>
                  <a:srgbClr val="4A5568"/>
                </a:solidFill>
              </a:rPr>
              <a:t>What opportunities are available?</a:t>
            </a:r>
            <a:endParaRPr sz="1100">
              <a:solidFill>
                <a:srgbClr val="4A5568"/>
              </a:solidFill>
            </a:endParaRPr>
          </a:p>
          <a:p>
            <a:pPr indent="0" lvl="0" marL="0" rtl="0" algn="l">
              <a:lnSpc>
                <a:spcPct val="95000"/>
              </a:lnSpc>
              <a:spcBef>
                <a:spcPts val="1400"/>
              </a:spcBef>
              <a:spcAft>
                <a:spcPts val="0"/>
              </a:spcAft>
              <a:buClr>
                <a:schemeClr val="dk1"/>
              </a:buClr>
              <a:buSzPts val="275"/>
              <a:buFont typeface="Arial"/>
              <a:buNone/>
            </a:pPr>
            <a:r>
              <a:rPr b="1" lang="en" sz="1100">
                <a:solidFill>
                  <a:srgbClr val="4A5568"/>
                </a:solidFill>
              </a:rPr>
              <a:t>About Growth</a:t>
            </a:r>
            <a:endParaRPr b="1" sz="1100">
              <a:solidFill>
                <a:srgbClr val="4A5568"/>
              </a:solidFill>
            </a:endParaRPr>
          </a:p>
          <a:p>
            <a:pPr indent="0" lvl="0" marL="0" rtl="0" algn="l">
              <a:lnSpc>
                <a:spcPct val="95000"/>
              </a:lnSpc>
              <a:spcBef>
                <a:spcPts val="1200"/>
              </a:spcBef>
              <a:spcAft>
                <a:spcPts val="0"/>
              </a:spcAft>
              <a:buClr>
                <a:schemeClr val="dk1"/>
              </a:buClr>
              <a:buSzPts val="275"/>
              <a:buFont typeface="Arial"/>
              <a:buNone/>
            </a:pPr>
            <a:r>
              <a:rPr lang="en" sz="1100">
                <a:solidFill>
                  <a:srgbClr val="4A5568"/>
                </a:solidFill>
              </a:rPr>
              <a:t>How do people continue learning?</a:t>
            </a:r>
            <a:endParaRPr sz="1100">
              <a:solidFill>
                <a:srgbClr val="4A5568"/>
              </a:solidFill>
            </a:endParaRPr>
          </a:p>
          <a:p>
            <a:pPr indent="0" lvl="0" marL="0" rtl="0" algn="l">
              <a:lnSpc>
                <a:spcPct val="95000"/>
              </a:lnSpc>
              <a:spcBef>
                <a:spcPts val="1200"/>
              </a:spcBef>
              <a:spcAft>
                <a:spcPts val="0"/>
              </a:spcAft>
              <a:buClr>
                <a:schemeClr val="dk1"/>
              </a:buClr>
              <a:buSzPts val="275"/>
              <a:buFont typeface="Arial"/>
              <a:buNone/>
            </a:pPr>
            <a:r>
              <a:rPr lang="en" sz="1100">
                <a:solidFill>
                  <a:srgbClr val="4A5568"/>
                </a:solidFill>
              </a:rPr>
              <a:t>What advice would you give someone new?</a:t>
            </a:r>
            <a:endParaRPr sz="1100">
              <a:solidFill>
                <a:srgbClr val="4A5568"/>
              </a:solidFill>
            </a:endParaRPr>
          </a:p>
          <a:p>
            <a:pPr indent="0" lvl="0" marL="0" rtl="0" algn="l">
              <a:lnSpc>
                <a:spcPct val="95000"/>
              </a:lnSpc>
              <a:spcBef>
                <a:spcPts val="1400"/>
              </a:spcBef>
              <a:spcAft>
                <a:spcPts val="0"/>
              </a:spcAft>
              <a:buClr>
                <a:schemeClr val="dk1"/>
              </a:buClr>
              <a:buSzPts val="275"/>
              <a:buFont typeface="Arial"/>
              <a:buNone/>
            </a:pPr>
            <a:r>
              <a:rPr b="1" lang="en" sz="1100">
                <a:solidFill>
                  <a:srgbClr val="4A5568"/>
                </a:solidFill>
              </a:rPr>
              <a:t>About Community</a:t>
            </a:r>
            <a:endParaRPr b="1" sz="1100">
              <a:solidFill>
                <a:srgbClr val="4A5568"/>
              </a:solidFill>
            </a:endParaRPr>
          </a:p>
          <a:p>
            <a:pPr indent="0" lvl="0" marL="0" rtl="0" algn="l">
              <a:lnSpc>
                <a:spcPct val="95000"/>
              </a:lnSpc>
              <a:spcBef>
                <a:spcPts val="1200"/>
              </a:spcBef>
              <a:spcAft>
                <a:spcPts val="0"/>
              </a:spcAft>
              <a:buClr>
                <a:schemeClr val="dk1"/>
              </a:buClr>
              <a:buSzPts val="275"/>
              <a:buFont typeface="Arial"/>
              <a:buNone/>
            </a:pPr>
            <a:r>
              <a:rPr lang="en" sz="1100">
                <a:solidFill>
                  <a:srgbClr val="4A5568"/>
                </a:solidFill>
              </a:rPr>
              <a:t>What kind of people thrive here?</a:t>
            </a:r>
            <a:endParaRPr sz="1100">
              <a:solidFill>
                <a:srgbClr val="4A5568"/>
              </a:solidFill>
            </a:endParaRPr>
          </a:p>
          <a:p>
            <a:pPr indent="0" lvl="0" marL="0" rtl="0" algn="l">
              <a:lnSpc>
                <a:spcPct val="95000"/>
              </a:lnSpc>
              <a:spcBef>
                <a:spcPts val="1200"/>
              </a:spcBef>
              <a:spcAft>
                <a:spcPts val="0"/>
              </a:spcAft>
              <a:buClr>
                <a:schemeClr val="dk1"/>
              </a:buClr>
              <a:buSzPts val="275"/>
              <a:buFont typeface="Arial"/>
              <a:buNone/>
            </a:pPr>
            <a:r>
              <a:rPr lang="en" sz="1100">
                <a:solidFill>
                  <a:srgbClr val="4A5568"/>
                </a:solidFill>
              </a:rPr>
              <a:t>How would you describe the culture?</a:t>
            </a:r>
            <a:endParaRPr sz="1100">
              <a:solidFill>
                <a:srgbClr val="4A5568"/>
              </a:solidFill>
            </a:endParaRPr>
          </a:p>
          <a:p>
            <a:pPr indent="0" lvl="0" marL="0" rtl="0" algn="l">
              <a:lnSpc>
                <a:spcPct val="95000"/>
              </a:lnSpc>
              <a:spcBef>
                <a:spcPts val="1400"/>
              </a:spcBef>
              <a:spcAft>
                <a:spcPts val="0"/>
              </a:spcAft>
              <a:buClr>
                <a:schemeClr val="dk1"/>
              </a:buClr>
              <a:buSzPts val="275"/>
              <a:buFont typeface="Arial"/>
              <a:buNone/>
            </a:pPr>
            <a:r>
              <a:rPr b="1" lang="en" sz="1100">
                <a:solidFill>
                  <a:srgbClr val="4A5568"/>
                </a:solidFill>
              </a:rPr>
              <a:t>About Next Steps</a:t>
            </a:r>
            <a:endParaRPr b="1" sz="1100">
              <a:solidFill>
                <a:srgbClr val="4A5568"/>
              </a:solidFill>
            </a:endParaRPr>
          </a:p>
          <a:p>
            <a:pPr indent="0" lvl="0" marL="0" rtl="0" algn="l">
              <a:lnSpc>
                <a:spcPct val="95000"/>
              </a:lnSpc>
              <a:spcBef>
                <a:spcPts val="1200"/>
              </a:spcBef>
              <a:spcAft>
                <a:spcPts val="0"/>
              </a:spcAft>
              <a:buClr>
                <a:schemeClr val="dk1"/>
              </a:buClr>
              <a:buSzPts val="275"/>
              <a:buFont typeface="Arial"/>
              <a:buNone/>
            </a:pPr>
            <a:r>
              <a:rPr lang="en" sz="1100">
                <a:solidFill>
                  <a:srgbClr val="4A5568"/>
                </a:solidFill>
              </a:rPr>
              <a:t>What happens after today's interview?</a:t>
            </a:r>
            <a:endParaRPr sz="1100">
              <a:solidFill>
                <a:srgbClr val="4A5568"/>
              </a:solidFill>
            </a:endParaRPr>
          </a:p>
          <a:p>
            <a:pPr indent="0" lvl="0" marL="0" rtl="0" algn="l">
              <a:lnSpc>
                <a:spcPct val="95000"/>
              </a:lnSpc>
              <a:spcBef>
                <a:spcPts val="1200"/>
              </a:spcBef>
              <a:spcAft>
                <a:spcPts val="0"/>
              </a:spcAft>
              <a:buClr>
                <a:schemeClr val="dk1"/>
              </a:buClr>
              <a:buSzPts val="275"/>
              <a:buFont typeface="Arial"/>
              <a:buNone/>
            </a:pPr>
            <a:r>
              <a:rPr lang="en" sz="1100">
                <a:solidFill>
                  <a:srgbClr val="4A5568"/>
                </a:solidFill>
              </a:rPr>
              <a:t>When should I expect to hear back?</a:t>
            </a:r>
            <a:endParaRPr sz="1100">
              <a:solidFill>
                <a:srgbClr val="4A5568"/>
              </a:solidFill>
            </a:endParaRPr>
          </a:p>
          <a:p>
            <a:pPr indent="0" lvl="0" marL="0" rtl="0" algn="l">
              <a:lnSpc>
                <a:spcPct val="95000"/>
              </a:lnSpc>
              <a:spcBef>
                <a:spcPts val="1200"/>
              </a:spcBef>
              <a:spcAft>
                <a:spcPts val="0"/>
              </a:spcAft>
              <a:buSzPts val="275"/>
              <a:buNone/>
            </a:pPr>
            <a:r>
              <a:t/>
            </a:r>
            <a:endParaRPr b="1" sz="925">
              <a:solidFill>
                <a:schemeClr val="dk1"/>
              </a:solidFill>
              <a:latin typeface="Arial"/>
              <a:ea typeface="Arial"/>
              <a:cs typeface="Arial"/>
              <a:sym typeface="Arial"/>
            </a:endParaRPr>
          </a:p>
          <a:p>
            <a:pPr indent="0" lvl="0" marL="0" rtl="0" algn="l">
              <a:lnSpc>
                <a:spcPct val="95000"/>
              </a:lnSpc>
              <a:spcBef>
                <a:spcPts val="1200"/>
              </a:spcBef>
              <a:spcAft>
                <a:spcPts val="1200"/>
              </a:spcAft>
              <a:buSzPts val="275"/>
              <a:buNone/>
            </a:pPr>
            <a:r>
              <a:t/>
            </a:r>
            <a:endParaRPr sz="950"/>
          </a:p>
        </p:txBody>
      </p:sp>
      <p:pic>
        <p:nvPicPr>
          <p:cNvPr descr="the number 3 is glowing in the dark (Provided by Tenor)" id="231" name="Google Shape;231;p29"/>
          <p:cNvPicPr preferRelativeResize="0"/>
          <p:nvPr/>
        </p:nvPicPr>
        <p:blipFill rotWithShape="1">
          <a:blip r:embed="rId3">
            <a:alphaModFix/>
          </a:blip>
          <a:srcRect b="0" l="0" r="0" t="0"/>
          <a:stretch/>
        </p:blipFill>
        <p:spPr>
          <a:xfrm>
            <a:off x="8168700" y="3104237"/>
            <a:ext cx="975300" cy="975300"/>
          </a:xfrm>
          <a:prstGeom prst="rect">
            <a:avLst/>
          </a:prstGeom>
          <a:noFill/>
          <a:ln>
            <a:noFill/>
          </a:ln>
        </p:spPr>
      </p:pic>
      <p:pic>
        <p:nvPicPr>
          <p:cNvPr descr="the number 2 is lit up in the dark (Provided by Tenor)" id="232" name="Google Shape;232;p29"/>
          <p:cNvPicPr preferRelativeResize="0"/>
          <p:nvPr/>
        </p:nvPicPr>
        <p:blipFill rotWithShape="1">
          <a:blip r:embed="rId4">
            <a:alphaModFix/>
          </a:blip>
          <a:srcRect b="0" l="0" r="0" t="0"/>
          <a:stretch/>
        </p:blipFill>
        <p:spPr>
          <a:xfrm>
            <a:off x="3349000" y="2364675"/>
            <a:ext cx="1475775" cy="1475775"/>
          </a:xfrm>
          <a:prstGeom prst="rect">
            <a:avLst/>
          </a:prstGeom>
          <a:noFill/>
          <a:ln>
            <a:noFill/>
          </a:ln>
        </p:spPr>
      </p:pic>
      <p:pic>
        <p:nvPicPr>
          <p:cNvPr descr="the number 1 is glowing in the dark with a striped pattern (Provided by Tenor)" id="233" name="Google Shape;233;p29"/>
          <p:cNvPicPr preferRelativeResize="0"/>
          <p:nvPr/>
        </p:nvPicPr>
        <p:blipFill rotWithShape="1">
          <a:blip r:embed="rId5">
            <a:alphaModFix/>
          </a:blip>
          <a:srcRect b="0" l="0" r="0" t="0"/>
          <a:stretch/>
        </p:blipFill>
        <p:spPr>
          <a:xfrm>
            <a:off x="548625" y="3714750"/>
            <a:ext cx="1131575" cy="1131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14" st="1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solidFill>
                  <a:srgbClr val="1D4289"/>
                </a:solidFill>
              </a:rPr>
              <a:t>Good or Bad Question?</a:t>
            </a:r>
            <a:endParaRPr>
              <a:solidFill>
                <a:srgbClr val="1D4289"/>
              </a:solidFill>
            </a:endParaRPr>
          </a:p>
        </p:txBody>
      </p:sp>
      <p:sp>
        <p:nvSpPr>
          <p:cNvPr id="239" name="Google Shape;239;p3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a:solidFill>
                  <a:srgbClr val="FF6720"/>
                </a:solidFill>
              </a:rPr>
              <a:t>Are these good or bad questions to ask in an interview?</a:t>
            </a:r>
            <a:endParaRPr>
              <a:solidFill>
                <a:srgbClr val="FF6720"/>
              </a:solidFill>
            </a:endParaRPr>
          </a:p>
          <a:p>
            <a:pPr indent="0" lvl="0" marL="0" rtl="0" algn="l">
              <a:lnSpc>
                <a:spcPct val="115000"/>
              </a:lnSpc>
              <a:spcBef>
                <a:spcPts val="1200"/>
              </a:spcBef>
              <a:spcAft>
                <a:spcPts val="0"/>
              </a:spcAft>
              <a:buSzPts val="1800"/>
              <a:buNone/>
            </a:pPr>
            <a:r>
              <a:rPr lang="en">
                <a:solidFill>
                  <a:srgbClr val="4A5568"/>
                </a:solidFill>
              </a:rPr>
              <a:t>How much vacation do I get?</a:t>
            </a:r>
            <a:endParaRPr>
              <a:solidFill>
                <a:srgbClr val="4A5568"/>
              </a:solidFill>
            </a:endParaRPr>
          </a:p>
          <a:p>
            <a:pPr indent="0" lvl="0" marL="0" rtl="0" algn="l">
              <a:lnSpc>
                <a:spcPct val="115000"/>
              </a:lnSpc>
              <a:spcBef>
                <a:spcPts val="1200"/>
              </a:spcBef>
              <a:spcAft>
                <a:spcPts val="0"/>
              </a:spcAft>
              <a:buSzPts val="1800"/>
              <a:buNone/>
            </a:pPr>
            <a:r>
              <a:rPr lang="en">
                <a:solidFill>
                  <a:srgbClr val="4A5568"/>
                </a:solidFill>
              </a:rPr>
              <a:t>What qualities do your most successful employees/students/recipients have?</a:t>
            </a:r>
            <a:endParaRPr>
              <a:solidFill>
                <a:srgbClr val="4A5568"/>
              </a:solidFill>
            </a:endParaRPr>
          </a:p>
          <a:p>
            <a:pPr indent="0" lvl="0" marL="0" rtl="0" algn="l">
              <a:lnSpc>
                <a:spcPct val="115000"/>
              </a:lnSpc>
              <a:spcBef>
                <a:spcPts val="1200"/>
              </a:spcBef>
              <a:spcAft>
                <a:spcPts val="0"/>
              </a:spcAft>
              <a:buSzPts val="1800"/>
              <a:buNone/>
            </a:pPr>
            <a:r>
              <a:rPr lang="en">
                <a:solidFill>
                  <a:srgbClr val="4A5568"/>
                </a:solidFill>
              </a:rPr>
              <a:t>Do you have a lot of good parties?</a:t>
            </a:r>
            <a:endParaRPr>
              <a:solidFill>
                <a:srgbClr val="4A5568"/>
              </a:solidFill>
            </a:endParaRPr>
          </a:p>
          <a:p>
            <a:pPr indent="0" lvl="0" marL="0" rtl="0" algn="l">
              <a:lnSpc>
                <a:spcPct val="115000"/>
              </a:lnSpc>
              <a:spcBef>
                <a:spcPts val="1200"/>
              </a:spcBef>
              <a:spcAft>
                <a:spcPts val="1200"/>
              </a:spcAft>
              <a:buSzPts val="1800"/>
              <a:buNone/>
            </a:pPr>
            <a:r>
              <a:rPr lang="en">
                <a:solidFill>
                  <a:srgbClr val="4A5568"/>
                </a:solidFill>
              </a:rPr>
              <a:t>What opportunities are there to get involved outside of class?</a:t>
            </a:r>
            <a:endParaRPr>
              <a:solidFill>
                <a:srgbClr val="4A5568"/>
              </a:solidFill>
            </a:endParaRPr>
          </a:p>
        </p:txBody>
      </p:sp>
      <p:pic>
        <p:nvPicPr>
          <p:cNvPr descr="gesture good and approved glyph icon vector illustration (Provided by Getty Images)" id="240" name="Google Shape;240;p30"/>
          <p:cNvPicPr preferRelativeResize="0"/>
          <p:nvPr/>
        </p:nvPicPr>
        <p:blipFill rotWithShape="1">
          <a:blip r:embed="rId3">
            <a:alphaModFix/>
          </a:blip>
          <a:srcRect b="0" l="0" r="0" t="0"/>
          <a:stretch/>
        </p:blipFill>
        <p:spPr>
          <a:xfrm>
            <a:off x="311700" y="3477827"/>
            <a:ext cx="1539948" cy="1539948"/>
          </a:xfrm>
          <a:prstGeom prst="rect">
            <a:avLst/>
          </a:prstGeom>
          <a:noFill/>
          <a:ln>
            <a:noFill/>
          </a:ln>
        </p:spPr>
      </p:pic>
      <p:pic>
        <p:nvPicPr>
          <p:cNvPr descr="a red cross on a white background that says x (Provided by Tenor)" id="241" name="Google Shape;241;p30"/>
          <p:cNvPicPr preferRelativeResize="0"/>
          <p:nvPr/>
        </p:nvPicPr>
        <p:blipFill rotWithShape="1">
          <a:blip r:embed="rId4">
            <a:alphaModFix/>
          </a:blip>
          <a:srcRect b="0" l="0" r="0" t="0"/>
          <a:stretch/>
        </p:blipFill>
        <p:spPr>
          <a:xfrm>
            <a:off x="7223775" y="3443538"/>
            <a:ext cx="1608525" cy="1608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98912"/>
              <a:buNone/>
            </a:pPr>
            <a:r>
              <a:rPr lang="en" sz="4044"/>
              <a:t>YOUR TURN!</a:t>
            </a:r>
            <a:endParaRPr sz="4044"/>
          </a:p>
          <a:p>
            <a:pPr indent="0" lvl="0" marL="0" rtl="0" algn="ctr">
              <a:lnSpc>
                <a:spcPct val="100000"/>
              </a:lnSpc>
              <a:spcBef>
                <a:spcPts val="0"/>
              </a:spcBef>
              <a:spcAft>
                <a:spcPts val="0"/>
              </a:spcAft>
              <a:buSzPct val="98912"/>
              <a:buNone/>
            </a:pPr>
            <a:r>
              <a:t/>
            </a:r>
            <a:endParaRPr sz="4044"/>
          </a:p>
          <a:p>
            <a:pPr indent="0" lvl="0" marL="0" rtl="0" algn="ctr">
              <a:lnSpc>
                <a:spcPct val="100000"/>
              </a:lnSpc>
              <a:spcBef>
                <a:spcPts val="0"/>
              </a:spcBef>
              <a:spcAft>
                <a:spcPts val="0"/>
              </a:spcAft>
              <a:buSzPct val="111111"/>
              <a:buNone/>
            </a:pPr>
            <a:r>
              <a:rPr lang="en"/>
              <a:t>Return to your </a:t>
            </a:r>
            <a:r>
              <a:rPr lang="en" u="sng">
                <a:solidFill>
                  <a:schemeClr val="hlink"/>
                </a:solidFill>
                <a:hlinkClick r:id="rId3"/>
              </a:rPr>
              <a:t>Interview Prep Workbook</a:t>
            </a:r>
            <a:r>
              <a:rPr lang="en"/>
              <a:t> examine Part Two: Know Your Audience. </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Reflect: How would knowing your audience help you perform better in an interview with them?</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4800"/>
              <a:buNone/>
            </a:pPr>
            <a:r>
              <a:rPr lang="en">
                <a:solidFill>
                  <a:srgbClr val="FF6720"/>
                </a:solidFill>
              </a:rPr>
              <a:t>KNOW YOUR STORIES</a:t>
            </a:r>
            <a:endParaRPr>
              <a:solidFill>
                <a:srgbClr val="FF672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3"/>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fontScale="90000"/>
          </a:bodyPr>
          <a:lstStyle/>
          <a:p>
            <a:pPr indent="0" lvl="0" marL="0" rtl="0" algn="l">
              <a:lnSpc>
                <a:spcPct val="100000"/>
              </a:lnSpc>
              <a:spcBef>
                <a:spcPts val="0"/>
              </a:spcBef>
              <a:spcAft>
                <a:spcPts val="0"/>
              </a:spcAft>
              <a:buSzPct val="86420"/>
              <a:buNone/>
            </a:pPr>
            <a:r>
              <a:rPr lang="en" sz="3600">
                <a:solidFill>
                  <a:srgbClr val="1D4289"/>
                </a:solidFill>
                <a:latin typeface="Open Sans"/>
                <a:ea typeface="Open Sans"/>
                <a:cs typeface="Open Sans"/>
                <a:sym typeface="Open Sans"/>
              </a:rPr>
              <a:t>Creating an Interview Story Toolkit</a:t>
            </a:r>
            <a:endParaRPr sz="3600">
              <a:solidFill>
                <a:srgbClr val="1D4289"/>
              </a:solidFill>
              <a:latin typeface="Open Sans"/>
              <a:ea typeface="Open Sans"/>
              <a:cs typeface="Open Sans"/>
              <a:sym typeface="Open Sans"/>
            </a:endParaRPr>
          </a:p>
        </p:txBody>
      </p:sp>
      <p:sp>
        <p:nvSpPr>
          <p:cNvPr id="257" name="Google Shape;257;p33"/>
          <p:cNvSpPr txBox="1"/>
          <p:nvPr>
            <p:ph idx="1" type="body"/>
          </p:nvPr>
        </p:nvSpPr>
        <p:spPr>
          <a:xfrm>
            <a:off x="571500" y="1524000"/>
            <a:ext cx="7620000" cy="3460500"/>
          </a:xfrm>
          <a:prstGeom prst="rect">
            <a:avLst/>
          </a:prstGeom>
          <a:solidFill>
            <a:srgbClr val="000000">
              <a:alpha val="0"/>
            </a:srgbClr>
          </a:solidFill>
          <a:ln>
            <a:noFill/>
          </a:ln>
        </p:spPr>
        <p:txBody>
          <a:bodyPr anchorCtr="0" anchor="t" bIns="0" lIns="0" spcFirstLastPara="1" rIns="0" wrap="square" tIns="0">
            <a:normAutofit fontScale="40000" lnSpcReduction="20000"/>
          </a:bodyPr>
          <a:lstStyle/>
          <a:p>
            <a:pPr indent="0" lvl="0" marL="0" rtl="0" algn="l">
              <a:lnSpc>
                <a:spcPct val="115000"/>
              </a:lnSpc>
              <a:spcBef>
                <a:spcPts val="0"/>
              </a:spcBef>
              <a:spcAft>
                <a:spcPts val="0"/>
              </a:spcAft>
              <a:buSzPct val="250000"/>
              <a:buNone/>
            </a:pPr>
            <a:r>
              <a:t/>
            </a:r>
            <a:endParaRPr b="1">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Clr>
                <a:schemeClr val="dk1"/>
              </a:buClr>
              <a:buSzPct val="27308"/>
              <a:buFont typeface="Arial"/>
              <a:buNone/>
            </a:pPr>
            <a:r>
              <a:rPr b="1" lang="en" sz="4028">
                <a:solidFill>
                  <a:srgbClr val="FF6720"/>
                </a:solidFill>
                <a:latin typeface="Open Sans"/>
                <a:ea typeface="Open Sans"/>
                <a:cs typeface="Open Sans"/>
                <a:sym typeface="Open Sans"/>
              </a:rPr>
              <a:t>⭐ A success</a:t>
            </a:r>
            <a:endParaRPr b="1" sz="4028">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Clr>
                <a:schemeClr val="dk1"/>
              </a:buClr>
              <a:buSzPct val="27308"/>
              <a:buFont typeface="Arial"/>
              <a:buNone/>
            </a:pPr>
            <a:r>
              <a:rPr b="1" lang="en" sz="4028">
                <a:solidFill>
                  <a:srgbClr val="FF6720"/>
                </a:solidFill>
                <a:latin typeface="Open Sans"/>
                <a:ea typeface="Open Sans"/>
                <a:cs typeface="Open Sans"/>
                <a:sym typeface="Open Sans"/>
              </a:rPr>
              <a:t>⭐ A challenge</a:t>
            </a:r>
            <a:endParaRPr b="1" sz="4028">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Clr>
                <a:schemeClr val="dk1"/>
              </a:buClr>
              <a:buSzPct val="27308"/>
              <a:buFont typeface="Arial"/>
              <a:buNone/>
            </a:pPr>
            <a:r>
              <a:rPr b="1" lang="en" sz="4028">
                <a:solidFill>
                  <a:srgbClr val="FF6720"/>
                </a:solidFill>
                <a:latin typeface="Open Sans"/>
                <a:ea typeface="Open Sans"/>
                <a:cs typeface="Open Sans"/>
                <a:sym typeface="Open Sans"/>
              </a:rPr>
              <a:t>⭐ Leadership</a:t>
            </a:r>
            <a:endParaRPr b="1" sz="4028">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Clr>
                <a:schemeClr val="dk1"/>
              </a:buClr>
              <a:buSzPct val="27308"/>
              <a:buFont typeface="Arial"/>
              <a:buNone/>
            </a:pPr>
            <a:r>
              <a:rPr b="1" lang="en" sz="4028">
                <a:solidFill>
                  <a:srgbClr val="FF6720"/>
                </a:solidFill>
                <a:latin typeface="Open Sans"/>
                <a:ea typeface="Open Sans"/>
                <a:cs typeface="Open Sans"/>
                <a:sym typeface="Open Sans"/>
              </a:rPr>
              <a:t>⭐ Teamwork</a:t>
            </a:r>
            <a:endParaRPr b="1" sz="4028">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Clr>
                <a:schemeClr val="dk1"/>
              </a:buClr>
              <a:buSzPct val="27308"/>
              <a:buFont typeface="Arial"/>
              <a:buNone/>
            </a:pPr>
            <a:r>
              <a:rPr b="1" lang="en" sz="4028">
                <a:solidFill>
                  <a:srgbClr val="FF6720"/>
                </a:solidFill>
                <a:latin typeface="Open Sans"/>
                <a:ea typeface="Open Sans"/>
                <a:cs typeface="Open Sans"/>
                <a:sym typeface="Open Sans"/>
              </a:rPr>
              <a:t>⭐ Problem solving</a:t>
            </a:r>
            <a:endParaRPr b="1" sz="4028">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Clr>
                <a:schemeClr val="dk1"/>
              </a:buClr>
              <a:buSzPct val="27308"/>
              <a:buFont typeface="Arial"/>
              <a:buNone/>
            </a:pPr>
            <a:r>
              <a:rPr b="1" lang="en" sz="4028">
                <a:solidFill>
                  <a:srgbClr val="FF6720"/>
                </a:solidFill>
                <a:latin typeface="Open Sans"/>
                <a:ea typeface="Open Sans"/>
                <a:cs typeface="Open Sans"/>
                <a:sym typeface="Open Sans"/>
              </a:rPr>
              <a:t>⭐ Helping someone</a:t>
            </a:r>
            <a:endParaRPr b="1" sz="4028">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SzPct val="111718"/>
              <a:buNone/>
            </a:pPr>
            <a:r>
              <a:rPr b="1" lang="en" sz="4028">
                <a:solidFill>
                  <a:srgbClr val="FF6720"/>
                </a:solidFill>
                <a:latin typeface="Open Sans"/>
                <a:ea typeface="Open Sans"/>
                <a:cs typeface="Open Sans"/>
                <a:sym typeface="Open Sans"/>
              </a:rPr>
              <a:t>⭐ Something you're proud of</a:t>
            </a:r>
            <a:endParaRPr b="1" sz="4028">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SzPct val="111718"/>
              <a:buNone/>
            </a:pPr>
            <a:r>
              <a:rPr b="1" lang="en" sz="4028">
                <a:solidFill>
                  <a:srgbClr val="FF6720"/>
                </a:solidFill>
                <a:latin typeface="Open Sans"/>
                <a:ea typeface="Open Sans"/>
                <a:cs typeface="Open Sans"/>
                <a:sym typeface="Open Sans"/>
              </a:rPr>
              <a:t>⭐ Something that changed you (book, movie, series, hobby, lesson, etc.)</a:t>
            </a:r>
            <a:endParaRPr b="1" sz="4028">
              <a:solidFill>
                <a:srgbClr val="FF6720"/>
              </a:solidFill>
              <a:latin typeface="Open Sans"/>
              <a:ea typeface="Open Sans"/>
              <a:cs typeface="Open Sans"/>
              <a:sym typeface="Open Sans"/>
            </a:endParaRPr>
          </a:p>
          <a:p>
            <a:pPr indent="0" lvl="0" marL="0" rtl="0" algn="l">
              <a:lnSpc>
                <a:spcPct val="115000"/>
              </a:lnSpc>
              <a:spcBef>
                <a:spcPts val="1200"/>
              </a:spcBef>
              <a:spcAft>
                <a:spcPts val="900"/>
              </a:spcAft>
              <a:buSzPct val="250000"/>
              <a:buNone/>
            </a:pPr>
            <a:r>
              <a:t/>
            </a:r>
            <a:endParaRPr b="1">
              <a:solidFill>
                <a:srgbClr val="FF6720"/>
              </a:solidFill>
              <a:latin typeface="Open Sans"/>
              <a:ea typeface="Open Sans"/>
              <a:cs typeface="Open Sans"/>
              <a:sym typeface="Open Sans"/>
            </a:endParaRPr>
          </a:p>
        </p:txBody>
      </p:sp>
      <p:pic>
        <p:nvPicPr>
          <p:cNvPr id="258" name="Google Shape;258;p33"/>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98912"/>
              <a:buNone/>
            </a:pPr>
            <a:r>
              <a:t/>
            </a:r>
            <a:endParaRPr sz="4044"/>
          </a:p>
          <a:p>
            <a:pPr indent="0" lvl="0" marL="0" rtl="0" algn="ctr">
              <a:lnSpc>
                <a:spcPct val="100000"/>
              </a:lnSpc>
              <a:spcBef>
                <a:spcPts val="0"/>
              </a:spcBef>
              <a:spcAft>
                <a:spcPts val="0"/>
              </a:spcAft>
              <a:buSzPct val="98912"/>
              <a:buNone/>
            </a:pPr>
            <a:r>
              <a:rPr lang="en" sz="4044"/>
              <a:t>YOUR TURN!</a:t>
            </a:r>
            <a:endParaRPr sz="4044"/>
          </a:p>
          <a:p>
            <a:pPr indent="0" lvl="0" marL="0" rtl="0" algn="ctr">
              <a:lnSpc>
                <a:spcPct val="100000"/>
              </a:lnSpc>
              <a:spcBef>
                <a:spcPts val="0"/>
              </a:spcBef>
              <a:spcAft>
                <a:spcPts val="0"/>
              </a:spcAft>
              <a:buSzPct val="98912"/>
              <a:buNone/>
            </a:pPr>
            <a:r>
              <a:t/>
            </a:r>
            <a:endParaRPr sz="4044"/>
          </a:p>
          <a:p>
            <a:pPr indent="0" lvl="0" marL="0" rtl="0" algn="ctr">
              <a:lnSpc>
                <a:spcPct val="100000"/>
              </a:lnSpc>
              <a:spcBef>
                <a:spcPts val="0"/>
              </a:spcBef>
              <a:spcAft>
                <a:spcPts val="0"/>
              </a:spcAft>
              <a:buSzPct val="111111"/>
              <a:buNone/>
            </a:pPr>
            <a:r>
              <a:rPr lang="en"/>
              <a:t>Complete Part Three of your </a:t>
            </a:r>
            <a:r>
              <a:rPr lang="en" u="sng">
                <a:solidFill>
                  <a:schemeClr val="hlink"/>
                </a:solidFill>
                <a:hlinkClick r:id="rId3"/>
              </a:rPr>
              <a:t>Interview Prep Workbook</a:t>
            </a:r>
            <a:r>
              <a:rPr lang="en"/>
              <a:t> in order to create an Interview Story Toolkit of specific stories you can use in an interview. </a:t>
            </a:r>
            <a:endParaRPr/>
          </a:p>
          <a:p>
            <a:pPr indent="0" lvl="0" marL="0" rtl="0" algn="ctr">
              <a:lnSpc>
                <a:spcPct val="100000"/>
              </a:lnSpc>
              <a:spcBef>
                <a:spcPts val="0"/>
              </a:spcBef>
              <a:spcAft>
                <a:spcPts val="0"/>
              </a:spcAft>
              <a:buSzPct val="111111"/>
              <a:buNone/>
            </a:pPr>
            <a:r>
              <a:rPr lang="en"/>
              <a:t>Be sure to respond to the Reflection Questions at the end of the section. Complete sentences are not necessary. </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5"/>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lang="en" sz="3600">
                <a:solidFill>
                  <a:srgbClr val="1D4289"/>
                </a:solidFill>
                <a:latin typeface="Open Sans"/>
                <a:ea typeface="Open Sans"/>
                <a:cs typeface="Open Sans"/>
                <a:sym typeface="Open Sans"/>
              </a:rPr>
              <a:t>The S.T.A.R. Strategy</a:t>
            </a:r>
            <a:endParaRPr sz="3600">
              <a:solidFill>
                <a:srgbClr val="1D4289"/>
              </a:solidFill>
              <a:latin typeface="Open Sans"/>
              <a:ea typeface="Open Sans"/>
              <a:cs typeface="Open Sans"/>
              <a:sym typeface="Open Sans"/>
            </a:endParaRPr>
          </a:p>
        </p:txBody>
      </p:sp>
      <p:sp>
        <p:nvSpPr>
          <p:cNvPr id="269" name="Google Shape;269;p35"/>
          <p:cNvSpPr txBox="1"/>
          <p:nvPr>
            <p:ph idx="1" type="body"/>
          </p:nvPr>
        </p:nvSpPr>
        <p:spPr>
          <a:xfrm>
            <a:off x="571500" y="1524000"/>
            <a:ext cx="7620000" cy="2857500"/>
          </a:xfrm>
          <a:prstGeom prst="rect">
            <a:avLst/>
          </a:prstGeom>
          <a:solidFill>
            <a:srgbClr val="000000">
              <a:alpha val="0"/>
            </a:srgbClr>
          </a:solidFill>
          <a:ln>
            <a:noFill/>
          </a:ln>
        </p:spPr>
        <p:txBody>
          <a:bodyPr anchorCtr="0" anchor="t" bIns="0" lIns="0" spcFirstLastPara="1" rIns="0" wrap="square" tIns="0">
            <a:normAutofit fontScale="70000" lnSpcReduction="20000"/>
          </a:bodyPr>
          <a:lstStyle/>
          <a:p>
            <a:pPr indent="0" lvl="0" marL="0" rtl="0" algn="l">
              <a:lnSpc>
                <a:spcPct val="115000"/>
              </a:lnSpc>
              <a:spcBef>
                <a:spcPts val="0"/>
              </a:spcBef>
              <a:spcAft>
                <a:spcPts val="0"/>
              </a:spcAft>
              <a:buSzPct val="142857"/>
              <a:buNone/>
            </a:pPr>
            <a:r>
              <a:t/>
            </a:r>
            <a:endParaRPr b="1">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Clr>
                <a:schemeClr val="dk1"/>
              </a:buClr>
              <a:buSzPct val="27308"/>
              <a:buFont typeface="Arial"/>
              <a:buNone/>
            </a:pPr>
            <a:r>
              <a:rPr b="1" lang="en" sz="4028">
                <a:solidFill>
                  <a:srgbClr val="FF6720"/>
                </a:solidFill>
                <a:latin typeface="Open Sans"/>
                <a:ea typeface="Open Sans"/>
                <a:cs typeface="Open Sans"/>
                <a:sym typeface="Open Sans"/>
              </a:rPr>
              <a:t>S</a:t>
            </a:r>
            <a:r>
              <a:rPr b="1" lang="en" sz="3228">
                <a:solidFill>
                  <a:srgbClr val="FF6720"/>
                </a:solidFill>
                <a:latin typeface="Open Sans"/>
                <a:ea typeface="Open Sans"/>
                <a:cs typeface="Open Sans"/>
                <a:sym typeface="Open Sans"/>
              </a:rPr>
              <a:t>ituation</a:t>
            </a:r>
            <a:endParaRPr b="1" sz="3228">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Clr>
                <a:schemeClr val="dk1"/>
              </a:buClr>
              <a:buSzPct val="27308"/>
              <a:buFont typeface="Arial"/>
              <a:buNone/>
            </a:pPr>
            <a:r>
              <a:rPr b="1" lang="en" sz="4028">
                <a:solidFill>
                  <a:srgbClr val="FF6720"/>
                </a:solidFill>
                <a:latin typeface="Open Sans"/>
                <a:ea typeface="Open Sans"/>
                <a:cs typeface="Open Sans"/>
                <a:sym typeface="Open Sans"/>
              </a:rPr>
              <a:t>T</a:t>
            </a:r>
            <a:r>
              <a:rPr b="1" lang="en" sz="3228">
                <a:solidFill>
                  <a:srgbClr val="FF6720"/>
                </a:solidFill>
                <a:latin typeface="Open Sans"/>
                <a:ea typeface="Open Sans"/>
                <a:cs typeface="Open Sans"/>
                <a:sym typeface="Open Sans"/>
              </a:rPr>
              <a:t>ask</a:t>
            </a:r>
            <a:endParaRPr b="1" sz="3228">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Clr>
                <a:schemeClr val="dk1"/>
              </a:buClr>
              <a:buSzPct val="27308"/>
              <a:buFont typeface="Arial"/>
              <a:buNone/>
            </a:pPr>
            <a:r>
              <a:rPr b="1" lang="en" sz="4028">
                <a:solidFill>
                  <a:srgbClr val="FF6720"/>
                </a:solidFill>
                <a:latin typeface="Open Sans"/>
                <a:ea typeface="Open Sans"/>
                <a:cs typeface="Open Sans"/>
                <a:sym typeface="Open Sans"/>
              </a:rPr>
              <a:t>A</a:t>
            </a:r>
            <a:r>
              <a:rPr b="1" lang="en" sz="3228">
                <a:solidFill>
                  <a:srgbClr val="FF6720"/>
                </a:solidFill>
                <a:latin typeface="Open Sans"/>
                <a:ea typeface="Open Sans"/>
                <a:cs typeface="Open Sans"/>
                <a:sym typeface="Open Sans"/>
              </a:rPr>
              <a:t>ction</a:t>
            </a:r>
            <a:endParaRPr b="1" sz="3228">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Clr>
                <a:schemeClr val="dk1"/>
              </a:buClr>
              <a:buSzPct val="27308"/>
              <a:buFont typeface="Arial"/>
              <a:buNone/>
            </a:pPr>
            <a:r>
              <a:rPr b="1" lang="en" sz="4028">
                <a:solidFill>
                  <a:srgbClr val="FF6720"/>
                </a:solidFill>
                <a:latin typeface="Open Sans"/>
                <a:ea typeface="Open Sans"/>
                <a:cs typeface="Open Sans"/>
                <a:sym typeface="Open Sans"/>
              </a:rPr>
              <a:t>R</a:t>
            </a:r>
            <a:r>
              <a:rPr b="1" lang="en" sz="3228">
                <a:solidFill>
                  <a:srgbClr val="FF6720"/>
                </a:solidFill>
                <a:latin typeface="Open Sans"/>
                <a:ea typeface="Open Sans"/>
                <a:cs typeface="Open Sans"/>
                <a:sym typeface="Open Sans"/>
              </a:rPr>
              <a:t>esult</a:t>
            </a:r>
            <a:endParaRPr b="1" sz="3228">
              <a:solidFill>
                <a:srgbClr val="FF6720"/>
              </a:solidFill>
              <a:latin typeface="Open Sans"/>
              <a:ea typeface="Open Sans"/>
              <a:cs typeface="Open Sans"/>
              <a:sym typeface="Open Sans"/>
            </a:endParaRPr>
          </a:p>
          <a:p>
            <a:pPr indent="0" lvl="0" marL="0" rtl="0" algn="l">
              <a:lnSpc>
                <a:spcPct val="115000"/>
              </a:lnSpc>
              <a:spcBef>
                <a:spcPts val="1200"/>
              </a:spcBef>
              <a:spcAft>
                <a:spcPts val="900"/>
              </a:spcAft>
              <a:buSzPct val="142857"/>
              <a:buNone/>
            </a:pPr>
            <a:r>
              <a:t/>
            </a:r>
            <a:endParaRPr b="1">
              <a:solidFill>
                <a:srgbClr val="FF6720"/>
              </a:solidFill>
              <a:latin typeface="Open Sans"/>
              <a:ea typeface="Open Sans"/>
              <a:cs typeface="Open Sans"/>
              <a:sym typeface="Open Sans"/>
            </a:endParaRPr>
          </a:p>
        </p:txBody>
      </p:sp>
      <p:pic>
        <p:nvPicPr>
          <p:cNvPr id="270" name="Google Shape;270;p35"/>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6"/>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fontScale="90000"/>
          </a:bodyPr>
          <a:lstStyle/>
          <a:p>
            <a:pPr indent="0" lvl="0" marL="0" rtl="0" algn="l">
              <a:lnSpc>
                <a:spcPct val="100000"/>
              </a:lnSpc>
              <a:spcBef>
                <a:spcPts val="0"/>
              </a:spcBef>
              <a:spcAft>
                <a:spcPts val="0"/>
              </a:spcAft>
              <a:buSzPct val="86420"/>
              <a:buNone/>
            </a:pPr>
            <a:r>
              <a:rPr lang="en" sz="3600">
                <a:solidFill>
                  <a:srgbClr val="1D4289"/>
                </a:solidFill>
                <a:latin typeface="Open Sans"/>
                <a:ea typeface="Open Sans"/>
                <a:cs typeface="Open Sans"/>
                <a:sym typeface="Open Sans"/>
              </a:rPr>
              <a:t>The S.T.A.R. Strategy - Example</a:t>
            </a:r>
            <a:endParaRPr sz="3600">
              <a:solidFill>
                <a:srgbClr val="1D4289"/>
              </a:solidFill>
              <a:latin typeface="Open Sans"/>
              <a:ea typeface="Open Sans"/>
              <a:cs typeface="Open Sans"/>
              <a:sym typeface="Open Sans"/>
            </a:endParaRPr>
          </a:p>
        </p:txBody>
      </p:sp>
      <p:sp>
        <p:nvSpPr>
          <p:cNvPr id="276" name="Google Shape;276;p36"/>
          <p:cNvSpPr txBox="1"/>
          <p:nvPr>
            <p:ph idx="1" type="body"/>
          </p:nvPr>
        </p:nvSpPr>
        <p:spPr>
          <a:xfrm>
            <a:off x="571500" y="1524000"/>
            <a:ext cx="7620000" cy="3460500"/>
          </a:xfrm>
          <a:prstGeom prst="rect">
            <a:avLst/>
          </a:prstGeom>
          <a:solidFill>
            <a:srgbClr val="000000">
              <a:alpha val="0"/>
            </a:srgbClr>
          </a:solidFill>
          <a:ln>
            <a:noFill/>
          </a:ln>
        </p:spPr>
        <p:txBody>
          <a:bodyPr anchorCtr="0" anchor="t" bIns="0" lIns="0" spcFirstLastPara="1" rIns="0" wrap="square" tIns="0">
            <a:normAutofit fontScale="55000" lnSpcReduction="10000"/>
          </a:bodyPr>
          <a:lstStyle/>
          <a:p>
            <a:pPr indent="0" lvl="0" marL="0" rtl="0" algn="l">
              <a:lnSpc>
                <a:spcPct val="115000"/>
              </a:lnSpc>
              <a:spcBef>
                <a:spcPts val="0"/>
              </a:spcBef>
              <a:spcAft>
                <a:spcPts val="0"/>
              </a:spcAft>
              <a:buSzPct val="181818"/>
              <a:buNone/>
            </a:pPr>
            <a:r>
              <a:t/>
            </a:r>
            <a:endParaRPr b="1">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SzPct val="81249"/>
              <a:buNone/>
            </a:pPr>
            <a:r>
              <a:rPr b="1" lang="en" sz="4028">
                <a:solidFill>
                  <a:srgbClr val="FF6720"/>
                </a:solidFill>
                <a:latin typeface="Open Sans"/>
                <a:ea typeface="Open Sans"/>
                <a:cs typeface="Open Sans"/>
                <a:sym typeface="Open Sans"/>
              </a:rPr>
              <a:t>Interviewer: </a:t>
            </a:r>
            <a:r>
              <a:rPr lang="en" sz="4000">
                <a:solidFill>
                  <a:srgbClr val="4A5568"/>
                </a:solidFill>
              </a:rPr>
              <a:t>Tell me about a time you solved a problem.</a:t>
            </a:r>
            <a:endParaRPr b="1" sz="4000">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SzPct val="81249"/>
              <a:buNone/>
            </a:pPr>
            <a:r>
              <a:rPr b="1" lang="en" sz="4028">
                <a:solidFill>
                  <a:srgbClr val="FF6720"/>
                </a:solidFill>
                <a:latin typeface="Open Sans"/>
                <a:ea typeface="Open Sans"/>
                <a:cs typeface="Open Sans"/>
                <a:sym typeface="Open Sans"/>
              </a:rPr>
              <a:t>S</a:t>
            </a:r>
            <a:r>
              <a:rPr b="1" lang="en" sz="3228">
                <a:solidFill>
                  <a:srgbClr val="FF6720"/>
                </a:solidFill>
                <a:latin typeface="Open Sans"/>
                <a:ea typeface="Open Sans"/>
                <a:cs typeface="Open Sans"/>
                <a:sym typeface="Open Sans"/>
              </a:rPr>
              <a:t>ituation - </a:t>
            </a:r>
            <a:r>
              <a:rPr lang="en" sz="3350">
                <a:solidFill>
                  <a:srgbClr val="4A5568"/>
                </a:solidFill>
              </a:rPr>
              <a:t>My robotics team lost our programmer.</a:t>
            </a:r>
            <a:endParaRPr b="1" sz="3350">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SzPct val="81249"/>
              <a:buNone/>
            </a:pPr>
            <a:r>
              <a:rPr b="1" lang="en" sz="4028">
                <a:solidFill>
                  <a:srgbClr val="FF6720"/>
                </a:solidFill>
                <a:latin typeface="Open Sans"/>
                <a:ea typeface="Open Sans"/>
                <a:cs typeface="Open Sans"/>
                <a:sym typeface="Open Sans"/>
              </a:rPr>
              <a:t>T</a:t>
            </a:r>
            <a:r>
              <a:rPr b="1" lang="en" sz="3228">
                <a:solidFill>
                  <a:srgbClr val="FF6720"/>
                </a:solidFill>
                <a:latin typeface="Open Sans"/>
                <a:ea typeface="Open Sans"/>
                <a:cs typeface="Open Sans"/>
                <a:sym typeface="Open Sans"/>
              </a:rPr>
              <a:t>ask - </a:t>
            </a:r>
            <a:r>
              <a:rPr lang="en" sz="3350">
                <a:solidFill>
                  <a:srgbClr val="4A5568"/>
                </a:solidFill>
              </a:rPr>
              <a:t>So, I volunteered to learn coding.</a:t>
            </a:r>
            <a:endParaRPr b="1" sz="3350">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SzPct val="81249"/>
              <a:buNone/>
            </a:pPr>
            <a:r>
              <a:rPr b="1" lang="en" sz="4028">
                <a:solidFill>
                  <a:srgbClr val="FF6720"/>
                </a:solidFill>
                <a:latin typeface="Open Sans"/>
                <a:ea typeface="Open Sans"/>
                <a:cs typeface="Open Sans"/>
                <a:sym typeface="Open Sans"/>
              </a:rPr>
              <a:t>A</a:t>
            </a:r>
            <a:r>
              <a:rPr b="1" lang="en" sz="3228">
                <a:solidFill>
                  <a:srgbClr val="FF6720"/>
                </a:solidFill>
                <a:latin typeface="Open Sans"/>
                <a:ea typeface="Open Sans"/>
                <a:cs typeface="Open Sans"/>
                <a:sym typeface="Open Sans"/>
              </a:rPr>
              <a:t>ction - </a:t>
            </a:r>
            <a:r>
              <a:rPr lang="en" sz="3350">
                <a:solidFill>
                  <a:srgbClr val="4A5568"/>
                </a:solidFill>
              </a:rPr>
              <a:t>I reorganized my scheduled and spent three evenings learning Python.</a:t>
            </a:r>
            <a:endParaRPr b="1" sz="3350">
              <a:solidFill>
                <a:srgbClr val="FF6720"/>
              </a:solidFill>
              <a:latin typeface="Open Sans"/>
              <a:ea typeface="Open Sans"/>
              <a:cs typeface="Open Sans"/>
              <a:sym typeface="Open Sans"/>
            </a:endParaRPr>
          </a:p>
          <a:p>
            <a:pPr indent="0" lvl="0" marL="0" rtl="0" algn="l">
              <a:lnSpc>
                <a:spcPct val="115000"/>
              </a:lnSpc>
              <a:spcBef>
                <a:spcPts val="1200"/>
              </a:spcBef>
              <a:spcAft>
                <a:spcPts val="0"/>
              </a:spcAft>
              <a:buSzPct val="81249"/>
              <a:buNone/>
            </a:pPr>
            <a:r>
              <a:rPr b="1" lang="en" sz="4028">
                <a:solidFill>
                  <a:srgbClr val="FF6720"/>
                </a:solidFill>
                <a:latin typeface="Open Sans"/>
                <a:ea typeface="Open Sans"/>
                <a:cs typeface="Open Sans"/>
                <a:sym typeface="Open Sans"/>
              </a:rPr>
              <a:t>R</a:t>
            </a:r>
            <a:r>
              <a:rPr b="1" lang="en" sz="3228">
                <a:solidFill>
                  <a:srgbClr val="FF6720"/>
                </a:solidFill>
                <a:latin typeface="Open Sans"/>
                <a:ea typeface="Open Sans"/>
                <a:cs typeface="Open Sans"/>
                <a:sym typeface="Open Sans"/>
              </a:rPr>
              <a:t>esult - </a:t>
            </a:r>
            <a:r>
              <a:rPr lang="en" sz="3250">
                <a:solidFill>
                  <a:srgbClr val="4A5568"/>
                </a:solidFill>
              </a:rPr>
              <a:t>We ended up finishing second at regionals.</a:t>
            </a:r>
            <a:endParaRPr b="1" sz="3250">
              <a:solidFill>
                <a:srgbClr val="FF6720"/>
              </a:solidFill>
              <a:latin typeface="Open Sans"/>
              <a:ea typeface="Open Sans"/>
              <a:cs typeface="Open Sans"/>
              <a:sym typeface="Open Sans"/>
            </a:endParaRPr>
          </a:p>
          <a:p>
            <a:pPr indent="0" lvl="0" marL="0" rtl="0" algn="l">
              <a:lnSpc>
                <a:spcPct val="115000"/>
              </a:lnSpc>
              <a:spcBef>
                <a:spcPts val="1200"/>
              </a:spcBef>
              <a:spcAft>
                <a:spcPts val="900"/>
              </a:spcAft>
              <a:buSzPct val="181818"/>
              <a:buNone/>
            </a:pPr>
            <a:r>
              <a:t/>
            </a:r>
            <a:endParaRPr b="1">
              <a:solidFill>
                <a:srgbClr val="FF6720"/>
              </a:solidFill>
              <a:latin typeface="Open Sans"/>
              <a:ea typeface="Open Sans"/>
              <a:cs typeface="Open Sans"/>
              <a:sym typeface="Open Sans"/>
            </a:endParaRPr>
          </a:p>
        </p:txBody>
      </p:sp>
      <p:pic>
        <p:nvPicPr>
          <p:cNvPr id="277" name="Google Shape;277;p36"/>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3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YOUR TURN!</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Select one of your stories and use the S.T.A.R. method to share it with a </a:t>
            </a:r>
            <a:r>
              <a:rPr i="1" lang="en"/>
              <a:t>different</a:t>
            </a:r>
            <a:r>
              <a:rPr lang="en"/>
              <a:t> person near you. </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Be sure to identify the Situation, Task, Action, and Result.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286" name="Shape 286"/>
        <p:cNvGrpSpPr/>
        <p:nvPr/>
      </p:nvGrpSpPr>
      <p:grpSpPr>
        <a:xfrm>
          <a:off x="0" y="0"/>
          <a:ext cx="0" cy="0"/>
          <a:chOff x="0" y="0"/>
          <a:chExt cx="0" cy="0"/>
        </a:xfrm>
      </p:grpSpPr>
      <p:sp>
        <p:nvSpPr>
          <p:cNvPr id="287" name="Google Shape;287;p3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MOCK INTERVIEW LAB</a:t>
            </a:r>
            <a:endParaRPr/>
          </a:p>
          <a:p>
            <a:pPr indent="0" lvl="0" marL="0" rtl="0" algn="ctr">
              <a:lnSpc>
                <a:spcPct val="100000"/>
              </a:lnSpc>
              <a:spcBef>
                <a:spcPts val="0"/>
              </a:spcBef>
              <a:spcAft>
                <a:spcPts val="0"/>
              </a:spcAft>
              <a:buSzPct val="111111"/>
              <a:buNone/>
            </a:pPr>
            <a:r>
              <a:rPr lang="en"/>
              <a:t>Practice Time!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291" name="Shape 291"/>
        <p:cNvGrpSpPr/>
        <p:nvPr/>
      </p:nvGrpSpPr>
      <p:grpSpPr>
        <a:xfrm>
          <a:off x="0" y="0"/>
          <a:ext cx="0" cy="0"/>
          <a:chOff x="0" y="0"/>
          <a:chExt cx="0" cy="0"/>
        </a:xfrm>
      </p:grpSpPr>
      <p:sp>
        <p:nvSpPr>
          <p:cNvPr id="292" name="Google Shape;292;p3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15000"/>
              </a:lnSpc>
              <a:spcBef>
                <a:spcPts val="2400"/>
              </a:spcBef>
              <a:spcAft>
                <a:spcPts val="0"/>
              </a:spcAft>
              <a:buClr>
                <a:schemeClr val="dk1"/>
              </a:buClr>
              <a:buSzPct val="30986"/>
              <a:buFont typeface="Arial"/>
              <a:buNone/>
            </a:pPr>
            <a:r>
              <a:rPr lang="en" sz="3550"/>
              <a:t>Before You Interview</a:t>
            </a:r>
            <a:endParaRPr sz="3550"/>
          </a:p>
          <a:p>
            <a:pPr indent="0" lvl="0" marL="0" rtl="0" algn="ctr">
              <a:lnSpc>
                <a:spcPct val="115000"/>
              </a:lnSpc>
              <a:spcBef>
                <a:spcPts val="1200"/>
              </a:spcBef>
              <a:spcAft>
                <a:spcPts val="0"/>
              </a:spcAft>
              <a:buClr>
                <a:schemeClr val="dk1"/>
              </a:buClr>
              <a:buSzPct val="45206"/>
              <a:buFont typeface="Arial"/>
              <a:buNone/>
            </a:pPr>
            <a:r>
              <a:rPr b="0" lang="en" sz="2433"/>
              <a:t>✔ Know Yourself</a:t>
            </a:r>
            <a:endParaRPr b="0" sz="2433"/>
          </a:p>
          <a:p>
            <a:pPr indent="0" lvl="0" marL="0" rtl="0" algn="ctr">
              <a:lnSpc>
                <a:spcPct val="115000"/>
              </a:lnSpc>
              <a:spcBef>
                <a:spcPts val="1200"/>
              </a:spcBef>
              <a:spcAft>
                <a:spcPts val="0"/>
              </a:spcAft>
              <a:buClr>
                <a:schemeClr val="dk1"/>
              </a:buClr>
              <a:buSzPct val="45206"/>
              <a:buFont typeface="Arial"/>
              <a:buNone/>
            </a:pPr>
            <a:r>
              <a:rPr b="0" lang="en" sz="2433"/>
              <a:t>✔ Know Your Stories</a:t>
            </a:r>
            <a:endParaRPr b="0" sz="2433"/>
          </a:p>
          <a:p>
            <a:pPr indent="0" lvl="0" marL="0" rtl="0" algn="ctr">
              <a:lnSpc>
                <a:spcPct val="115000"/>
              </a:lnSpc>
              <a:spcBef>
                <a:spcPts val="1200"/>
              </a:spcBef>
              <a:spcAft>
                <a:spcPts val="0"/>
              </a:spcAft>
              <a:buClr>
                <a:schemeClr val="dk1"/>
              </a:buClr>
              <a:buSzPct val="45206"/>
              <a:buFont typeface="Arial"/>
              <a:buNone/>
            </a:pPr>
            <a:r>
              <a:rPr b="0" lang="en" sz="2433"/>
              <a:t>✔ Know Your Audience</a:t>
            </a:r>
            <a:endParaRPr b="0" sz="2433"/>
          </a:p>
          <a:p>
            <a:pPr indent="0" lvl="0" marL="0" rtl="0" algn="ctr">
              <a:lnSpc>
                <a:spcPct val="115000"/>
              </a:lnSpc>
              <a:spcBef>
                <a:spcPts val="1200"/>
              </a:spcBef>
              <a:spcAft>
                <a:spcPts val="0"/>
              </a:spcAft>
              <a:buClr>
                <a:schemeClr val="dk1"/>
              </a:buClr>
              <a:buSzPct val="45206"/>
              <a:buFont typeface="Arial"/>
              <a:buNone/>
            </a:pPr>
            <a:r>
              <a:rPr b="0" lang="en" sz="2433"/>
              <a:t>✔ Smile</a:t>
            </a:r>
            <a:endParaRPr b="0" sz="2433"/>
          </a:p>
          <a:p>
            <a:pPr indent="0" lvl="0" marL="0" rtl="0" algn="ctr">
              <a:lnSpc>
                <a:spcPct val="115000"/>
              </a:lnSpc>
              <a:spcBef>
                <a:spcPts val="1200"/>
              </a:spcBef>
              <a:spcAft>
                <a:spcPts val="0"/>
              </a:spcAft>
              <a:buClr>
                <a:schemeClr val="dk1"/>
              </a:buClr>
              <a:buSzPct val="45206"/>
              <a:buFont typeface="Arial"/>
              <a:buNone/>
            </a:pPr>
            <a:r>
              <a:rPr b="0" lang="en" sz="2433"/>
              <a:t>✔ Breathe (Pace yourself)</a:t>
            </a:r>
            <a:endParaRPr b="0" sz="2433"/>
          </a:p>
          <a:p>
            <a:pPr indent="0" lvl="0" marL="0" rtl="0" algn="ctr">
              <a:lnSpc>
                <a:spcPct val="115000"/>
              </a:lnSpc>
              <a:spcBef>
                <a:spcPts val="1200"/>
              </a:spcBef>
              <a:spcAft>
                <a:spcPts val="0"/>
              </a:spcAft>
              <a:buClr>
                <a:schemeClr val="dk1"/>
              </a:buClr>
              <a:buSzPct val="45206"/>
              <a:buFont typeface="Arial"/>
              <a:buNone/>
            </a:pPr>
            <a:r>
              <a:rPr b="0" lang="en" sz="2433"/>
              <a:t>✔ Be Curious</a:t>
            </a:r>
            <a:endParaRPr b="0" sz="2433"/>
          </a:p>
          <a:p>
            <a:pPr indent="0" lvl="0" marL="0" rtl="0" algn="ctr">
              <a:lnSpc>
                <a:spcPct val="115000"/>
              </a:lnSpc>
              <a:spcBef>
                <a:spcPts val="1200"/>
              </a:spcBef>
              <a:spcAft>
                <a:spcPts val="0"/>
              </a:spcAft>
              <a:buClr>
                <a:schemeClr val="dk1"/>
              </a:buClr>
              <a:buSzPct val="45206"/>
              <a:buFont typeface="Arial"/>
              <a:buNone/>
            </a:pPr>
            <a:r>
              <a:rPr b="0" lang="en" sz="2433"/>
              <a:t>✔ Be Yourself</a:t>
            </a:r>
            <a:endParaRPr b="0" sz="2433"/>
          </a:p>
          <a:p>
            <a:pPr indent="0" lvl="0" marL="0" rtl="0" algn="ctr">
              <a:lnSpc>
                <a:spcPct val="100000"/>
              </a:lnSpc>
              <a:spcBef>
                <a:spcPts val="1200"/>
              </a:spcBef>
              <a:spcAft>
                <a:spcPts val="0"/>
              </a:spcAft>
              <a:buSzPct val="111111"/>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Question 1: Tell me about yourself.</a:t>
            </a:r>
            <a:endParaRPr/>
          </a:p>
          <a:p>
            <a:pPr indent="0" lvl="0" marL="0" rtl="0" algn="ctr">
              <a:lnSpc>
                <a:spcPct val="100000"/>
              </a:lnSpc>
              <a:spcBef>
                <a:spcPts val="0"/>
              </a:spcBef>
              <a:spcAft>
                <a:spcPts val="0"/>
              </a:spcAft>
              <a:buSzPct val="228571"/>
              <a:buNone/>
            </a:pPr>
            <a:r>
              <a:rPr lang="en" sz="1750"/>
              <a:t>Partner A goes first.</a:t>
            </a:r>
            <a:endParaRPr sz="175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B9"/>
        </a:solidFill>
      </p:bgPr>
    </p:bg>
    <p:spTree>
      <p:nvGrpSpPr>
        <p:cNvPr id="301" name="Shape 301"/>
        <p:cNvGrpSpPr/>
        <p:nvPr/>
      </p:nvGrpSpPr>
      <p:grpSpPr>
        <a:xfrm>
          <a:off x="0" y="0"/>
          <a:ext cx="0" cy="0"/>
          <a:chOff x="0" y="0"/>
          <a:chExt cx="0" cy="0"/>
        </a:xfrm>
      </p:grpSpPr>
      <p:sp>
        <p:nvSpPr>
          <p:cNvPr id="302" name="Google Shape;302;p4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84908"/>
              <a:buNone/>
            </a:pPr>
            <a:r>
              <a:rPr lang="en" sz="4711"/>
              <a:t>Feedback</a:t>
            </a:r>
            <a:endParaRPr sz="4711"/>
          </a:p>
          <a:p>
            <a:pPr indent="0" lvl="0" marL="0" rtl="0" algn="ctr">
              <a:lnSpc>
                <a:spcPct val="100000"/>
              </a:lnSpc>
              <a:spcBef>
                <a:spcPts val="0"/>
              </a:spcBef>
              <a:spcAft>
                <a:spcPts val="0"/>
              </a:spcAft>
              <a:buSzPct val="84908"/>
              <a:buNone/>
            </a:pPr>
            <a:r>
              <a:t/>
            </a:r>
            <a:endParaRPr sz="4711"/>
          </a:p>
          <a:p>
            <a:pPr indent="-434340" lvl="0" marL="457200" rtl="0" algn="ctr">
              <a:lnSpc>
                <a:spcPct val="100000"/>
              </a:lnSpc>
              <a:spcBef>
                <a:spcPts val="0"/>
              </a:spcBef>
              <a:spcAft>
                <a:spcPts val="0"/>
              </a:spcAft>
              <a:buSzPct val="100000"/>
              <a:buChar char="●"/>
            </a:pPr>
            <a:r>
              <a:rPr lang="en"/>
              <a:t>Tell your partner one great thing about their response.</a:t>
            </a:r>
            <a:endParaRPr/>
          </a:p>
          <a:p>
            <a:pPr indent="-434340" lvl="0" marL="457200" rtl="0" algn="ctr">
              <a:lnSpc>
                <a:spcPct val="100000"/>
              </a:lnSpc>
              <a:spcBef>
                <a:spcPts val="0"/>
              </a:spcBef>
              <a:spcAft>
                <a:spcPts val="0"/>
              </a:spcAft>
              <a:buSzPct val="100000"/>
              <a:buChar char="●"/>
            </a:pPr>
            <a:r>
              <a:rPr lang="en"/>
              <a:t>Tell your partner one thing about their response that could have been better.</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lang="en">
                <a:solidFill>
                  <a:srgbClr val="FF6720"/>
                </a:solidFill>
              </a:rPr>
              <a:t>PARTNER SWITCH!</a:t>
            </a:r>
            <a:endParaRPr>
              <a:solidFill>
                <a:srgbClr val="FF672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Question 2: What are your future goals?</a:t>
            </a:r>
            <a:endParaRPr/>
          </a:p>
          <a:p>
            <a:pPr indent="0" lvl="0" marL="0" rtl="0" algn="ctr">
              <a:lnSpc>
                <a:spcPct val="100000"/>
              </a:lnSpc>
              <a:spcBef>
                <a:spcPts val="0"/>
              </a:spcBef>
              <a:spcAft>
                <a:spcPts val="0"/>
              </a:spcAft>
              <a:buClr>
                <a:schemeClr val="dk1"/>
              </a:buClr>
              <a:buSzPct val="62857"/>
              <a:buFont typeface="Arial"/>
              <a:buNone/>
            </a:pPr>
            <a:r>
              <a:rPr lang="en" sz="1750"/>
              <a:t>Partner B goes first.</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B9"/>
        </a:solidFill>
      </p:bgPr>
    </p:bg>
    <p:spTree>
      <p:nvGrpSpPr>
        <p:cNvPr id="316" name="Shape 316"/>
        <p:cNvGrpSpPr/>
        <p:nvPr/>
      </p:nvGrpSpPr>
      <p:grpSpPr>
        <a:xfrm>
          <a:off x="0" y="0"/>
          <a:ext cx="0" cy="0"/>
          <a:chOff x="0" y="0"/>
          <a:chExt cx="0" cy="0"/>
        </a:xfrm>
      </p:grpSpPr>
      <p:sp>
        <p:nvSpPr>
          <p:cNvPr id="317" name="Google Shape;317;p4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84908"/>
              <a:buNone/>
            </a:pPr>
            <a:r>
              <a:rPr lang="en" sz="4711"/>
              <a:t>Feedback</a:t>
            </a:r>
            <a:endParaRPr sz="4711"/>
          </a:p>
          <a:p>
            <a:pPr indent="0" lvl="0" marL="0" rtl="0" algn="ctr">
              <a:lnSpc>
                <a:spcPct val="100000"/>
              </a:lnSpc>
              <a:spcBef>
                <a:spcPts val="0"/>
              </a:spcBef>
              <a:spcAft>
                <a:spcPts val="0"/>
              </a:spcAft>
              <a:buSzPct val="84908"/>
              <a:buNone/>
            </a:pPr>
            <a:r>
              <a:t/>
            </a:r>
            <a:endParaRPr sz="4711"/>
          </a:p>
          <a:p>
            <a:pPr indent="-434340" lvl="0" marL="457200" rtl="0" algn="ctr">
              <a:lnSpc>
                <a:spcPct val="100000"/>
              </a:lnSpc>
              <a:spcBef>
                <a:spcPts val="0"/>
              </a:spcBef>
              <a:spcAft>
                <a:spcPts val="0"/>
              </a:spcAft>
              <a:buSzPct val="100000"/>
              <a:buChar char="●"/>
            </a:pPr>
            <a:r>
              <a:rPr lang="en"/>
              <a:t>Tell your partner one great thing about their response.</a:t>
            </a:r>
            <a:endParaRPr/>
          </a:p>
          <a:p>
            <a:pPr indent="-434340" lvl="0" marL="457200" rtl="0" algn="ctr">
              <a:lnSpc>
                <a:spcPct val="100000"/>
              </a:lnSpc>
              <a:spcBef>
                <a:spcPts val="0"/>
              </a:spcBef>
              <a:spcAft>
                <a:spcPts val="0"/>
              </a:spcAft>
              <a:buSzPct val="100000"/>
              <a:buChar char="●"/>
            </a:pPr>
            <a:r>
              <a:rPr lang="en"/>
              <a:t>Tell your partner one thing about their response that could have been better.</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lang="en">
                <a:solidFill>
                  <a:srgbClr val="FF6720"/>
                </a:solidFill>
              </a:rPr>
              <a:t>PARTNER SWITCH!</a:t>
            </a:r>
            <a:endParaRPr>
              <a:solidFill>
                <a:srgbClr val="FF672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Question 3: DEALER’S CHOICE</a:t>
            </a:r>
            <a:endParaRPr/>
          </a:p>
          <a:p>
            <a:pPr indent="0" lvl="0" marL="0" rtl="0" algn="ctr">
              <a:lnSpc>
                <a:spcPct val="100000"/>
              </a:lnSpc>
              <a:spcBef>
                <a:spcPts val="0"/>
              </a:spcBef>
              <a:spcAft>
                <a:spcPts val="0"/>
              </a:spcAft>
              <a:buSzPct val="111111"/>
              <a:buNone/>
            </a:pPr>
            <a:r>
              <a:rPr lang="en"/>
              <a:t>What’s something you’re proud of?</a:t>
            </a:r>
            <a:endParaRPr/>
          </a:p>
          <a:p>
            <a:pPr indent="0" lvl="0" marL="0" rtl="0" algn="ctr">
              <a:lnSpc>
                <a:spcPct val="100000"/>
              </a:lnSpc>
              <a:spcBef>
                <a:spcPts val="0"/>
              </a:spcBef>
              <a:spcAft>
                <a:spcPts val="0"/>
              </a:spcAft>
              <a:buSzPct val="111111"/>
              <a:buNone/>
            </a:pPr>
            <a:r>
              <a:rPr lang="en"/>
              <a:t>OR </a:t>
            </a:r>
            <a:endParaRPr/>
          </a:p>
          <a:p>
            <a:pPr indent="0" lvl="0" marL="0" rtl="0" algn="ctr">
              <a:lnSpc>
                <a:spcPct val="100000"/>
              </a:lnSpc>
              <a:spcBef>
                <a:spcPts val="0"/>
              </a:spcBef>
              <a:spcAft>
                <a:spcPts val="0"/>
              </a:spcAft>
              <a:buSzPct val="111111"/>
              <a:buNone/>
            </a:pPr>
            <a:r>
              <a:rPr lang="en"/>
              <a:t>Describe how you deal with conflict.</a:t>
            </a:r>
            <a:endParaRPr/>
          </a:p>
          <a:p>
            <a:pPr indent="0" lvl="0" marL="0" rtl="0" algn="ctr">
              <a:lnSpc>
                <a:spcPct val="100000"/>
              </a:lnSpc>
              <a:spcBef>
                <a:spcPts val="0"/>
              </a:spcBef>
              <a:spcAft>
                <a:spcPts val="0"/>
              </a:spcAft>
              <a:buClr>
                <a:schemeClr val="dk1"/>
              </a:buClr>
              <a:buSzPct val="62857"/>
              <a:buFont typeface="Arial"/>
              <a:buNone/>
            </a:pPr>
            <a:r>
              <a:rPr lang="en" sz="1750"/>
              <a:t>Partner A goes first.</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B9"/>
        </a:solidFill>
      </p:bgPr>
    </p:bg>
    <p:spTree>
      <p:nvGrpSpPr>
        <p:cNvPr id="331" name="Shape 331"/>
        <p:cNvGrpSpPr/>
        <p:nvPr/>
      </p:nvGrpSpPr>
      <p:grpSpPr>
        <a:xfrm>
          <a:off x="0" y="0"/>
          <a:ext cx="0" cy="0"/>
          <a:chOff x="0" y="0"/>
          <a:chExt cx="0" cy="0"/>
        </a:xfrm>
      </p:grpSpPr>
      <p:sp>
        <p:nvSpPr>
          <p:cNvPr id="332" name="Google Shape;332;p4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84908"/>
              <a:buNone/>
            </a:pPr>
            <a:r>
              <a:rPr lang="en" sz="4711"/>
              <a:t>Feedback</a:t>
            </a:r>
            <a:endParaRPr sz="4711"/>
          </a:p>
          <a:p>
            <a:pPr indent="0" lvl="0" marL="0" rtl="0" algn="ctr">
              <a:lnSpc>
                <a:spcPct val="100000"/>
              </a:lnSpc>
              <a:spcBef>
                <a:spcPts val="0"/>
              </a:spcBef>
              <a:spcAft>
                <a:spcPts val="0"/>
              </a:spcAft>
              <a:buSzPct val="84908"/>
              <a:buNone/>
            </a:pPr>
            <a:r>
              <a:t/>
            </a:r>
            <a:endParaRPr sz="4711"/>
          </a:p>
          <a:p>
            <a:pPr indent="-434340" lvl="0" marL="457200" rtl="0" algn="ctr">
              <a:lnSpc>
                <a:spcPct val="100000"/>
              </a:lnSpc>
              <a:spcBef>
                <a:spcPts val="0"/>
              </a:spcBef>
              <a:spcAft>
                <a:spcPts val="0"/>
              </a:spcAft>
              <a:buSzPct val="100000"/>
              <a:buChar char="●"/>
            </a:pPr>
            <a:r>
              <a:rPr lang="en"/>
              <a:t>Tell your partner one great thing about their response.</a:t>
            </a:r>
            <a:endParaRPr/>
          </a:p>
          <a:p>
            <a:pPr indent="-434340" lvl="0" marL="457200" rtl="0" algn="ctr">
              <a:lnSpc>
                <a:spcPct val="100000"/>
              </a:lnSpc>
              <a:spcBef>
                <a:spcPts val="0"/>
              </a:spcBef>
              <a:spcAft>
                <a:spcPts val="0"/>
              </a:spcAft>
              <a:buSzPct val="100000"/>
              <a:buChar char="●"/>
            </a:pPr>
            <a:r>
              <a:rPr lang="en"/>
              <a:t>Tell your partner one thing about their response that could have been better.</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lang="en">
                <a:solidFill>
                  <a:srgbClr val="FF6720"/>
                </a:solidFill>
              </a:rPr>
              <a:t>PARTNER SWITCH!</a:t>
            </a:r>
            <a:endParaRPr>
              <a:solidFill>
                <a:srgbClr val="FF672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Question 4: Why should we pick you?</a:t>
            </a:r>
            <a:endParaRPr/>
          </a:p>
          <a:p>
            <a:pPr indent="0" lvl="0" marL="0" rtl="0" algn="ctr">
              <a:lnSpc>
                <a:spcPct val="100000"/>
              </a:lnSpc>
              <a:spcBef>
                <a:spcPts val="0"/>
              </a:spcBef>
              <a:spcAft>
                <a:spcPts val="0"/>
              </a:spcAft>
              <a:buClr>
                <a:schemeClr val="dk1"/>
              </a:buClr>
              <a:buSzPct val="62857"/>
              <a:buFont typeface="Arial"/>
              <a:buNone/>
            </a:pPr>
            <a:r>
              <a:rPr lang="en" sz="1750"/>
              <a:t>Partner B goes first.</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B9"/>
        </a:solidFill>
      </p:bgPr>
    </p:bg>
    <p:spTree>
      <p:nvGrpSpPr>
        <p:cNvPr id="346" name="Shape 346"/>
        <p:cNvGrpSpPr/>
        <p:nvPr/>
      </p:nvGrpSpPr>
      <p:grpSpPr>
        <a:xfrm>
          <a:off x="0" y="0"/>
          <a:ext cx="0" cy="0"/>
          <a:chOff x="0" y="0"/>
          <a:chExt cx="0" cy="0"/>
        </a:xfrm>
      </p:grpSpPr>
      <p:sp>
        <p:nvSpPr>
          <p:cNvPr id="347" name="Google Shape;347;p5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84908"/>
              <a:buNone/>
            </a:pPr>
            <a:r>
              <a:rPr lang="en" sz="4711"/>
              <a:t>Feedback</a:t>
            </a:r>
            <a:endParaRPr sz="4711"/>
          </a:p>
          <a:p>
            <a:pPr indent="0" lvl="0" marL="0" rtl="0" algn="ctr">
              <a:lnSpc>
                <a:spcPct val="100000"/>
              </a:lnSpc>
              <a:spcBef>
                <a:spcPts val="0"/>
              </a:spcBef>
              <a:spcAft>
                <a:spcPts val="0"/>
              </a:spcAft>
              <a:buSzPct val="84908"/>
              <a:buNone/>
            </a:pPr>
            <a:r>
              <a:t/>
            </a:r>
            <a:endParaRPr sz="4711"/>
          </a:p>
          <a:p>
            <a:pPr indent="-434340" lvl="0" marL="457200" rtl="0" algn="ctr">
              <a:lnSpc>
                <a:spcPct val="100000"/>
              </a:lnSpc>
              <a:spcBef>
                <a:spcPts val="0"/>
              </a:spcBef>
              <a:spcAft>
                <a:spcPts val="0"/>
              </a:spcAft>
              <a:buSzPct val="100000"/>
              <a:buChar char="●"/>
            </a:pPr>
            <a:r>
              <a:rPr lang="en"/>
              <a:t>Tell your partner one great thing about their response.</a:t>
            </a:r>
            <a:endParaRPr/>
          </a:p>
          <a:p>
            <a:pPr indent="-434340" lvl="0" marL="457200" rtl="0" algn="ctr">
              <a:lnSpc>
                <a:spcPct val="100000"/>
              </a:lnSpc>
              <a:spcBef>
                <a:spcPts val="0"/>
              </a:spcBef>
              <a:spcAft>
                <a:spcPts val="0"/>
              </a:spcAft>
              <a:buSzPct val="100000"/>
              <a:buChar char="●"/>
            </a:pPr>
            <a:r>
              <a:rPr lang="en"/>
              <a:t>Tell your partner one thing about their response that could have been better.</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5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lang="en" u="sng">
                <a:solidFill>
                  <a:schemeClr val="hlink"/>
                </a:solidFill>
                <a:hlinkClick r:id="rId3"/>
              </a:rPr>
              <a:t>Continue Practicing</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5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Please complete the </a:t>
            </a:r>
            <a:r>
              <a:rPr lang="en" u="sng">
                <a:solidFill>
                  <a:schemeClr val="hlink"/>
                </a:solidFill>
                <a:hlinkClick r:id="rId3"/>
              </a:rPr>
              <a:t>Exit Ticket</a:t>
            </a:r>
            <a:r>
              <a:rPr lang="en"/>
              <a:t>.</a:t>
            </a:r>
            <a:endParaRPr/>
          </a:p>
          <a:p>
            <a:pPr indent="0" lvl="0" marL="0" rtl="0" algn="ctr">
              <a:lnSpc>
                <a:spcPct val="100000"/>
              </a:lnSpc>
              <a:spcBef>
                <a:spcPts val="0"/>
              </a:spcBef>
              <a:spcAft>
                <a:spcPts val="0"/>
              </a:spcAft>
              <a:buSzPct val="111111"/>
              <a:buNone/>
            </a:pPr>
            <a: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361" name="Shape 361"/>
        <p:cNvGrpSpPr/>
        <p:nvPr/>
      </p:nvGrpSpPr>
      <p:grpSpPr>
        <a:xfrm>
          <a:off x="0" y="0"/>
          <a:ext cx="0" cy="0"/>
          <a:chOff x="0" y="0"/>
          <a:chExt cx="0" cy="0"/>
        </a:xfrm>
      </p:grpSpPr>
      <p:sp>
        <p:nvSpPr>
          <p:cNvPr id="362" name="Google Shape;362;p5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GOOD LUCK WITH YOUR INTERVIEW(S)!</a:t>
            </a:r>
            <a:endParaRPr/>
          </a:p>
          <a:p>
            <a:pPr indent="0" lvl="0" marL="0" rtl="0" algn="ctr">
              <a:lnSpc>
                <a:spcPct val="115000"/>
              </a:lnSpc>
              <a:spcBef>
                <a:spcPts val="2400"/>
              </a:spcBef>
              <a:spcAft>
                <a:spcPts val="0"/>
              </a:spcAft>
              <a:buClr>
                <a:schemeClr val="dk1"/>
              </a:buClr>
              <a:buSzPct val="29369"/>
              <a:buFont typeface="Arial"/>
              <a:buNone/>
            </a:pPr>
            <a:r>
              <a:rPr lang="en" sz="3744"/>
              <a:t>Remember...</a:t>
            </a:r>
            <a:endParaRPr sz="3744"/>
          </a:p>
          <a:p>
            <a:pPr indent="0" lvl="0" marL="0" rtl="0" algn="ctr">
              <a:lnSpc>
                <a:spcPct val="115000"/>
              </a:lnSpc>
              <a:spcBef>
                <a:spcPts val="1200"/>
              </a:spcBef>
              <a:spcAft>
                <a:spcPts val="0"/>
              </a:spcAft>
              <a:buClr>
                <a:schemeClr val="dk1"/>
              </a:buClr>
              <a:buSzPct val="43232"/>
              <a:buFont typeface="Arial"/>
              <a:buNone/>
            </a:pPr>
            <a:r>
              <a:rPr b="0" lang="en" sz="2544"/>
              <a:t>You already have everything you need.</a:t>
            </a:r>
            <a:endParaRPr b="0" sz="2544"/>
          </a:p>
          <a:p>
            <a:pPr indent="0" lvl="0" marL="0" rtl="0" algn="ctr">
              <a:lnSpc>
                <a:spcPct val="115000"/>
              </a:lnSpc>
              <a:spcBef>
                <a:spcPts val="1200"/>
              </a:spcBef>
              <a:spcAft>
                <a:spcPts val="0"/>
              </a:spcAft>
              <a:buClr>
                <a:schemeClr val="dk1"/>
              </a:buClr>
              <a:buSzPct val="43232"/>
              <a:buFont typeface="Arial"/>
              <a:buNone/>
            </a:pPr>
            <a:r>
              <a:rPr b="0" lang="en" sz="2544"/>
              <a:t>Your job isn't to become someone impressive.</a:t>
            </a:r>
            <a:endParaRPr b="0" sz="2544"/>
          </a:p>
          <a:p>
            <a:pPr indent="0" lvl="0" marL="0" rtl="0" algn="ctr">
              <a:lnSpc>
                <a:spcPct val="115000"/>
              </a:lnSpc>
              <a:spcBef>
                <a:spcPts val="1200"/>
              </a:spcBef>
              <a:spcAft>
                <a:spcPts val="0"/>
              </a:spcAft>
              <a:buClr>
                <a:schemeClr val="dk1"/>
              </a:buClr>
              <a:buSzPct val="43232"/>
              <a:buFont typeface="Arial"/>
              <a:buNone/>
            </a:pPr>
            <a:r>
              <a:rPr b="0" lang="en" sz="2544"/>
              <a:t>Your job is to help the interviewer see who you already are.</a:t>
            </a:r>
            <a:endParaRPr b="0" sz="2544"/>
          </a:p>
          <a:p>
            <a:pPr indent="0" lvl="0" marL="0" rtl="0" algn="ctr">
              <a:lnSpc>
                <a:spcPct val="100000"/>
              </a:lnSpc>
              <a:spcBef>
                <a:spcPts val="1200"/>
              </a:spcBef>
              <a:spcAft>
                <a:spcPts val="0"/>
              </a:spcAft>
              <a:buSzPct val="111111"/>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