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3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embeddedFontLst>
    <p:embeddedFont>
      <p:font typeface="Josefin Sans" pitchFamily="2" charset="77"/>
      <p:regular r:id="rId33"/>
      <p:bold r:id="rId34"/>
    </p:embeddedFont>
    <p:embeddedFont>
      <p:font typeface="Open Sans" panose="020B0606030504020204" pitchFamily="34" charset="0"/>
      <p:regular r:id="rId35"/>
      <p:bold r:id="rId36"/>
      <p:italic r:id="rId37"/>
      <p:boldItalic r:id="rId38"/>
    </p:embeddedFont>
    <p:embeddedFont>
      <p:font typeface="Open Sans ExtraBold" panose="020B0906030804020204" pitchFamily="34" charset="0"/>
      <p:bold r:id="rId39"/>
      <p:italic r:id="rId40"/>
      <p:boldItalic r:id="rId41"/>
    </p:embeddedFont>
    <p:embeddedFont>
      <p:font typeface="Open Sans SemiBold" panose="020B0706030804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7.fntdata"/><Relationship Id="rId21" Type="http://schemas.openxmlformats.org/officeDocument/2006/relationships/slide" Target="slides/slide19.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4.fntdata"/><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tandbymede.org/"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standbymede.org/stand-by-me-nexgen/college-funding-project/" TargetMode="External"/><Relationship Id="rId4" Type="http://schemas.openxmlformats.org/officeDocument/2006/relationships/hyperlink" Target="https://standbymede.org/stand-by-me-nexgen/"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cs.google.com/spreadsheets/d/1R7eAExgXcfVUXDsqErtaAT7sq2gjvMieLaFWIb1bukA/edit?usp=sharing"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f458d9be78_1_6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f458d9be78_1_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300">
                <a:solidFill>
                  <a:schemeClr val="dk1"/>
                </a:solidFill>
                <a:latin typeface="Josefin Sans"/>
                <a:ea typeface="Josefin Sans"/>
                <a:cs typeface="Josefin Sans"/>
                <a:sym typeface="Josefin Sans"/>
              </a:rPr>
              <a:t>Review the FAFSA first [the FAFSA workshop is Module 2 and provides much more in depth information].</a:t>
            </a:r>
            <a:r>
              <a:rPr lang="en" sz="1300" b="1">
                <a:solidFill>
                  <a:schemeClr val="dk1"/>
                </a:solidFill>
                <a:latin typeface="Josefin Sans"/>
                <a:ea typeface="Josefin Sans"/>
                <a:cs typeface="Josefin Sans"/>
                <a:sym typeface="Josefin Sans"/>
              </a:rPr>
              <a:t> </a:t>
            </a:r>
            <a:endParaRPr sz="1300" b="1">
              <a:solidFill>
                <a:schemeClr val="dk1"/>
              </a:solidFill>
              <a:latin typeface="Josefin Sans"/>
              <a:ea typeface="Josefin Sans"/>
              <a:cs typeface="Josefin Sans"/>
              <a:sym typeface="Josefin Sans"/>
            </a:endParaRPr>
          </a:p>
          <a:p>
            <a:pPr marL="0" lvl="0" indent="0" algn="l" rtl="0">
              <a:lnSpc>
                <a:spcPct val="115000"/>
              </a:lnSpc>
              <a:spcBef>
                <a:spcPts val="900"/>
              </a:spcBef>
              <a:spcAft>
                <a:spcPts val="1500"/>
              </a:spcAft>
              <a:buClr>
                <a:schemeClr val="dk1"/>
              </a:buClr>
              <a:buSzPts val="1100"/>
              <a:buFont typeface="Arial"/>
              <a:buNone/>
            </a:pPr>
            <a:r>
              <a:rPr lang="en" sz="1300" b="1">
                <a:solidFill>
                  <a:schemeClr val="dk1"/>
                </a:solidFill>
                <a:latin typeface="Josefin Sans"/>
                <a:ea typeface="Josefin Sans"/>
                <a:cs typeface="Josefin Sans"/>
                <a:sym typeface="Josefin Sans"/>
              </a:rPr>
              <a:t>FAFSA:</a:t>
            </a:r>
            <a:r>
              <a:rPr lang="en" sz="1300">
                <a:solidFill>
                  <a:schemeClr val="dk1"/>
                </a:solidFill>
                <a:latin typeface="Josefin Sans"/>
                <a:ea typeface="Josefin Sans"/>
                <a:cs typeface="Josefin Sans"/>
                <a:sym typeface="Josefin Sans"/>
              </a:rPr>
              <a:t> Explain that the Free Application for Federal Student Aid (FAFSA) is the gatekeeper for federal grants, work-study, and federal loans.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1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900"/>
              </a:spcBef>
              <a:spcAft>
                <a:spcPts val="1500"/>
              </a:spcAft>
              <a:buClr>
                <a:schemeClr val="dk1"/>
              </a:buClr>
              <a:buSzPts val="1100"/>
              <a:buFont typeface="Arial"/>
              <a:buNone/>
            </a:pPr>
            <a:r>
              <a:rPr lang="en" sz="1300">
                <a:solidFill>
                  <a:schemeClr val="dk1"/>
                </a:solidFill>
                <a:latin typeface="Josefin Sans"/>
                <a:ea typeface="Josefin Sans"/>
                <a:cs typeface="Josefin Sans"/>
                <a:sym typeface="Josefin Sans"/>
              </a:rPr>
              <a:t>On this slide, you will review the basics of “need-based scholarships” and how to calculate the costs of attending college for the student. [Note: This is a good place to start so students who are concerned about how they will pay for college can see there are many options, which is the goal of this presentation.]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900"/>
              </a:spcBef>
              <a:spcAft>
                <a:spcPts val="0"/>
              </a:spcAft>
              <a:buClr>
                <a:schemeClr val="dk1"/>
              </a:buClr>
              <a:buSzPts val="1100"/>
              <a:buFont typeface="Arial"/>
              <a:buNone/>
            </a:pPr>
            <a:r>
              <a:rPr lang="en" sz="1300">
                <a:solidFill>
                  <a:schemeClr val="dk1"/>
                </a:solidFill>
                <a:latin typeface="Josefin Sans"/>
                <a:ea typeface="Josefin Sans"/>
                <a:cs typeface="Josefin Sans"/>
                <a:sym typeface="Josefin Sans"/>
              </a:rPr>
              <a:t>On this slide, students will find information about the group </a:t>
            </a:r>
            <a:r>
              <a:rPr lang="en" sz="1300" u="sng">
                <a:solidFill>
                  <a:srgbClr val="1155CC"/>
                </a:solidFill>
                <a:latin typeface="Josefin Sans"/>
                <a:ea typeface="Josefin Sans"/>
                <a:cs typeface="Josefin Sans"/>
                <a:sym typeface="Josefin Sans"/>
                <a:hlinkClick r:id="rId3">
                  <a:extLst>
                    <a:ext uri="{A12FA001-AC4F-418D-AE19-62706E023703}">
                      <ahyp:hlinkClr xmlns:ahyp="http://schemas.microsoft.com/office/drawing/2018/hyperlinkcolor" val="tx"/>
                    </a:ext>
                  </a:extLst>
                </a:hlinkClick>
              </a:rPr>
              <a:t>StandByMe</a:t>
            </a:r>
            <a:r>
              <a:rPr lang="en" sz="1300">
                <a:solidFill>
                  <a:schemeClr val="dk1"/>
                </a:solidFill>
                <a:latin typeface="Josefin Sans"/>
                <a:ea typeface="Josefin Sans"/>
                <a:cs typeface="Josefin Sans"/>
                <a:sym typeface="Josefin Sans"/>
              </a:rPr>
              <a:t>, which provides many financial services that can continue to support students as they move past college, but the tool you will cover today is </a:t>
            </a:r>
            <a:r>
              <a:rPr lang="en" sz="1300" u="sng">
                <a:solidFill>
                  <a:srgbClr val="1155CC"/>
                </a:solidFill>
                <a:latin typeface="Josefin Sans"/>
                <a:ea typeface="Josefin Sans"/>
                <a:cs typeface="Josefin Sans"/>
                <a:sym typeface="Josefin Sans"/>
                <a:hlinkClick r:id="rId4">
                  <a:extLst>
                    <a:ext uri="{A12FA001-AC4F-418D-AE19-62706E023703}">
                      <ahyp:hlinkClr xmlns:ahyp="http://schemas.microsoft.com/office/drawing/2018/hyperlinkcolor" val="tx"/>
                    </a:ext>
                  </a:extLst>
                </a:hlinkClick>
              </a:rPr>
              <a:t>Stand By Me NexGen</a:t>
            </a:r>
            <a:r>
              <a:rPr lang="en" sz="1300">
                <a:solidFill>
                  <a:schemeClr val="dk1"/>
                </a:solidFill>
                <a:latin typeface="Josefin Sans"/>
                <a:ea typeface="Josefin Sans"/>
                <a:cs typeface="Josefin Sans"/>
                <a:sym typeface="Josefin Sans"/>
              </a:rPr>
              <a:t>. Visiting the </a:t>
            </a:r>
            <a:r>
              <a:rPr lang="en" sz="1300" u="sng">
                <a:solidFill>
                  <a:srgbClr val="1155CC"/>
                </a:solidFill>
                <a:latin typeface="Josefin Sans"/>
                <a:ea typeface="Josefin Sans"/>
                <a:cs typeface="Josefin Sans"/>
                <a:sym typeface="Josefin Sans"/>
                <a:hlinkClick r:id="rId5">
                  <a:extLst>
                    <a:ext uri="{A12FA001-AC4F-418D-AE19-62706E023703}">
                      <ahyp:hlinkClr xmlns:ahyp="http://schemas.microsoft.com/office/drawing/2018/hyperlinkcolor" val="tx"/>
                    </a:ext>
                  </a:extLst>
                </a:hlinkClick>
              </a:rPr>
              <a:t>College Funding Project</a:t>
            </a:r>
            <a:r>
              <a:rPr lang="en" sz="1300">
                <a:solidFill>
                  <a:schemeClr val="dk1"/>
                </a:solidFill>
                <a:latin typeface="Josefin Sans"/>
                <a:ea typeface="Josefin Sans"/>
                <a:cs typeface="Josefin Sans"/>
                <a:sym typeface="Josefin Sans"/>
              </a:rPr>
              <a:t>, students and their families can sign up for complimentary sessions with financial experts to review how to pay for college and to ask questions about needs-based scholarships and the FAFSA application. </a:t>
            </a:r>
            <a:endParaRPr/>
          </a:p>
          <a:p>
            <a:pPr marL="0" lvl="0" indent="0" algn="l" rtl="0">
              <a:lnSpc>
                <a:spcPct val="100000"/>
              </a:lnSpc>
              <a:spcBef>
                <a:spcPts val="150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900"/>
              </a:spcBef>
              <a:spcAft>
                <a:spcPts val="1500"/>
              </a:spcAft>
              <a:buClr>
                <a:schemeClr val="dk1"/>
              </a:buClr>
              <a:buSzPts val="1100"/>
              <a:buFont typeface="Arial"/>
              <a:buNone/>
            </a:pPr>
            <a:r>
              <a:rPr lang="en" sz="1300">
                <a:solidFill>
                  <a:schemeClr val="dk1"/>
                </a:solidFill>
                <a:latin typeface="Josefin Sans"/>
                <a:ea typeface="Josefin Sans"/>
                <a:cs typeface="Josefin Sans"/>
                <a:sym typeface="Josefin Sans"/>
              </a:rPr>
              <a:t>Here, you will the DE Scholarship Compendium. If you have been a long-time counselor, you may remember this information as previously being distributed as a booklet from the state. Now, it is an online platform that houses local, state, and federal scholarships for grades 8-12. </a:t>
            </a:r>
            <a:endParaRPr sz="1300">
              <a:solidFill>
                <a:schemeClr val="dk1"/>
              </a:solidFill>
              <a:latin typeface="Josefin Sans"/>
              <a:ea typeface="Josefin Sans"/>
              <a:cs typeface="Josefin Sans"/>
              <a:sym typeface="Josefi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1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900"/>
              </a:spcBef>
              <a:spcAft>
                <a:spcPts val="0"/>
              </a:spcAft>
              <a:buSzPts val="1100"/>
              <a:buNone/>
            </a:pPr>
            <a:r>
              <a:rPr lang="en" sz="1300">
                <a:solidFill>
                  <a:schemeClr val="dk1"/>
                </a:solidFill>
                <a:latin typeface="Josefin Sans"/>
                <a:ea typeface="Josefin Sans"/>
                <a:cs typeface="Josefin Sans"/>
                <a:sym typeface="Josefin Sans"/>
              </a:rPr>
              <a:t>Here, you will ask students to complete the activity, which asks students to use one of the platforms you introduced to find one scholarship that applies to them. You can ask students to use </a:t>
            </a:r>
            <a:r>
              <a:rPr lang="en" sz="1300" u="sng">
                <a:solidFill>
                  <a:srgbClr val="1155CC"/>
                </a:solidFill>
                <a:latin typeface="Josefin Sans"/>
                <a:ea typeface="Josefin Sans"/>
                <a:cs typeface="Josefin Sans"/>
                <a:sym typeface="Josefin Sans"/>
                <a:hlinkClick r:id="rId3">
                  <a:extLst>
                    <a:ext uri="{A12FA001-AC4F-418D-AE19-62706E023703}">
                      <ahyp:hlinkClr xmlns:ahyp="http://schemas.microsoft.com/office/drawing/2018/hyperlinkcolor" val="tx"/>
                    </a:ext>
                  </a:extLst>
                </a:hlinkClick>
              </a:rPr>
              <a:t>this template</a:t>
            </a:r>
            <a:r>
              <a:rPr lang="en" sz="1300">
                <a:solidFill>
                  <a:schemeClr val="dk1"/>
                </a:solidFill>
                <a:latin typeface="Josefin Sans"/>
                <a:ea typeface="Josefin Sans"/>
                <a:cs typeface="Josefin Sans"/>
                <a:sym typeface="Josefin Sans"/>
              </a:rPr>
              <a:t> to create their own list of scholarships. </a:t>
            </a:r>
            <a:endParaRPr sz="1300">
              <a:solidFill>
                <a:schemeClr val="dk1"/>
              </a:solidFill>
              <a:latin typeface="Josefin Sans"/>
              <a:ea typeface="Josefin Sans"/>
              <a:cs typeface="Josefin Sans"/>
              <a:sym typeface="Josefin Sans"/>
            </a:endParaRPr>
          </a:p>
          <a:p>
            <a:pPr marL="0" lvl="0" indent="0" algn="l" rtl="0">
              <a:lnSpc>
                <a:spcPct val="115000"/>
              </a:lnSpc>
              <a:spcBef>
                <a:spcPts val="1500"/>
              </a:spcBef>
              <a:spcAft>
                <a:spcPts val="0"/>
              </a:spcAft>
              <a:buClr>
                <a:schemeClr val="dk1"/>
              </a:buClr>
              <a:buSzPts val="1100"/>
              <a:buFont typeface="Arial"/>
              <a:buNone/>
            </a:pPr>
            <a:r>
              <a:rPr lang="en" sz="1300">
                <a:solidFill>
                  <a:schemeClr val="dk1"/>
                </a:solidFill>
                <a:latin typeface="Josefin Sans"/>
                <a:ea typeface="Josefin Sans"/>
                <a:cs typeface="Josefin Sans"/>
                <a:sym typeface="Josefin Sans"/>
              </a:rPr>
              <a:t>This activity should only take about five minutes, as students will have an opportunity to keep looking in Activity 2. </a:t>
            </a:r>
            <a:endParaRPr sz="1300">
              <a:solidFill>
                <a:schemeClr val="dk1"/>
              </a:solidFill>
              <a:latin typeface="Josefin Sans"/>
              <a:ea typeface="Josefin Sans"/>
              <a:cs typeface="Josefin Sans"/>
              <a:sym typeface="Josefin Sans"/>
            </a:endParaRPr>
          </a:p>
          <a:p>
            <a:pPr marL="0" lvl="0" indent="0" algn="l" rtl="0">
              <a:lnSpc>
                <a:spcPct val="100000"/>
              </a:lnSpc>
              <a:spcBef>
                <a:spcPts val="150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7" name="Google Shape;167;p1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For the SEED and Inspire Scholarship, these links will take you to the DHEO Scholarship Compendium website where students can go to the link for DTCC or DelState websites for more information.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p1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1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6" name="Google Shape;196;p1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p1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1" name="Google Shape;211;p1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p1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p1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p1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1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1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p1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1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p1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1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p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p1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2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2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076f505b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1" name="Google Shape;331;g3f076f505bd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1D4289"/>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49733" y="1053800"/>
            <a:ext cx="8520600" cy="2052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5200"/>
              <a:buNone/>
              <a:defRPr sz="5200">
                <a:solidFill>
                  <a:schemeClr val="lt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106400"/>
            <a:ext cx="8520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13" name="Google Shape;13;p2"/>
          <p:cNvPicPr preferRelativeResize="0"/>
          <p:nvPr/>
        </p:nvPicPr>
        <p:blipFill rotWithShape="1">
          <a:blip r:embed="rId2">
            <a:alphaModFix/>
          </a:blip>
          <a:srcRect t="150" b="160"/>
          <a:stretch/>
        </p:blipFill>
        <p:spPr>
          <a:xfrm>
            <a:off x="0" y="0"/>
            <a:ext cx="1524000" cy="7239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1D4289"/>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8" name="Google Shape;4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628650" y="510778"/>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3" name="Google Shape;53;p13"/>
          <p:cNvSpPr txBox="1">
            <a:spLocks noGrp="1"/>
          </p:cNvSpPr>
          <p:nvPr>
            <p:ph type="body" idx="1"/>
          </p:nvPr>
        </p:nvSpPr>
        <p:spPr>
          <a:xfrm>
            <a:off x="628650" y="1633993"/>
            <a:ext cx="7886700" cy="2998800"/>
          </a:xfrm>
          <a:prstGeom prst="rect">
            <a:avLst/>
          </a:prstGeom>
          <a:noFill/>
          <a:ln>
            <a:noFill/>
          </a:ln>
        </p:spPr>
        <p:txBody>
          <a:bodyPr spcFirstLastPara="1" wrap="square" lIns="68575" tIns="34275" rIns="68575" bIns="34275" anchor="t" anchorCtr="0">
            <a:normAutofit/>
          </a:bodyPr>
          <a:lstStyle>
            <a:lvl1pPr marL="457200" lvl="0" indent="-336550" algn="l">
              <a:lnSpc>
                <a:spcPct val="110000"/>
              </a:lnSpc>
              <a:spcBef>
                <a:spcPts val="800"/>
              </a:spcBef>
              <a:spcAft>
                <a:spcPts val="0"/>
              </a:spcAft>
              <a:buSzPts val="1700"/>
              <a:buFont typeface="Noto Sans Symbols"/>
              <a:buChar char="▪"/>
              <a:defRPr/>
            </a:lvl1pPr>
            <a:lvl2pPr marL="914400" lvl="1" indent="-317500" algn="l">
              <a:lnSpc>
                <a:spcPct val="110000"/>
              </a:lnSpc>
              <a:spcBef>
                <a:spcPts val="1200"/>
              </a:spcBef>
              <a:spcAft>
                <a:spcPts val="0"/>
              </a:spcAft>
              <a:buSzPts val="1400"/>
              <a:buFont typeface="Noto Sans Symbols"/>
              <a:buChar char="▪"/>
              <a:defRPr/>
            </a:lvl2pPr>
            <a:lvl3pPr marL="1371600" lvl="2" indent="-304800" algn="l">
              <a:lnSpc>
                <a:spcPct val="110000"/>
              </a:lnSpc>
              <a:spcBef>
                <a:spcPts val="1200"/>
              </a:spcBef>
              <a:spcAft>
                <a:spcPts val="0"/>
              </a:spcAft>
              <a:buSzPts val="1200"/>
              <a:buFont typeface="Noto Sans Symbols"/>
              <a:buChar char="▪"/>
              <a:defRPr/>
            </a:lvl3pPr>
            <a:lvl4pPr marL="1828800" lvl="3" indent="-298450" algn="l">
              <a:lnSpc>
                <a:spcPct val="110000"/>
              </a:lnSpc>
              <a:spcBef>
                <a:spcPts val="1200"/>
              </a:spcBef>
              <a:spcAft>
                <a:spcPts val="0"/>
              </a:spcAft>
              <a:buSzPts val="1100"/>
              <a:buFont typeface="Noto Sans Symbols"/>
              <a:buChar char="▪"/>
              <a:defRPr/>
            </a:lvl4pPr>
            <a:lvl5pPr marL="2286000" lvl="4" indent="-298450" algn="l">
              <a:lnSpc>
                <a:spcPct val="110000"/>
              </a:lnSpc>
              <a:spcBef>
                <a:spcPts val="1200"/>
              </a:spcBef>
              <a:spcAft>
                <a:spcPts val="0"/>
              </a:spcAft>
              <a:buSzPts val="1100"/>
              <a:buFont typeface="Noto Sans Symbols"/>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4" name="Google Shape;54;p13"/>
          <p:cNvSpPr txBox="1">
            <a:spLocks noGrp="1"/>
          </p:cNvSpPr>
          <p:nvPr>
            <p:ph type="dt" idx="10"/>
          </p:nvPr>
        </p:nvSpPr>
        <p:spPr>
          <a:xfrm>
            <a:off x="628650" y="4822031"/>
            <a:ext cx="2057400" cy="273900"/>
          </a:xfrm>
          <a:prstGeom prst="rect">
            <a:avLst/>
          </a:prstGeom>
          <a:noFill/>
          <a:ln>
            <a:noFill/>
          </a:ln>
        </p:spPr>
        <p:txBody>
          <a:bodyPr spcFirstLastPara="1" wrap="square" lIns="68575" tIns="34275" rIns="68575" bIns="34275" anchor="ctr" anchorCtr="0">
            <a:noAutofit/>
          </a:bodyPr>
          <a:lstStyle>
            <a:lvl1pPr marR="0" lvl="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5" name="Google Shape;55;p13"/>
          <p:cNvSpPr txBox="1">
            <a:spLocks noGrp="1"/>
          </p:cNvSpPr>
          <p:nvPr>
            <p:ph type="ftr" idx="11"/>
          </p:nvPr>
        </p:nvSpPr>
        <p:spPr>
          <a:xfrm>
            <a:off x="3028950" y="4822031"/>
            <a:ext cx="3086100" cy="273900"/>
          </a:xfrm>
          <a:prstGeom prst="rect">
            <a:avLst/>
          </a:prstGeom>
          <a:noFill/>
          <a:ln>
            <a:noFill/>
          </a:ln>
        </p:spPr>
        <p:txBody>
          <a:bodyPr spcFirstLastPara="1" wrap="square" lIns="68575" tIns="34275" rIns="68575" bIns="34275" anchor="ctr" anchorCtr="0">
            <a:noAutofit/>
          </a:bodyPr>
          <a:lstStyle>
            <a:lvl1pPr marR="0" lvl="0" algn="ctr">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 name="Google Shape;56;p13"/>
          <p:cNvSpPr txBox="1">
            <a:spLocks noGrp="1"/>
          </p:cNvSpPr>
          <p:nvPr>
            <p:ph type="sldNum" idx="12"/>
          </p:nvPr>
        </p:nvSpPr>
        <p:spPr>
          <a:xfrm>
            <a:off x="6457950" y="4822031"/>
            <a:ext cx="2057400" cy="273900"/>
          </a:xfrm>
          <a:prstGeom prst="rect">
            <a:avLst/>
          </a:prstGeom>
          <a:noFill/>
          <a:ln>
            <a:noFill/>
          </a:ln>
        </p:spPr>
        <p:txBody>
          <a:bodyPr spcFirstLastPara="1" wrap="square" lIns="68575" tIns="34275" rIns="68575" bIns="3427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
        <p:cNvGrpSpPr/>
        <p:nvPr/>
      </p:nvGrpSpPr>
      <p:grpSpPr>
        <a:xfrm>
          <a:off x="0" y="0"/>
          <a:ext cx="0" cy="0"/>
          <a:chOff x="0" y="0"/>
          <a:chExt cx="0" cy="0"/>
        </a:xfrm>
      </p:grpSpPr>
      <p:sp>
        <p:nvSpPr>
          <p:cNvPr id="62" name="Google Shape;62;p1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63" name="Google Shape;63;p1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4" name="Google Shape;6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7" name="Google Shape;6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71" name="Google Shape;7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4" name="Google Shape;74;p18"/>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5" name="Google Shape;75;p18"/>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9" name="Google Shape;79;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2" name="Google Shape;82;p2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83" name="Google Shape;83;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4"/>
        <p:cNvGrpSpPr/>
        <p:nvPr/>
      </p:nvGrpSpPr>
      <p:grpSpPr>
        <a:xfrm>
          <a:off x="0" y="0"/>
          <a:ext cx="0" cy="0"/>
          <a:chOff x="0" y="0"/>
          <a:chExt cx="0" cy="0"/>
        </a:xfrm>
      </p:grpSpPr>
      <p:sp>
        <p:nvSpPr>
          <p:cNvPr id="85" name="Google Shape;85;p2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86" name="Google Shape;86;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7"/>
        <p:cNvGrpSpPr/>
        <p:nvPr/>
      </p:nvGrpSpPr>
      <p:grpSpPr>
        <a:xfrm>
          <a:off x="0" y="0"/>
          <a:ext cx="0" cy="0"/>
          <a:chOff x="0" y="0"/>
          <a:chExt cx="0" cy="0"/>
        </a:xfrm>
      </p:grpSpPr>
      <p:sp>
        <p:nvSpPr>
          <p:cNvPr id="88" name="Google Shape;88;p2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2"/>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0" name="Google Shape;90;p22"/>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1" name="Google Shape;91;p22"/>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92" name="Google Shape;92;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3"/>
        <p:cNvGrpSpPr/>
        <p:nvPr/>
      </p:nvGrpSpPr>
      <p:grpSpPr>
        <a:xfrm>
          <a:off x="0" y="0"/>
          <a:ext cx="0" cy="0"/>
          <a:chOff x="0" y="0"/>
          <a:chExt cx="0" cy="0"/>
        </a:xfrm>
      </p:grpSpPr>
      <p:sp>
        <p:nvSpPr>
          <p:cNvPr id="94" name="Google Shape;94;p2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95" name="Google Shape;9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6"/>
        <p:cNvGrpSpPr/>
        <p:nvPr/>
      </p:nvGrpSpPr>
      <p:grpSpPr>
        <a:xfrm>
          <a:off x="0" y="0"/>
          <a:ext cx="0" cy="0"/>
          <a:chOff x="0" y="0"/>
          <a:chExt cx="0" cy="0"/>
        </a:xfrm>
      </p:grpSpPr>
      <p:sp>
        <p:nvSpPr>
          <p:cNvPr id="97" name="Google Shape;97;p2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8" name="Google Shape;98;p2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99" name="Google Shape;99;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0"/>
        <p:cNvGrpSpPr/>
        <p:nvPr/>
      </p:nvGrpSpPr>
      <p:grpSpPr>
        <a:xfrm>
          <a:off x="0" y="0"/>
          <a:ext cx="0" cy="0"/>
          <a:chOff x="0" y="0"/>
          <a:chExt cx="0" cy="0"/>
        </a:xfrm>
      </p:grpSpPr>
      <p:sp>
        <p:nvSpPr>
          <p:cNvPr id="101" name="Google Shape;101;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1pPr>
            <a:lvl2pPr lvl="1">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2pPr>
            <a:lvl3pPr lvl="2">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3pPr>
            <a:lvl4pPr lvl="3">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4pPr>
            <a:lvl5pPr lvl="4">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5pPr>
            <a:lvl6pPr lvl="5">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6pPr>
            <a:lvl7pPr lvl="6">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7pPr>
            <a:lvl8pPr lvl="7">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8pPr>
            <a:lvl9pPr lvl="8">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9" name="Google Shape;59;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60" name="Google Shape;6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udentaid.gov"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hyperlink" Target="https://standbymede.org/stand-by-me-nexge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avingforcollege.com/calculators/financial-aid-calculator?utm_source=chatgpt.com"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scholarships.delawarestudentsuccess.org/" TargetMode="External"/><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s://scholarships.delawarestudentsuccess.org/application-requirements-video/?applicationrequirements=Video"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goingmerry.co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spreadsheets/d/1R7eAExgXcfVUXDsqErtaAT7sq2gjvMieLaFWIb1bukA/edit?usp=sharing" TargetMode="External"/><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hyperlink" Target="https://goingmerry.com/" TargetMode="External"/><Relationship Id="rId4" Type="http://schemas.openxmlformats.org/officeDocument/2006/relationships/hyperlink" Target="https://scholarships.delawarestudentsuccess.org/"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scholarships.delawarestudentsuccess.org/state-scholarships-for-de-residents/"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s://education.delaware.gov/families/college-career-life/college-scholarship-financial-aid/scholarships-and-financial-aid-resources/dheo-scholarship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https://bigfuture.collegeboard.org/scholarships/b-bradford-barnes-memorial-scholarship"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s://bigfuture.collegeboard.org/scholarships/charles-l-hebner-memorial-scholarship"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hyperlink" Target="https://bigfuture.collegeboard.org/pay-for-college/bigfuture-scholarships?gclid=Cj0KCQjw0qTCBhCmARIsAAj8C4aLLQXlAPUYvn55EH4I_NNJKUW_dF-LYtCPmQrFfRNVQIA2Ov9343saAnpsEALw_wcB&amp;ef_id=Cj0KCQjw0qTCBhCmARIsAAj8C4aLLQXlAPUYvn55EH4I_NNJKUW_dF-LYtCPmQrFfRNVQIA2Ov9343saAnpsEALw_wcB:G:s&amp;s_kwcid=AL!4330!3!651223565436!b!!g!!bigfuture%20scholarships!16160844850!136188139347&amp;gad_source=1&amp;gad_campaignid=16160844850&amp;gbraid=0AAAAAD-SkkxARJf_VdE8GOgxrgv_H6eMk"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hyperlink" Target="https://education.delaware.gov/families/college-career-life/college-scholarship-financial-aid/scholarships-and-financial-aid-resources/dheo-scholarships/"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hyperlink" Target="https://education.delaware.gov/families/college-career-life/college-scholarship-financial-aid/financial-supports-for-delaware-educators/"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hyperlink" Target="http://kids.delaware.gov"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hyperlink" Target="https://education.delaware.gov/families/college-career-life/college-scholarship-financial-aid/choose-your-path/academic-common-market/"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hyperlink" Target="https://www.thedream.us/scholarships/national-scholarship/"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hyperlink" Target="https://tinyurl.com/DEFinAid"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hyperlink" Target="https://www.salisbury.edu/administration/academic-affairs/graduate-studies-and-research/_files/good-neighbor-application.pdf"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hyperlink" Target="http://www.delcf.org/scholarships"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05"/>
        <p:cNvGrpSpPr/>
        <p:nvPr/>
      </p:nvGrpSpPr>
      <p:grpSpPr>
        <a:xfrm>
          <a:off x="0" y="0"/>
          <a:ext cx="0" cy="0"/>
          <a:chOff x="0" y="0"/>
          <a:chExt cx="0" cy="0"/>
        </a:xfrm>
      </p:grpSpPr>
      <p:grpSp>
        <p:nvGrpSpPr>
          <p:cNvPr id="106" name="Google Shape;106;p26"/>
          <p:cNvGrpSpPr/>
          <p:nvPr/>
        </p:nvGrpSpPr>
        <p:grpSpPr>
          <a:xfrm>
            <a:off x="4762500" y="0"/>
            <a:ext cx="4381650" cy="5143500"/>
            <a:chOff x="4762500" y="0"/>
            <a:chExt cx="4381650" cy="5143500"/>
          </a:xfrm>
        </p:grpSpPr>
        <p:pic>
          <p:nvPicPr>
            <p:cNvPr id="107" name="Google Shape;107;p26"/>
            <p:cNvPicPr preferRelativeResize="0"/>
            <p:nvPr/>
          </p:nvPicPr>
          <p:blipFill rotWithShape="1">
            <a:blip r:embed="rId3">
              <a:alphaModFix/>
            </a:blip>
            <a:srcRect/>
            <a:stretch/>
          </p:blipFill>
          <p:spPr>
            <a:xfrm>
              <a:off x="5314950" y="266700"/>
              <a:ext cx="3829200" cy="4610100"/>
            </a:xfrm>
            <a:prstGeom prst="rect">
              <a:avLst/>
            </a:prstGeom>
            <a:noFill/>
            <a:ln>
              <a:noFill/>
            </a:ln>
          </p:spPr>
        </p:pic>
        <p:pic>
          <p:nvPicPr>
            <p:cNvPr id="108" name="Google Shape;108;p26"/>
            <p:cNvPicPr preferRelativeResize="0"/>
            <p:nvPr/>
          </p:nvPicPr>
          <p:blipFill rotWithShape="1">
            <a:blip r:embed="rId4">
              <a:alphaModFix/>
            </a:blip>
            <a:srcRect/>
            <a:stretch/>
          </p:blipFill>
          <p:spPr>
            <a:xfrm>
              <a:off x="5867400" y="819150"/>
              <a:ext cx="3276600" cy="3505200"/>
            </a:xfrm>
            <a:prstGeom prst="rect">
              <a:avLst/>
            </a:prstGeom>
            <a:noFill/>
            <a:ln>
              <a:noFill/>
            </a:ln>
          </p:spPr>
        </p:pic>
        <p:pic>
          <p:nvPicPr>
            <p:cNvPr id="109" name="Google Shape;109;p26"/>
            <p:cNvPicPr preferRelativeResize="0"/>
            <p:nvPr/>
          </p:nvPicPr>
          <p:blipFill rotWithShape="1">
            <a:blip r:embed="rId5">
              <a:alphaModFix/>
            </a:blip>
            <a:srcRect/>
            <a:stretch/>
          </p:blipFill>
          <p:spPr>
            <a:xfrm>
              <a:off x="6462713" y="1414463"/>
              <a:ext cx="2314500" cy="2314500"/>
            </a:xfrm>
            <a:prstGeom prst="rect">
              <a:avLst/>
            </a:prstGeom>
            <a:noFill/>
            <a:ln>
              <a:noFill/>
            </a:ln>
          </p:spPr>
        </p:pic>
        <p:sp>
          <p:nvSpPr>
            <p:cNvPr id="110" name="Google Shape;110;p26"/>
            <p:cNvSpPr/>
            <p:nvPr/>
          </p:nvSpPr>
          <p:spPr>
            <a:xfrm>
              <a:off x="4762500" y="0"/>
              <a:ext cx="4381500" cy="5143500"/>
            </a:xfrm>
            <a:custGeom>
              <a:avLst/>
              <a:gdLst/>
              <a:ahLst/>
              <a:cxnLst/>
              <a:rect l="l" t="t" r="r" b="b"/>
              <a:pathLst>
                <a:path w="120000" h="120000" extrusionOk="0">
                  <a:moveTo>
                    <a:pt x="0" y="0"/>
                  </a:moveTo>
                  <a:lnTo>
                    <a:pt x="120000" y="0"/>
                  </a:lnTo>
                  <a:lnTo>
                    <a:pt x="120000" y="120000"/>
                  </a:lnTo>
                  <a:lnTo>
                    <a:pt x="39130" y="120000"/>
                  </a:lnTo>
                  <a:close/>
                </a:path>
              </a:pathLst>
            </a:custGeom>
            <a:solidFill>
              <a:srgbClr val="00B0B9">
                <a:alpha val="5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pic>
        <p:nvPicPr>
          <p:cNvPr id="111" name="Google Shape;111;p26"/>
          <p:cNvPicPr preferRelativeResize="0"/>
          <p:nvPr/>
        </p:nvPicPr>
        <p:blipFill rotWithShape="1">
          <a:blip r:embed="rId6">
            <a:alphaModFix/>
          </a:blip>
          <a:srcRect t="150" b="160"/>
          <a:stretch/>
        </p:blipFill>
        <p:spPr>
          <a:xfrm>
            <a:off x="762000" y="571500"/>
            <a:ext cx="1524000" cy="723900"/>
          </a:xfrm>
          <a:prstGeom prst="rect">
            <a:avLst/>
          </a:prstGeom>
          <a:noFill/>
          <a:ln>
            <a:noFill/>
          </a:ln>
        </p:spPr>
      </p:pic>
      <p:sp>
        <p:nvSpPr>
          <p:cNvPr id="112" name="Google Shape;112;p26"/>
          <p:cNvSpPr txBox="1"/>
          <p:nvPr/>
        </p:nvSpPr>
        <p:spPr>
          <a:xfrm>
            <a:off x="762000" y="1905000"/>
            <a:ext cx="6191400" cy="2667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400" b="1">
                <a:solidFill>
                  <a:srgbClr val="FF6720"/>
                </a:solidFill>
                <a:latin typeface="Open Sans"/>
                <a:ea typeface="Open Sans"/>
                <a:cs typeface="Open Sans"/>
                <a:sym typeface="Open Sans"/>
              </a:rPr>
              <a:t>Launch Into Your Future</a:t>
            </a:r>
            <a:endParaRPr sz="1400" b="1">
              <a:solidFill>
                <a:srgbClr val="FF6720"/>
              </a:solidFill>
              <a:latin typeface="Open Sans"/>
              <a:ea typeface="Open Sans"/>
              <a:cs typeface="Open Sans"/>
              <a:sym typeface="Open Sans"/>
            </a:endParaRPr>
          </a:p>
          <a:p>
            <a:pPr marL="0" lvl="0" indent="0" algn="l" rtl="0">
              <a:spcBef>
                <a:spcPts val="900"/>
              </a:spcBef>
              <a:spcAft>
                <a:spcPts val="0"/>
              </a:spcAft>
              <a:buNone/>
            </a:pPr>
            <a:r>
              <a:rPr lang="en" sz="4800" b="0">
                <a:solidFill>
                  <a:srgbClr val="FFFFFF"/>
                </a:solidFill>
                <a:latin typeface="Open Sans ExtraBold"/>
                <a:ea typeface="Open Sans ExtraBold"/>
                <a:cs typeface="Open Sans ExtraBold"/>
                <a:sym typeface="Open Sans ExtraBold"/>
              </a:rPr>
              <a:t>Delaware Student Success</a:t>
            </a:r>
            <a:endParaRPr sz="4800" b="0">
              <a:solidFill>
                <a:srgbClr val="FFFFFF"/>
              </a:solidFill>
              <a:latin typeface="Open Sans ExtraBold"/>
              <a:ea typeface="Open Sans ExtraBold"/>
              <a:cs typeface="Open Sans ExtraBold"/>
              <a:sym typeface="Open Sans ExtraBold"/>
            </a:endParaRPr>
          </a:p>
          <a:p>
            <a:pPr marL="0" lvl="0" indent="0" algn="l" rtl="0">
              <a:spcBef>
                <a:spcPts val="1200"/>
              </a:spcBef>
              <a:spcAft>
                <a:spcPts val="0"/>
              </a:spcAft>
              <a:buNone/>
            </a:pPr>
            <a:r>
              <a:rPr lang="en" sz="2000" b="0">
                <a:solidFill>
                  <a:srgbClr val="00B0B9"/>
                </a:solidFill>
                <a:latin typeface="Open Sans SemiBold"/>
                <a:ea typeface="Open Sans SemiBold"/>
                <a:cs typeface="Open Sans SemiBold"/>
                <a:sym typeface="Open Sans SemiBold"/>
              </a:rPr>
              <a:t>P</a:t>
            </a:r>
            <a:r>
              <a:rPr lang="en" sz="2000">
                <a:solidFill>
                  <a:srgbClr val="00B0B9"/>
                </a:solidFill>
                <a:latin typeface="Open Sans SemiBold"/>
                <a:ea typeface="Open Sans SemiBold"/>
                <a:cs typeface="Open Sans SemiBold"/>
                <a:sym typeface="Open Sans SemiBold"/>
              </a:rPr>
              <a:t>aying for College</a:t>
            </a:r>
            <a:endParaRPr sz="2000" b="0">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16"/>
        <p:cNvGrpSpPr/>
        <p:nvPr/>
      </p:nvGrpSpPr>
      <p:grpSpPr>
        <a:xfrm>
          <a:off x="0" y="0"/>
          <a:ext cx="0" cy="0"/>
          <a:chOff x="0" y="0"/>
          <a:chExt cx="0" cy="0"/>
        </a:xfrm>
      </p:grpSpPr>
      <p:sp>
        <p:nvSpPr>
          <p:cNvPr id="117" name="Google Shape;117;p27"/>
          <p:cNvSpPr txBox="1">
            <a:spLocks noGrp="1"/>
          </p:cNvSpPr>
          <p:nvPr>
            <p:ph type="body" idx="1"/>
          </p:nvPr>
        </p:nvSpPr>
        <p:spPr>
          <a:xfrm>
            <a:off x="221300" y="984300"/>
            <a:ext cx="6432300" cy="3948900"/>
          </a:xfrm>
          <a:prstGeom prst="rect">
            <a:avLst/>
          </a:prstGeom>
          <a:noFill/>
          <a:ln>
            <a:noFill/>
          </a:ln>
        </p:spPr>
        <p:txBody>
          <a:bodyPr spcFirstLastPara="1" wrap="square" lIns="91425" tIns="91425" rIns="91425" bIns="91425" anchor="ctr" anchorCtr="0">
            <a:normAutofit lnSpcReduction="20000"/>
          </a:bodyPr>
          <a:lstStyle/>
          <a:p>
            <a:pPr marL="0" lvl="0" indent="0" algn="l" rtl="0">
              <a:lnSpc>
                <a:spcPct val="115000"/>
              </a:lnSpc>
              <a:spcBef>
                <a:spcPts val="0"/>
              </a:spcBef>
              <a:spcAft>
                <a:spcPts val="0"/>
              </a:spcAft>
              <a:buSzPts val="1800"/>
              <a:buNone/>
            </a:pPr>
            <a:r>
              <a:rPr lang="en" sz="1366" u="sng">
                <a:solidFill>
                  <a:schemeClr val="hlink"/>
                </a:solidFill>
                <a:hlinkClick r:id="rId3"/>
              </a:rPr>
              <a:t>FAFSA is the Free Application for Federal Student Aid</a:t>
            </a:r>
            <a:r>
              <a:rPr lang="en" sz="1366">
                <a:solidFill>
                  <a:schemeClr val="lt1"/>
                </a:solidFill>
              </a:rPr>
              <a:t> → completing it determines your eligibility for: grants (free money you don’t pay back), federal student loans, work-study programs, and some state and college-based scholarships.</a:t>
            </a:r>
            <a:endParaRPr sz="1366">
              <a:solidFill>
                <a:schemeClr val="lt1"/>
              </a:solidFill>
            </a:endParaRPr>
          </a:p>
          <a:p>
            <a:pPr marL="0" lvl="0" indent="0" algn="l" rtl="0">
              <a:lnSpc>
                <a:spcPct val="115000"/>
              </a:lnSpc>
              <a:spcBef>
                <a:spcPts val="1200"/>
              </a:spcBef>
              <a:spcAft>
                <a:spcPts val="0"/>
              </a:spcAft>
              <a:buSzPts val="1800"/>
              <a:buNone/>
            </a:pPr>
            <a:r>
              <a:rPr lang="en" sz="1366" b="1">
                <a:solidFill>
                  <a:srgbClr val="FF6720"/>
                </a:solidFill>
              </a:rPr>
              <a:t>When to Fill It Out →</a:t>
            </a:r>
            <a:r>
              <a:rPr lang="en" sz="1366">
                <a:solidFill>
                  <a:srgbClr val="E32D91"/>
                </a:solidFill>
              </a:rPr>
              <a:t> </a:t>
            </a:r>
            <a:r>
              <a:rPr lang="en" sz="1366">
                <a:solidFill>
                  <a:schemeClr val="lt1"/>
                </a:solidFill>
              </a:rPr>
              <a:t>The FAFSA will now open by October 1 &amp; you must reapply every year you’re in college.</a:t>
            </a:r>
            <a:endParaRPr sz="1366">
              <a:solidFill>
                <a:schemeClr val="lt1"/>
              </a:solidFill>
            </a:endParaRPr>
          </a:p>
          <a:p>
            <a:pPr marL="0" lvl="0" indent="0" algn="l" rtl="0">
              <a:lnSpc>
                <a:spcPct val="115000"/>
              </a:lnSpc>
              <a:spcBef>
                <a:spcPts val="1200"/>
              </a:spcBef>
              <a:spcAft>
                <a:spcPts val="0"/>
              </a:spcAft>
              <a:buSzPts val="1800"/>
              <a:buNone/>
            </a:pPr>
            <a:r>
              <a:rPr lang="en" sz="1366" b="1">
                <a:solidFill>
                  <a:srgbClr val="FF6720"/>
                </a:solidFill>
              </a:rPr>
              <a:t>What You’ll Need → </a:t>
            </a:r>
            <a:r>
              <a:rPr lang="en" sz="1366">
                <a:solidFill>
                  <a:schemeClr val="lt1"/>
                </a:solidFill>
              </a:rPr>
              <a:t>Your Social Security number, your family’s tax info (usually from two years prior), your FSA ID (create this at or with your counselor during Launch week).</a:t>
            </a:r>
            <a:endParaRPr sz="1366">
              <a:solidFill>
                <a:schemeClr val="lt1"/>
              </a:solidFill>
            </a:endParaRPr>
          </a:p>
          <a:p>
            <a:pPr marL="0" lvl="0" indent="0" algn="l" rtl="0">
              <a:lnSpc>
                <a:spcPct val="115000"/>
              </a:lnSpc>
              <a:spcBef>
                <a:spcPts val="1200"/>
              </a:spcBef>
              <a:spcAft>
                <a:spcPts val="0"/>
              </a:spcAft>
              <a:buSzPts val="1800"/>
              <a:buNone/>
            </a:pPr>
            <a:r>
              <a:rPr lang="en" sz="1366" b="1">
                <a:solidFill>
                  <a:srgbClr val="FF6720"/>
                </a:solidFill>
              </a:rPr>
              <a:t>Why It’s Important → </a:t>
            </a:r>
            <a:r>
              <a:rPr lang="en" sz="1366">
                <a:solidFill>
                  <a:schemeClr val="lt1"/>
                </a:solidFill>
              </a:rPr>
              <a:t>You can’t get federal aid without it, many colleges and states require it to award scholarships and grants, even if you think you won’t qualify, not all aid is dependent on income.</a:t>
            </a:r>
            <a:endParaRPr sz="1366">
              <a:solidFill>
                <a:schemeClr val="lt1"/>
              </a:solidFill>
            </a:endParaRPr>
          </a:p>
          <a:p>
            <a:pPr marL="0" lvl="0" indent="0" algn="l" rtl="0">
              <a:lnSpc>
                <a:spcPct val="115000"/>
              </a:lnSpc>
              <a:spcBef>
                <a:spcPts val="1200"/>
              </a:spcBef>
              <a:spcAft>
                <a:spcPts val="1200"/>
              </a:spcAft>
              <a:buSzPts val="1800"/>
              <a:buNone/>
            </a:pPr>
            <a:r>
              <a:rPr lang="en" sz="1366" b="1">
                <a:solidFill>
                  <a:srgbClr val="FF6720"/>
                </a:solidFill>
              </a:rPr>
              <a:t>Important Note for ASD Students →</a:t>
            </a:r>
            <a:r>
              <a:rPr lang="en" sz="1366">
                <a:solidFill>
                  <a:srgbClr val="E32D91"/>
                </a:solidFill>
              </a:rPr>
              <a:t> </a:t>
            </a:r>
            <a:r>
              <a:rPr lang="en" sz="1366">
                <a:solidFill>
                  <a:schemeClr val="lt1"/>
                </a:solidFill>
              </a:rPr>
              <a:t>All seniors will be invited to attend an FSA ID Creation and FAFSA information session during their school’s Launch week where the experts from </a:t>
            </a:r>
            <a:r>
              <a:rPr lang="en" sz="1366" u="sng">
                <a:solidFill>
                  <a:schemeClr val="hlink"/>
                </a:solidFill>
                <a:hlinkClick r:id="rId4"/>
              </a:rPr>
              <a:t>StandByMe</a:t>
            </a:r>
            <a:r>
              <a:rPr lang="en" sz="1366">
                <a:solidFill>
                  <a:schemeClr val="lt1"/>
                </a:solidFill>
              </a:rPr>
              <a:t> will be available.</a:t>
            </a:r>
            <a:endParaRPr sz="2400">
              <a:solidFill>
                <a:schemeClr val="lt1"/>
              </a:solidFill>
            </a:endParaRPr>
          </a:p>
        </p:txBody>
      </p:sp>
      <p:sp>
        <p:nvSpPr>
          <p:cNvPr id="118" name="Google Shape;118;p27"/>
          <p:cNvSpPr txBox="1"/>
          <p:nvPr/>
        </p:nvSpPr>
        <p:spPr>
          <a:xfrm>
            <a:off x="6499275" y="2274675"/>
            <a:ext cx="2355900" cy="1682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i="0" u="none" strike="noStrike" cap="none">
                <a:solidFill>
                  <a:schemeClr val="lt1"/>
                </a:solidFill>
                <a:latin typeface="Open Sans"/>
                <a:ea typeface="Open Sans"/>
                <a:cs typeface="Open Sans"/>
                <a:sym typeface="Open Sans"/>
              </a:rPr>
              <a:t>Financial Aid &amp; FAFSA</a:t>
            </a:r>
            <a:endParaRPr sz="3000" b="1" i="0" u="none" strike="noStrike" cap="none">
              <a:solidFill>
                <a:schemeClr val="lt1"/>
              </a:solidFill>
              <a:latin typeface="Open Sans"/>
              <a:ea typeface="Open Sans"/>
              <a:cs typeface="Open Sans"/>
              <a:sym typeface="Open Sans"/>
            </a:endParaRPr>
          </a:p>
        </p:txBody>
      </p:sp>
      <p:pic>
        <p:nvPicPr>
          <p:cNvPr id="119" name="Google Shape;119;p27"/>
          <p:cNvPicPr preferRelativeResize="0"/>
          <p:nvPr/>
        </p:nvPicPr>
        <p:blipFill rotWithShape="1">
          <a:blip r:embed="rId5">
            <a:alphaModFix/>
          </a:blip>
          <a:srcRect/>
          <a:stretch/>
        </p:blipFill>
        <p:spPr>
          <a:xfrm>
            <a:off x="7014513" y="525350"/>
            <a:ext cx="1325426" cy="1325426"/>
          </a:xfrm>
          <a:prstGeom prst="rect">
            <a:avLst/>
          </a:prstGeom>
          <a:noFill/>
          <a:ln>
            <a:noFill/>
          </a:ln>
        </p:spPr>
      </p:pic>
      <p:pic>
        <p:nvPicPr>
          <p:cNvPr id="120" name="Google Shape;120;p27"/>
          <p:cNvPicPr preferRelativeResize="0"/>
          <p:nvPr/>
        </p:nvPicPr>
        <p:blipFill rotWithShape="1">
          <a:blip r:embed="rId6">
            <a:alphaModFix/>
          </a:blip>
          <a:srcRect t="150" b="160"/>
          <a:stretch/>
        </p:blipFill>
        <p:spPr>
          <a:xfrm>
            <a:off x="0" y="0"/>
            <a:ext cx="1524000" cy="7239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24"/>
        <p:cNvGrpSpPr/>
        <p:nvPr/>
      </p:nvGrpSpPr>
      <p:grpSpPr>
        <a:xfrm>
          <a:off x="0" y="0"/>
          <a:ext cx="0" cy="0"/>
          <a:chOff x="0" y="0"/>
          <a:chExt cx="0" cy="0"/>
        </a:xfrm>
      </p:grpSpPr>
      <p:sp>
        <p:nvSpPr>
          <p:cNvPr id="125" name="Google Shape;125;p28"/>
          <p:cNvSpPr txBox="1">
            <a:spLocks noGrp="1"/>
          </p:cNvSpPr>
          <p:nvPr>
            <p:ph type="body" idx="1"/>
          </p:nvPr>
        </p:nvSpPr>
        <p:spPr>
          <a:xfrm>
            <a:off x="187450" y="836650"/>
            <a:ext cx="8287200" cy="40476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018"/>
              <a:buNone/>
            </a:pPr>
            <a:r>
              <a:rPr lang="en" sz="1102">
                <a:solidFill>
                  <a:schemeClr val="lt1"/>
                </a:solidFill>
              </a:rPr>
              <a:t>Need-based scholarships are financial awards given to students </a:t>
            </a:r>
            <a:r>
              <a:rPr lang="en" sz="1102" u="sng">
                <a:solidFill>
                  <a:schemeClr val="hlink"/>
                </a:solidFill>
                <a:hlinkClick r:id="rId3"/>
              </a:rPr>
              <a:t>based on their family’s financial need</a:t>
            </a:r>
            <a:r>
              <a:rPr lang="en" sz="1102">
                <a:solidFill>
                  <a:schemeClr val="lt1"/>
                </a:solidFill>
              </a:rPr>
              <a:t>, not grades or test scores. These scholarships help cover the cost of college—often including tuition, fees, and sometimes housing or books—and do not need to be repaid.</a:t>
            </a:r>
            <a:endParaRPr sz="1102">
              <a:solidFill>
                <a:schemeClr val="lt1"/>
              </a:solidFill>
            </a:endParaRPr>
          </a:p>
          <a:p>
            <a:pPr marL="0" lvl="0" indent="0" algn="l" rtl="0">
              <a:lnSpc>
                <a:spcPct val="95000"/>
              </a:lnSpc>
              <a:spcBef>
                <a:spcPts val="1200"/>
              </a:spcBef>
              <a:spcAft>
                <a:spcPts val="0"/>
              </a:spcAft>
              <a:buSzPts val="1018"/>
              <a:buNone/>
            </a:pPr>
            <a:r>
              <a:rPr lang="en" sz="1102">
                <a:solidFill>
                  <a:schemeClr val="lt1"/>
                </a:solidFill>
              </a:rPr>
              <a:t>To qualify, families must typically complete the FAFSA. Some schools may also require the CSS Profile or a separate financial aid form. </a:t>
            </a:r>
            <a:endParaRPr sz="1102">
              <a:solidFill>
                <a:schemeClr val="lt1"/>
              </a:solidFill>
            </a:endParaRPr>
          </a:p>
          <a:p>
            <a:pPr marL="0" lvl="0" indent="0" algn="l" rtl="0">
              <a:lnSpc>
                <a:spcPct val="95000"/>
              </a:lnSpc>
              <a:spcBef>
                <a:spcPts val="1200"/>
              </a:spcBef>
              <a:spcAft>
                <a:spcPts val="0"/>
              </a:spcAft>
              <a:buSzPts val="1018"/>
              <a:buNone/>
            </a:pPr>
            <a:r>
              <a:rPr lang="en" sz="1102" b="1">
                <a:solidFill>
                  <a:srgbClr val="FF6720"/>
                </a:solidFill>
              </a:rPr>
              <a:t>How Tuition Can Be Scaled by Income →</a:t>
            </a:r>
            <a:r>
              <a:rPr lang="en" sz="1102">
                <a:solidFill>
                  <a:schemeClr val="lt1"/>
                </a:solidFill>
              </a:rPr>
              <a:t> Many colleges—especially private and highly selective schools—offer "income-based tuition" or "need-based financial aid packages." </a:t>
            </a:r>
            <a:endParaRPr sz="1102">
              <a:solidFill>
                <a:schemeClr val="lt1"/>
              </a:solidFill>
            </a:endParaRPr>
          </a:p>
          <a:p>
            <a:pPr marL="0" lvl="0" indent="0" algn="l" rtl="0">
              <a:lnSpc>
                <a:spcPct val="95000"/>
              </a:lnSpc>
              <a:spcBef>
                <a:spcPts val="1200"/>
              </a:spcBef>
              <a:spcAft>
                <a:spcPts val="0"/>
              </a:spcAft>
              <a:buSzPts val="1018"/>
              <a:buNone/>
            </a:pPr>
            <a:r>
              <a:rPr lang="en" sz="1102" b="1">
                <a:solidFill>
                  <a:srgbClr val="FF6720"/>
                </a:solidFill>
              </a:rPr>
              <a:t>This means → </a:t>
            </a:r>
            <a:endParaRPr sz="1102" b="1">
              <a:solidFill>
                <a:srgbClr val="FF6720"/>
              </a:solidFill>
            </a:endParaRPr>
          </a:p>
          <a:p>
            <a:pPr marL="457200" lvl="0" indent="-298608" algn="l" rtl="0">
              <a:lnSpc>
                <a:spcPct val="95000"/>
              </a:lnSpc>
              <a:spcBef>
                <a:spcPts val="1200"/>
              </a:spcBef>
              <a:spcAft>
                <a:spcPts val="0"/>
              </a:spcAft>
              <a:buClr>
                <a:schemeClr val="lt1"/>
              </a:buClr>
              <a:buSzPts val="1103"/>
              <a:buChar char="●"/>
            </a:pPr>
            <a:r>
              <a:rPr lang="en" sz="1102">
                <a:solidFill>
                  <a:schemeClr val="lt1"/>
                </a:solidFill>
              </a:rPr>
              <a:t>Families with lower incomes may pay little or no tuition at all</a:t>
            </a:r>
            <a:endParaRPr sz="1102">
              <a:solidFill>
                <a:schemeClr val="lt1"/>
              </a:solidFill>
            </a:endParaRPr>
          </a:p>
          <a:p>
            <a:pPr marL="457200" lvl="0" indent="-298608" algn="l" rtl="0">
              <a:lnSpc>
                <a:spcPct val="95000"/>
              </a:lnSpc>
              <a:spcBef>
                <a:spcPts val="0"/>
              </a:spcBef>
              <a:spcAft>
                <a:spcPts val="0"/>
              </a:spcAft>
              <a:buClr>
                <a:schemeClr val="lt1"/>
              </a:buClr>
              <a:buSzPts val="1103"/>
              <a:buChar char="●"/>
            </a:pPr>
            <a:r>
              <a:rPr lang="en" sz="1102">
                <a:solidFill>
                  <a:schemeClr val="lt1"/>
                </a:solidFill>
              </a:rPr>
              <a:t>Families with middle incomes may receive significant aid to reduce costs</a:t>
            </a:r>
            <a:endParaRPr sz="1102">
              <a:solidFill>
                <a:schemeClr val="lt1"/>
              </a:solidFill>
            </a:endParaRPr>
          </a:p>
          <a:p>
            <a:pPr marL="457200" lvl="0" indent="-298608" algn="l" rtl="0">
              <a:lnSpc>
                <a:spcPct val="95000"/>
              </a:lnSpc>
              <a:spcBef>
                <a:spcPts val="0"/>
              </a:spcBef>
              <a:spcAft>
                <a:spcPts val="0"/>
              </a:spcAft>
              <a:buClr>
                <a:schemeClr val="lt1"/>
              </a:buClr>
              <a:buSzPts val="1103"/>
              <a:buChar char="●"/>
            </a:pPr>
            <a:r>
              <a:rPr lang="en" sz="1102">
                <a:solidFill>
                  <a:schemeClr val="lt1"/>
                </a:solidFill>
              </a:rPr>
              <a:t>Aid amounts are based on household income, family size, and assets</a:t>
            </a:r>
            <a:endParaRPr sz="1102">
              <a:solidFill>
                <a:schemeClr val="lt1"/>
              </a:solidFill>
            </a:endParaRPr>
          </a:p>
          <a:p>
            <a:pPr marL="0" lvl="0" indent="0" algn="l" rtl="0">
              <a:lnSpc>
                <a:spcPct val="95000"/>
              </a:lnSpc>
              <a:spcBef>
                <a:spcPts val="1200"/>
              </a:spcBef>
              <a:spcAft>
                <a:spcPts val="0"/>
              </a:spcAft>
              <a:buSzPts val="1018"/>
              <a:buNone/>
            </a:pPr>
            <a:r>
              <a:rPr lang="en" sz="1102">
                <a:solidFill>
                  <a:schemeClr val="lt1"/>
                </a:solidFill>
              </a:rPr>
              <a:t>Some schools guarantee that students from families earning below a certain amount (e.g., $60,000 or $75,000/year) can attend tuition-free.</a:t>
            </a:r>
            <a:endParaRPr sz="1102">
              <a:solidFill>
                <a:schemeClr val="lt1"/>
              </a:solidFill>
            </a:endParaRPr>
          </a:p>
          <a:p>
            <a:pPr marL="0" lvl="0" indent="0" algn="l" rtl="0">
              <a:lnSpc>
                <a:spcPct val="95000"/>
              </a:lnSpc>
              <a:spcBef>
                <a:spcPts val="1200"/>
              </a:spcBef>
              <a:spcAft>
                <a:spcPts val="0"/>
              </a:spcAft>
              <a:buSzPts val="1018"/>
              <a:buNone/>
            </a:pPr>
            <a:r>
              <a:rPr lang="en" sz="1102" b="1">
                <a:solidFill>
                  <a:srgbClr val="FF6720"/>
                </a:solidFill>
              </a:rPr>
              <a:t>What Families Should Do → </a:t>
            </a:r>
            <a:endParaRPr sz="1102" b="1">
              <a:solidFill>
                <a:srgbClr val="FF6720"/>
              </a:solidFill>
            </a:endParaRPr>
          </a:p>
          <a:p>
            <a:pPr marL="457200" lvl="0" indent="-298608" algn="l" rtl="0">
              <a:lnSpc>
                <a:spcPct val="95000"/>
              </a:lnSpc>
              <a:spcBef>
                <a:spcPts val="1200"/>
              </a:spcBef>
              <a:spcAft>
                <a:spcPts val="0"/>
              </a:spcAft>
              <a:buClr>
                <a:schemeClr val="lt1"/>
              </a:buClr>
              <a:buSzPts val="1103"/>
              <a:buAutoNum type="arabicPeriod"/>
            </a:pPr>
            <a:r>
              <a:rPr lang="en" sz="1102">
                <a:solidFill>
                  <a:schemeClr val="lt1"/>
                </a:solidFill>
              </a:rPr>
              <a:t>Submit the FAFSA as early as possible</a:t>
            </a:r>
            <a:endParaRPr sz="1102">
              <a:solidFill>
                <a:schemeClr val="lt1"/>
              </a:solidFill>
            </a:endParaRPr>
          </a:p>
          <a:p>
            <a:pPr marL="457200" lvl="0" indent="-298608" algn="l" rtl="0">
              <a:lnSpc>
                <a:spcPct val="95000"/>
              </a:lnSpc>
              <a:spcBef>
                <a:spcPts val="0"/>
              </a:spcBef>
              <a:spcAft>
                <a:spcPts val="0"/>
              </a:spcAft>
              <a:buClr>
                <a:schemeClr val="lt1"/>
              </a:buClr>
              <a:buSzPts val="1103"/>
              <a:buAutoNum type="arabicPeriod"/>
            </a:pPr>
            <a:r>
              <a:rPr lang="en" sz="1102">
                <a:solidFill>
                  <a:schemeClr val="lt1"/>
                </a:solidFill>
              </a:rPr>
              <a:t>Check if the school requires the CSS Profile</a:t>
            </a:r>
            <a:endParaRPr sz="1102">
              <a:solidFill>
                <a:schemeClr val="lt1"/>
              </a:solidFill>
            </a:endParaRPr>
          </a:p>
          <a:p>
            <a:pPr marL="457200" lvl="0" indent="-298608" algn="l" rtl="0">
              <a:lnSpc>
                <a:spcPct val="95000"/>
              </a:lnSpc>
              <a:spcBef>
                <a:spcPts val="0"/>
              </a:spcBef>
              <a:spcAft>
                <a:spcPts val="0"/>
              </a:spcAft>
              <a:buClr>
                <a:schemeClr val="lt1"/>
              </a:buClr>
              <a:buSzPts val="1103"/>
              <a:buAutoNum type="arabicPeriod"/>
            </a:pPr>
            <a:r>
              <a:rPr lang="en" sz="1102">
                <a:solidFill>
                  <a:schemeClr val="lt1"/>
                </a:solidFill>
              </a:rPr>
              <a:t>Review each college’s net price calculator to estimate what your family would actually pay</a:t>
            </a:r>
            <a:endParaRPr sz="1102">
              <a:solidFill>
                <a:schemeClr val="lt1"/>
              </a:solidFill>
            </a:endParaRPr>
          </a:p>
          <a:p>
            <a:pPr marL="457200" lvl="0" indent="-298608" algn="l" rtl="0">
              <a:lnSpc>
                <a:spcPct val="95000"/>
              </a:lnSpc>
              <a:spcBef>
                <a:spcPts val="0"/>
              </a:spcBef>
              <a:spcAft>
                <a:spcPts val="0"/>
              </a:spcAft>
              <a:buClr>
                <a:schemeClr val="lt1"/>
              </a:buClr>
              <a:buSzPts val="1103"/>
              <a:buAutoNum type="arabicPeriod"/>
            </a:pPr>
            <a:r>
              <a:rPr lang="en" sz="1102">
                <a:solidFill>
                  <a:schemeClr val="lt1"/>
                </a:solidFill>
              </a:rPr>
              <a:t>Look into state and local scholarships that may add additional funding</a:t>
            </a:r>
            <a:endParaRPr sz="1102">
              <a:solidFill>
                <a:schemeClr val="lt1"/>
              </a:solidFill>
            </a:endParaRPr>
          </a:p>
        </p:txBody>
      </p:sp>
      <p:pic>
        <p:nvPicPr>
          <p:cNvPr id="126" name="Google Shape;126;p28"/>
          <p:cNvPicPr preferRelativeResize="0"/>
          <p:nvPr/>
        </p:nvPicPr>
        <p:blipFill rotWithShape="1">
          <a:blip r:embed="rId4">
            <a:alphaModFix/>
          </a:blip>
          <a:srcRect/>
          <a:stretch/>
        </p:blipFill>
        <p:spPr>
          <a:xfrm>
            <a:off x="7746479" y="2234625"/>
            <a:ext cx="1028700" cy="1028700"/>
          </a:xfrm>
          <a:prstGeom prst="rect">
            <a:avLst/>
          </a:prstGeom>
          <a:noFill/>
          <a:ln>
            <a:noFill/>
          </a:ln>
        </p:spPr>
      </p:pic>
      <p:pic>
        <p:nvPicPr>
          <p:cNvPr id="127" name="Google Shape;127;p28"/>
          <p:cNvPicPr preferRelativeResize="0"/>
          <p:nvPr/>
        </p:nvPicPr>
        <p:blipFill rotWithShape="1">
          <a:blip r:embed="rId5">
            <a:alphaModFix/>
          </a:blip>
          <a:srcRect t="150" b="160"/>
          <a:stretch/>
        </p:blipFill>
        <p:spPr>
          <a:xfrm>
            <a:off x="0" y="0"/>
            <a:ext cx="1524000" cy="723900"/>
          </a:xfrm>
          <a:prstGeom prst="rect">
            <a:avLst/>
          </a:prstGeom>
          <a:noFill/>
          <a:ln>
            <a:noFill/>
          </a:ln>
        </p:spPr>
      </p:pic>
      <p:sp>
        <p:nvSpPr>
          <p:cNvPr id="128" name="Google Shape;128;p28"/>
          <p:cNvSpPr txBox="1"/>
          <p:nvPr/>
        </p:nvSpPr>
        <p:spPr>
          <a:xfrm>
            <a:off x="1879975" y="102200"/>
            <a:ext cx="7023600" cy="606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6720"/>
                </a:solidFill>
                <a:latin typeface="Open Sans"/>
                <a:ea typeface="Open Sans"/>
                <a:cs typeface="Open Sans"/>
                <a:sym typeface="Open Sans"/>
              </a:rPr>
              <a:t>Needs Based Scholarships &amp; Calculating Costs</a:t>
            </a:r>
            <a:endParaRPr sz="2000" b="1" i="0" u="none" strike="noStrike" cap="none">
              <a:solidFill>
                <a:srgbClr val="FF6720"/>
              </a:solidFill>
              <a:latin typeface="Open Sans"/>
              <a:ea typeface="Open Sans"/>
              <a:cs typeface="Open Sans"/>
              <a:sym typeface="Open Sans"/>
            </a:endParaRPr>
          </a:p>
        </p:txBody>
      </p:sp>
      <p:sp>
        <p:nvSpPr>
          <p:cNvPr id="129" name="Google Shape;129;p28"/>
          <p:cNvSpPr txBox="1"/>
          <p:nvPr/>
        </p:nvSpPr>
        <p:spPr>
          <a:xfrm>
            <a:off x="7067275" y="4018450"/>
            <a:ext cx="1836300" cy="518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FF6720"/>
                </a:solidFill>
                <a:latin typeface="Josefin Sans"/>
                <a:ea typeface="Josefin Sans"/>
                <a:cs typeface="Josefin Sans"/>
                <a:sym typeface="Josefin Sans"/>
              </a:rPr>
              <a:t>Free Estimator</a:t>
            </a:r>
            <a:endParaRPr sz="1800" b="1" i="0" u="none" strike="noStrike" cap="none">
              <a:solidFill>
                <a:srgbClr val="FF6720"/>
              </a:solidFill>
              <a:latin typeface="Josefin Sans"/>
              <a:ea typeface="Josefin Sans"/>
              <a:cs typeface="Josefin Sans"/>
              <a:sym typeface="Josefi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33"/>
        <p:cNvGrpSpPr/>
        <p:nvPr/>
      </p:nvGrpSpPr>
      <p:grpSpPr>
        <a:xfrm>
          <a:off x="0" y="0"/>
          <a:ext cx="0" cy="0"/>
          <a:chOff x="0" y="0"/>
          <a:chExt cx="0" cy="0"/>
        </a:xfrm>
      </p:grpSpPr>
      <p:sp>
        <p:nvSpPr>
          <p:cNvPr id="134" name="Google Shape;134;p29"/>
          <p:cNvSpPr txBox="1"/>
          <p:nvPr/>
        </p:nvSpPr>
        <p:spPr>
          <a:xfrm>
            <a:off x="1801250" y="317275"/>
            <a:ext cx="6506100" cy="546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600"/>
              <a:buFont typeface="Arial"/>
              <a:buNone/>
            </a:pPr>
            <a:r>
              <a:rPr lang="en" sz="4600" b="1" i="0" u="none" strike="noStrike" cap="none">
                <a:solidFill>
                  <a:srgbClr val="FF6720"/>
                </a:solidFill>
                <a:latin typeface="Open Sans"/>
                <a:ea typeface="Open Sans"/>
                <a:cs typeface="Open Sans"/>
                <a:sym typeface="Open Sans"/>
              </a:rPr>
              <a:t>StandByMe</a:t>
            </a:r>
            <a:endParaRPr sz="4600" b="1" i="0" u="none" strike="noStrike" cap="none">
              <a:solidFill>
                <a:srgbClr val="FF6720"/>
              </a:solidFill>
              <a:latin typeface="Open Sans"/>
              <a:ea typeface="Open Sans"/>
              <a:cs typeface="Open Sans"/>
              <a:sym typeface="Open Sans"/>
            </a:endParaRPr>
          </a:p>
        </p:txBody>
      </p:sp>
      <p:pic>
        <p:nvPicPr>
          <p:cNvPr id="135" name="Google Shape;135;p29"/>
          <p:cNvPicPr preferRelativeResize="0"/>
          <p:nvPr/>
        </p:nvPicPr>
        <p:blipFill rotWithShape="1">
          <a:blip r:embed="rId3">
            <a:alphaModFix/>
          </a:blip>
          <a:srcRect/>
          <a:stretch/>
        </p:blipFill>
        <p:spPr>
          <a:xfrm>
            <a:off x="7617800" y="2236925"/>
            <a:ext cx="1034850" cy="1034850"/>
          </a:xfrm>
          <a:prstGeom prst="rect">
            <a:avLst/>
          </a:prstGeom>
          <a:noFill/>
          <a:ln>
            <a:noFill/>
          </a:ln>
        </p:spPr>
      </p:pic>
      <p:sp>
        <p:nvSpPr>
          <p:cNvPr id="136" name="Google Shape;136;p29"/>
          <p:cNvSpPr txBox="1">
            <a:spLocks noGrp="1"/>
          </p:cNvSpPr>
          <p:nvPr>
            <p:ph type="body" idx="1"/>
          </p:nvPr>
        </p:nvSpPr>
        <p:spPr>
          <a:xfrm>
            <a:off x="221300" y="864300"/>
            <a:ext cx="8591400" cy="4157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SzPts val="1800"/>
              <a:buNone/>
            </a:pPr>
            <a:r>
              <a:rPr lang="en">
                <a:solidFill>
                  <a:schemeClr val="lt1"/>
                </a:solidFill>
              </a:rPr>
              <a:t>Stand By Me NexGen is a Delaware-based, school-centered program offering free financial literacy and college/career support to middle and high school students and their families → </a:t>
            </a:r>
            <a:endParaRPr>
              <a:solidFill>
                <a:schemeClr val="lt1"/>
              </a:solidFill>
            </a:endParaRPr>
          </a:p>
          <a:p>
            <a:pPr marL="0" lvl="0" indent="0" algn="ctr" rtl="0">
              <a:lnSpc>
                <a:spcPct val="115000"/>
              </a:lnSpc>
              <a:spcBef>
                <a:spcPts val="1200"/>
              </a:spcBef>
              <a:spcAft>
                <a:spcPts val="0"/>
              </a:spcAft>
              <a:buSzPts val="1800"/>
              <a:buNone/>
            </a:pPr>
            <a:r>
              <a:rPr lang="en">
                <a:solidFill>
                  <a:schemeClr val="lt1"/>
                </a:solidFill>
              </a:rPr>
              <a:t>Step-by-step FAFSA help</a:t>
            </a:r>
            <a:endParaRPr>
              <a:solidFill>
                <a:schemeClr val="lt1"/>
              </a:solidFill>
            </a:endParaRPr>
          </a:p>
          <a:p>
            <a:pPr marL="0" lvl="0" indent="0" algn="ctr" rtl="0">
              <a:lnSpc>
                <a:spcPct val="115000"/>
              </a:lnSpc>
              <a:spcBef>
                <a:spcPts val="1200"/>
              </a:spcBef>
              <a:spcAft>
                <a:spcPts val="0"/>
              </a:spcAft>
              <a:buSzPts val="1800"/>
              <a:buNone/>
            </a:pPr>
            <a:r>
              <a:rPr lang="en">
                <a:solidFill>
                  <a:schemeClr val="lt1"/>
                </a:solidFill>
              </a:rPr>
              <a:t>Support with finding and applying for scholarships</a:t>
            </a:r>
            <a:endParaRPr>
              <a:solidFill>
                <a:schemeClr val="lt1"/>
              </a:solidFill>
            </a:endParaRPr>
          </a:p>
          <a:p>
            <a:pPr marL="0" lvl="0" indent="0" algn="ctr" rtl="0">
              <a:lnSpc>
                <a:spcPct val="115000"/>
              </a:lnSpc>
              <a:spcBef>
                <a:spcPts val="1200"/>
              </a:spcBef>
              <a:spcAft>
                <a:spcPts val="0"/>
              </a:spcAft>
              <a:buSzPts val="1800"/>
              <a:buNone/>
            </a:pPr>
            <a:r>
              <a:rPr lang="en">
                <a:solidFill>
                  <a:schemeClr val="lt1"/>
                </a:solidFill>
              </a:rPr>
              <a:t>Free one-on-one sessions and group workshops</a:t>
            </a:r>
            <a:endParaRPr>
              <a:solidFill>
                <a:schemeClr val="lt1"/>
              </a:solidFill>
            </a:endParaRPr>
          </a:p>
          <a:p>
            <a:pPr marL="0" lvl="0" indent="0" algn="ctr" rtl="0">
              <a:lnSpc>
                <a:spcPct val="115000"/>
              </a:lnSpc>
              <a:spcBef>
                <a:spcPts val="1200"/>
              </a:spcBef>
              <a:spcAft>
                <a:spcPts val="0"/>
              </a:spcAft>
              <a:buSzPts val="1800"/>
              <a:buNone/>
            </a:pPr>
            <a:r>
              <a:rPr lang="en">
                <a:solidFill>
                  <a:schemeClr val="lt1"/>
                </a:solidFill>
              </a:rPr>
              <a:t>Available in person or on Zoom, in English and Spanish</a:t>
            </a:r>
            <a:endParaRPr>
              <a:solidFill>
                <a:schemeClr val="lt1"/>
              </a:solidFill>
            </a:endParaRPr>
          </a:p>
          <a:p>
            <a:pPr marL="0" lvl="0" indent="0" algn="ctr" rtl="0">
              <a:lnSpc>
                <a:spcPct val="115000"/>
              </a:lnSpc>
              <a:spcBef>
                <a:spcPts val="1200"/>
              </a:spcBef>
              <a:spcAft>
                <a:spcPts val="1200"/>
              </a:spcAft>
              <a:buSzPts val="1800"/>
              <a:buNone/>
            </a:pPr>
            <a:r>
              <a:rPr lang="en">
                <a:solidFill>
                  <a:srgbClr val="FF6720"/>
                </a:solidFill>
              </a:rPr>
              <a:t>This group will be at your school during the week of [enter dates here] to answer questions and assist students with their applications</a:t>
            </a:r>
            <a:endParaRPr>
              <a:solidFill>
                <a:srgbClr val="FF6720"/>
              </a:solidFill>
            </a:endParaRPr>
          </a:p>
        </p:txBody>
      </p:sp>
      <p:pic>
        <p:nvPicPr>
          <p:cNvPr id="137" name="Google Shape;137;p29"/>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41"/>
        <p:cNvGrpSpPr/>
        <p:nvPr/>
      </p:nvGrpSpPr>
      <p:grpSpPr>
        <a:xfrm>
          <a:off x="0" y="0"/>
          <a:ext cx="0" cy="0"/>
          <a:chOff x="0" y="0"/>
          <a:chExt cx="0" cy="0"/>
        </a:xfrm>
      </p:grpSpPr>
      <p:sp>
        <p:nvSpPr>
          <p:cNvPr id="142" name="Google Shape;142;p30"/>
          <p:cNvSpPr txBox="1">
            <a:spLocks noGrp="1"/>
          </p:cNvSpPr>
          <p:nvPr>
            <p:ph type="body" idx="1"/>
          </p:nvPr>
        </p:nvSpPr>
        <p:spPr>
          <a:xfrm>
            <a:off x="317225" y="917950"/>
            <a:ext cx="4939500" cy="3636300"/>
          </a:xfrm>
          <a:prstGeom prst="rect">
            <a:avLst/>
          </a:prstGeom>
          <a:noFill/>
          <a:ln>
            <a:noFill/>
          </a:ln>
        </p:spPr>
        <p:txBody>
          <a:bodyPr spcFirstLastPara="1" wrap="square" lIns="91425" tIns="91425" rIns="91425" bIns="91425" anchor="ctr" anchorCtr="0">
            <a:normAutofit/>
          </a:bodyPr>
          <a:lstStyle/>
          <a:p>
            <a:pPr marL="0" lvl="0" indent="0" algn="ctr" rtl="0">
              <a:lnSpc>
                <a:spcPct val="95000"/>
              </a:lnSpc>
              <a:spcBef>
                <a:spcPts val="0"/>
              </a:spcBef>
              <a:spcAft>
                <a:spcPts val="0"/>
              </a:spcAft>
              <a:buSzPts val="1018"/>
              <a:buNone/>
            </a:pPr>
            <a:r>
              <a:rPr lang="en" sz="1920">
                <a:solidFill>
                  <a:schemeClr val="lt1"/>
                </a:solidFill>
              </a:rPr>
              <a:t>The State of Delaware houses all local, regional, state, and national scholarships on the </a:t>
            </a:r>
            <a:r>
              <a:rPr lang="en" sz="1920" u="sng">
                <a:solidFill>
                  <a:schemeClr val="hlink"/>
                </a:solidFill>
                <a:hlinkClick r:id="rId3"/>
              </a:rPr>
              <a:t>DE Scholarship Compendium</a:t>
            </a:r>
            <a:r>
              <a:rPr lang="en" sz="1920">
                <a:solidFill>
                  <a:schemeClr val="lt1"/>
                </a:solidFill>
              </a:rPr>
              <a:t>. </a:t>
            </a:r>
            <a:endParaRPr sz="1920">
              <a:solidFill>
                <a:schemeClr val="lt1"/>
              </a:solidFill>
            </a:endParaRPr>
          </a:p>
          <a:p>
            <a:pPr marL="0" lvl="0" indent="0" algn="ctr" rtl="0">
              <a:lnSpc>
                <a:spcPct val="95000"/>
              </a:lnSpc>
              <a:spcBef>
                <a:spcPts val="1200"/>
              </a:spcBef>
              <a:spcAft>
                <a:spcPts val="0"/>
              </a:spcAft>
              <a:buSzPts val="1018"/>
              <a:buNone/>
            </a:pPr>
            <a:r>
              <a:rPr lang="en" sz="1920">
                <a:solidFill>
                  <a:schemeClr val="lt1"/>
                </a:solidFill>
              </a:rPr>
              <a:t>This site allows you to search by deadline (there are scholarships available all year), by requirements (you can submit a </a:t>
            </a:r>
            <a:r>
              <a:rPr lang="en" sz="1920" u="sng">
                <a:solidFill>
                  <a:schemeClr val="hlink"/>
                </a:solidFill>
                <a:hlinkClick r:id="rId4"/>
              </a:rPr>
              <a:t>video</a:t>
            </a:r>
            <a:r>
              <a:rPr lang="en" sz="1920">
                <a:solidFill>
                  <a:schemeClr val="lt1"/>
                </a:solidFill>
              </a:rPr>
              <a:t> in place of an essay in some cases), and by grade. </a:t>
            </a:r>
            <a:endParaRPr sz="1920">
              <a:solidFill>
                <a:schemeClr val="lt1"/>
              </a:solidFill>
            </a:endParaRPr>
          </a:p>
        </p:txBody>
      </p:sp>
      <p:sp>
        <p:nvSpPr>
          <p:cNvPr id="143" name="Google Shape;143;p30"/>
          <p:cNvSpPr txBox="1"/>
          <p:nvPr/>
        </p:nvSpPr>
        <p:spPr>
          <a:xfrm>
            <a:off x="1791400" y="272950"/>
            <a:ext cx="5358600" cy="645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n" sz="2700" b="1" i="0" u="none" strike="noStrike" cap="none">
                <a:solidFill>
                  <a:schemeClr val="lt1"/>
                </a:solidFill>
                <a:latin typeface="Open Sans"/>
                <a:ea typeface="Open Sans"/>
                <a:cs typeface="Open Sans"/>
                <a:sym typeface="Open Sans"/>
              </a:rPr>
              <a:t>DE Scholarship Compendium</a:t>
            </a:r>
            <a:endParaRPr sz="2700" b="1" i="0" u="none" strike="noStrike" cap="none">
              <a:solidFill>
                <a:schemeClr val="lt1"/>
              </a:solidFill>
              <a:latin typeface="Open Sans"/>
              <a:ea typeface="Open Sans"/>
              <a:cs typeface="Open Sans"/>
              <a:sym typeface="Open Sans"/>
            </a:endParaRPr>
          </a:p>
        </p:txBody>
      </p:sp>
      <p:pic>
        <p:nvPicPr>
          <p:cNvPr id="144" name="Google Shape;144;p30"/>
          <p:cNvPicPr preferRelativeResize="0"/>
          <p:nvPr/>
        </p:nvPicPr>
        <p:blipFill rotWithShape="1">
          <a:blip r:embed="rId5">
            <a:alphaModFix/>
          </a:blip>
          <a:srcRect/>
          <a:stretch/>
        </p:blipFill>
        <p:spPr>
          <a:xfrm>
            <a:off x="6803200" y="1190975"/>
            <a:ext cx="2143125" cy="2143125"/>
          </a:xfrm>
          <a:prstGeom prst="rect">
            <a:avLst/>
          </a:prstGeom>
          <a:noFill/>
          <a:ln>
            <a:noFill/>
          </a:ln>
        </p:spPr>
      </p:pic>
      <p:pic>
        <p:nvPicPr>
          <p:cNvPr id="145" name="Google Shape;145;p30"/>
          <p:cNvPicPr preferRelativeResize="0"/>
          <p:nvPr/>
        </p:nvPicPr>
        <p:blipFill rotWithShape="1">
          <a:blip r:embed="rId6">
            <a:alphaModFix/>
          </a:blip>
          <a:srcRect/>
          <a:stretch/>
        </p:blipFill>
        <p:spPr>
          <a:xfrm>
            <a:off x="5564950" y="3201675"/>
            <a:ext cx="3381375" cy="1352550"/>
          </a:xfrm>
          <a:prstGeom prst="rect">
            <a:avLst/>
          </a:prstGeom>
          <a:noFill/>
          <a:ln>
            <a:noFill/>
          </a:ln>
        </p:spPr>
      </p:pic>
      <p:pic>
        <p:nvPicPr>
          <p:cNvPr id="146" name="Google Shape;146;p30"/>
          <p:cNvPicPr preferRelativeResize="0"/>
          <p:nvPr/>
        </p:nvPicPr>
        <p:blipFill rotWithShape="1">
          <a:blip r:embed="rId7">
            <a:alphaModFix/>
          </a:blip>
          <a:srcRect/>
          <a:stretch/>
        </p:blipFill>
        <p:spPr>
          <a:xfrm>
            <a:off x="7368250" y="164125"/>
            <a:ext cx="1170300" cy="1170300"/>
          </a:xfrm>
          <a:prstGeom prst="rect">
            <a:avLst/>
          </a:prstGeom>
          <a:noFill/>
          <a:ln>
            <a:noFill/>
          </a:ln>
        </p:spPr>
      </p:pic>
      <p:pic>
        <p:nvPicPr>
          <p:cNvPr id="147" name="Google Shape;147;p30"/>
          <p:cNvPicPr preferRelativeResize="0"/>
          <p:nvPr/>
        </p:nvPicPr>
        <p:blipFill rotWithShape="1">
          <a:blip r:embed="rId8">
            <a:alphaModFix/>
          </a:blip>
          <a:srcRect t="150" b="160"/>
          <a:stretch/>
        </p:blipFill>
        <p:spPr>
          <a:xfrm>
            <a:off x="0" y="0"/>
            <a:ext cx="1524000" cy="723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51"/>
        <p:cNvGrpSpPr/>
        <p:nvPr/>
      </p:nvGrpSpPr>
      <p:grpSpPr>
        <a:xfrm>
          <a:off x="0" y="0"/>
          <a:ext cx="0" cy="0"/>
          <a:chOff x="0" y="0"/>
          <a:chExt cx="0" cy="0"/>
        </a:xfrm>
      </p:grpSpPr>
      <p:sp>
        <p:nvSpPr>
          <p:cNvPr id="152" name="Google Shape;152;p31"/>
          <p:cNvSpPr txBox="1">
            <a:spLocks noGrp="1"/>
          </p:cNvSpPr>
          <p:nvPr>
            <p:ph type="body" idx="1"/>
          </p:nvPr>
        </p:nvSpPr>
        <p:spPr>
          <a:xfrm>
            <a:off x="6144088" y="1731638"/>
            <a:ext cx="2623200" cy="13368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SzPts val="688"/>
              <a:buNone/>
            </a:pPr>
            <a:r>
              <a:rPr lang="en" sz="4100" b="1">
                <a:solidFill>
                  <a:srgbClr val="FF6720"/>
                </a:solidFill>
              </a:rPr>
              <a:t>Going Merry</a:t>
            </a:r>
            <a:endParaRPr sz="4100" b="1">
              <a:solidFill>
                <a:srgbClr val="FF6720"/>
              </a:solidFill>
            </a:endParaRPr>
          </a:p>
        </p:txBody>
      </p:sp>
      <p:sp>
        <p:nvSpPr>
          <p:cNvPr id="153" name="Google Shape;153;p31"/>
          <p:cNvSpPr txBox="1">
            <a:spLocks noGrp="1"/>
          </p:cNvSpPr>
          <p:nvPr>
            <p:ph type="body" idx="1"/>
          </p:nvPr>
        </p:nvSpPr>
        <p:spPr>
          <a:xfrm>
            <a:off x="334650" y="895700"/>
            <a:ext cx="5759400" cy="39975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sz="1500" u="sng">
                <a:solidFill>
                  <a:schemeClr val="hlink"/>
                </a:solidFill>
                <a:hlinkClick r:id="rId3"/>
              </a:rPr>
              <a:t>Going Merry</a:t>
            </a:r>
            <a:r>
              <a:rPr lang="en" sz="1500">
                <a:solidFill>
                  <a:schemeClr val="lt1"/>
                </a:solidFill>
              </a:rPr>
              <a:t> is a free, one-stop platform for finding and applying to college scholarships and financial aid, all in one place</a:t>
            </a:r>
            <a:endParaRPr sz="1500">
              <a:solidFill>
                <a:schemeClr val="lt1"/>
              </a:solidFill>
            </a:endParaRPr>
          </a:p>
          <a:p>
            <a:pPr marL="0" lvl="0" indent="0" algn="l" rtl="0">
              <a:lnSpc>
                <a:spcPct val="115000"/>
              </a:lnSpc>
              <a:spcBef>
                <a:spcPts val="1200"/>
              </a:spcBef>
              <a:spcAft>
                <a:spcPts val="0"/>
              </a:spcAft>
              <a:buSzPts val="1800"/>
              <a:buNone/>
            </a:pPr>
            <a:r>
              <a:rPr lang="en" sz="1500" b="1">
                <a:solidFill>
                  <a:srgbClr val="FF6720"/>
                </a:solidFill>
              </a:rPr>
              <a:t>Personalized Matches → </a:t>
            </a:r>
            <a:r>
              <a:rPr lang="en" sz="1500">
                <a:solidFill>
                  <a:schemeClr val="lt1"/>
                </a:solidFill>
              </a:rPr>
              <a:t>Create a profile (GPA, major, interests, etc.) and get automatically matched with scholarships relevant to you</a:t>
            </a:r>
            <a:endParaRPr sz="1500">
              <a:solidFill>
                <a:schemeClr val="lt1"/>
              </a:solidFill>
            </a:endParaRPr>
          </a:p>
          <a:p>
            <a:pPr marL="0" lvl="0" indent="0" algn="l" rtl="0">
              <a:lnSpc>
                <a:spcPct val="115000"/>
              </a:lnSpc>
              <a:spcBef>
                <a:spcPts val="1200"/>
              </a:spcBef>
              <a:spcAft>
                <a:spcPts val="0"/>
              </a:spcAft>
              <a:buSzPts val="1800"/>
              <a:buNone/>
            </a:pPr>
            <a:r>
              <a:rPr lang="en" sz="1500" b="1">
                <a:solidFill>
                  <a:srgbClr val="FF6720"/>
                </a:solidFill>
              </a:rPr>
              <a:t>Auto‑Filled &amp; Bundled Applications →</a:t>
            </a:r>
            <a:r>
              <a:rPr lang="en" sz="1500">
                <a:solidFill>
                  <a:schemeClr val="lt1"/>
                </a:solidFill>
              </a:rPr>
              <a:t> Many scholarships can be completed with pre-filled info from your profile. Similar scholarships are bundled for one-stop applications</a:t>
            </a:r>
            <a:endParaRPr sz="1500">
              <a:solidFill>
                <a:schemeClr val="lt1"/>
              </a:solidFill>
            </a:endParaRPr>
          </a:p>
          <a:p>
            <a:pPr marL="0" lvl="0" indent="0" algn="l" rtl="0">
              <a:lnSpc>
                <a:spcPct val="115000"/>
              </a:lnSpc>
              <a:spcBef>
                <a:spcPts val="1200"/>
              </a:spcBef>
              <a:spcAft>
                <a:spcPts val="1200"/>
              </a:spcAft>
              <a:buSzPts val="1800"/>
              <a:buNone/>
            </a:pPr>
            <a:r>
              <a:rPr lang="en" sz="1500" b="1">
                <a:solidFill>
                  <a:srgbClr val="FF6720"/>
                </a:solidFill>
              </a:rPr>
              <a:t>Store Documents &amp; Track Progress → </a:t>
            </a:r>
            <a:r>
              <a:rPr lang="en" sz="1500">
                <a:solidFill>
                  <a:schemeClr val="lt1"/>
                </a:solidFill>
              </a:rPr>
              <a:t>Upload necessary documents (e.g., transcripts, resumes), save apps in progress, and watch their status in your dashboard</a:t>
            </a:r>
            <a:endParaRPr sz="1500">
              <a:solidFill>
                <a:schemeClr val="lt1"/>
              </a:solidFill>
            </a:endParaRPr>
          </a:p>
        </p:txBody>
      </p:sp>
      <p:pic>
        <p:nvPicPr>
          <p:cNvPr id="154" name="Google Shape;154;p31"/>
          <p:cNvPicPr preferRelativeResize="0"/>
          <p:nvPr/>
        </p:nvPicPr>
        <p:blipFill rotWithShape="1">
          <a:blip r:embed="rId4">
            <a:alphaModFix/>
          </a:blip>
          <a:srcRect/>
          <a:stretch/>
        </p:blipFill>
        <p:spPr>
          <a:xfrm>
            <a:off x="6041698" y="3204125"/>
            <a:ext cx="2827974" cy="1688926"/>
          </a:xfrm>
          <a:prstGeom prst="rect">
            <a:avLst/>
          </a:prstGeom>
          <a:noFill/>
          <a:ln>
            <a:noFill/>
          </a:ln>
        </p:spPr>
      </p:pic>
      <p:pic>
        <p:nvPicPr>
          <p:cNvPr id="155" name="Google Shape;155;p31"/>
          <p:cNvPicPr preferRelativeResize="0"/>
          <p:nvPr/>
        </p:nvPicPr>
        <p:blipFill rotWithShape="1">
          <a:blip r:embed="rId5">
            <a:alphaModFix/>
          </a:blip>
          <a:srcRect/>
          <a:stretch/>
        </p:blipFill>
        <p:spPr>
          <a:xfrm>
            <a:off x="6787288" y="259150"/>
            <a:ext cx="1336800" cy="1336800"/>
          </a:xfrm>
          <a:prstGeom prst="rect">
            <a:avLst/>
          </a:prstGeom>
          <a:noFill/>
          <a:ln>
            <a:noFill/>
          </a:ln>
        </p:spPr>
      </p:pic>
      <p:pic>
        <p:nvPicPr>
          <p:cNvPr id="156" name="Google Shape;156;p31"/>
          <p:cNvPicPr preferRelativeResize="0"/>
          <p:nvPr/>
        </p:nvPicPr>
        <p:blipFill rotWithShape="1">
          <a:blip r:embed="rId6">
            <a:alphaModFix/>
          </a:blip>
          <a:srcRect t="150" b="160"/>
          <a:stretch/>
        </p:blipFill>
        <p:spPr>
          <a:xfrm>
            <a:off x="0" y="47300"/>
            <a:ext cx="1524000" cy="723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60"/>
        <p:cNvGrpSpPr/>
        <p:nvPr/>
      </p:nvGrpSpPr>
      <p:grpSpPr>
        <a:xfrm>
          <a:off x="0" y="0"/>
          <a:ext cx="0" cy="0"/>
          <a:chOff x="0" y="0"/>
          <a:chExt cx="0" cy="0"/>
        </a:xfrm>
      </p:grpSpPr>
      <p:sp>
        <p:nvSpPr>
          <p:cNvPr id="161" name="Google Shape;161;p32"/>
          <p:cNvSpPr txBox="1">
            <a:spLocks noGrp="1"/>
          </p:cNvSpPr>
          <p:nvPr>
            <p:ph type="body" idx="1"/>
          </p:nvPr>
        </p:nvSpPr>
        <p:spPr>
          <a:xfrm>
            <a:off x="266550" y="526100"/>
            <a:ext cx="8610900" cy="423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1200"/>
              </a:spcAft>
              <a:buSzPts val="1800"/>
              <a:buNone/>
            </a:pPr>
            <a:r>
              <a:rPr lang="en" sz="4900" b="1">
                <a:solidFill>
                  <a:srgbClr val="FF6720"/>
                </a:solidFill>
              </a:rPr>
              <a:t>Activity 1</a:t>
            </a:r>
            <a:endParaRPr sz="4900" b="1">
              <a:solidFill>
                <a:srgbClr val="FF6720"/>
              </a:solidFill>
            </a:endParaRPr>
          </a:p>
        </p:txBody>
      </p:sp>
      <p:sp>
        <p:nvSpPr>
          <p:cNvPr id="162" name="Google Shape;162;p32"/>
          <p:cNvSpPr txBox="1">
            <a:spLocks noGrp="1"/>
          </p:cNvSpPr>
          <p:nvPr>
            <p:ph type="body" idx="1"/>
          </p:nvPr>
        </p:nvSpPr>
        <p:spPr>
          <a:xfrm>
            <a:off x="480050" y="1402425"/>
            <a:ext cx="4146000" cy="3094500"/>
          </a:xfrm>
          <a:prstGeom prst="rect">
            <a:avLst/>
          </a:prstGeom>
          <a:noFill/>
          <a:ln>
            <a:noFill/>
          </a:ln>
        </p:spPr>
        <p:txBody>
          <a:bodyPr spcFirstLastPara="1" wrap="square" lIns="91425" tIns="91425" rIns="91425" bIns="91425" anchor="ctr" anchorCtr="0">
            <a:normAutofit lnSpcReduction="10000"/>
          </a:bodyPr>
          <a:lstStyle/>
          <a:p>
            <a:pPr marL="0" lvl="0" indent="0" algn="l" rtl="0">
              <a:lnSpc>
                <a:spcPct val="100000"/>
              </a:lnSpc>
              <a:spcBef>
                <a:spcPts val="300"/>
              </a:spcBef>
              <a:spcAft>
                <a:spcPts val="0"/>
              </a:spcAft>
              <a:buSzPts val="1600"/>
              <a:buNone/>
            </a:pPr>
            <a:r>
              <a:rPr lang="en" sz="2050">
                <a:solidFill>
                  <a:schemeClr val="lt1"/>
                </a:solidFill>
              </a:rPr>
              <a:t>Use </a:t>
            </a:r>
            <a:r>
              <a:rPr lang="en" sz="2050" u="sng">
                <a:solidFill>
                  <a:schemeClr val="accent5"/>
                </a:solidFill>
                <a:hlinkClick r:id="rId3">
                  <a:extLst>
                    <a:ext uri="{A12FA001-AC4F-418D-AE19-62706E023703}">
                      <ahyp:hlinkClr xmlns:ahyp="http://schemas.microsoft.com/office/drawing/2018/hyperlinkcolor" val="tx"/>
                    </a:ext>
                  </a:extLst>
                </a:hlinkClick>
              </a:rPr>
              <a:t>this template</a:t>
            </a:r>
            <a:r>
              <a:rPr lang="en" sz="2050">
                <a:solidFill>
                  <a:schemeClr val="lt1"/>
                </a:solidFill>
              </a:rPr>
              <a:t> (or create your own) to keep track of your scholarships of interest. </a:t>
            </a:r>
            <a:endParaRPr sz="2050">
              <a:solidFill>
                <a:schemeClr val="lt1"/>
              </a:solidFill>
            </a:endParaRPr>
          </a:p>
          <a:p>
            <a:pPr marL="0" lvl="0" indent="0" algn="l" rtl="0">
              <a:lnSpc>
                <a:spcPct val="100000"/>
              </a:lnSpc>
              <a:spcBef>
                <a:spcPts val="300"/>
              </a:spcBef>
              <a:spcAft>
                <a:spcPts val="0"/>
              </a:spcAft>
              <a:buClr>
                <a:schemeClr val="dk1"/>
              </a:buClr>
              <a:buSzPts val="1600"/>
              <a:buFont typeface="Arial"/>
              <a:buNone/>
            </a:pPr>
            <a:endParaRPr sz="2050">
              <a:solidFill>
                <a:schemeClr val="lt1"/>
              </a:solidFill>
            </a:endParaRPr>
          </a:p>
          <a:p>
            <a:pPr marL="0" lvl="0" indent="0" algn="l" rtl="0">
              <a:lnSpc>
                <a:spcPct val="115000"/>
              </a:lnSpc>
              <a:spcBef>
                <a:spcPts val="0"/>
              </a:spcBef>
              <a:spcAft>
                <a:spcPts val="0"/>
              </a:spcAft>
              <a:buSzPts val="1800"/>
              <a:buNone/>
            </a:pPr>
            <a:r>
              <a:rPr lang="en" sz="2050">
                <a:solidFill>
                  <a:schemeClr val="lt1"/>
                </a:solidFill>
              </a:rPr>
              <a:t>Begin reviewing the </a:t>
            </a:r>
            <a:r>
              <a:rPr lang="en" sz="2050" u="sng">
                <a:solidFill>
                  <a:schemeClr val="hlink"/>
                </a:solidFill>
                <a:hlinkClick r:id="rId4"/>
              </a:rPr>
              <a:t>Scholarship Compendium</a:t>
            </a:r>
            <a:r>
              <a:rPr lang="en" sz="2050">
                <a:solidFill>
                  <a:schemeClr val="lt1"/>
                </a:solidFill>
              </a:rPr>
              <a:t> or </a:t>
            </a:r>
            <a:r>
              <a:rPr lang="en" sz="2050" u="sng">
                <a:solidFill>
                  <a:schemeClr val="hlink"/>
                </a:solidFill>
                <a:hlinkClick r:id="rId5"/>
              </a:rPr>
              <a:t>Going Merry</a:t>
            </a:r>
            <a:r>
              <a:rPr lang="en" sz="2050">
                <a:solidFill>
                  <a:schemeClr val="lt1"/>
                </a:solidFill>
              </a:rPr>
              <a:t> and identify </a:t>
            </a:r>
            <a:r>
              <a:rPr lang="en" sz="2050" u="sng">
                <a:solidFill>
                  <a:schemeClr val="lt1"/>
                </a:solidFill>
              </a:rPr>
              <a:t>one</a:t>
            </a:r>
            <a:r>
              <a:rPr lang="en" sz="2050">
                <a:solidFill>
                  <a:schemeClr val="lt1"/>
                </a:solidFill>
              </a:rPr>
              <a:t> scholarship that you are eligible to apply for.</a:t>
            </a:r>
            <a:endParaRPr sz="2050">
              <a:solidFill>
                <a:schemeClr val="lt1"/>
              </a:solidFill>
            </a:endParaRPr>
          </a:p>
          <a:p>
            <a:pPr marL="0" lvl="0" indent="0" algn="l" rtl="0">
              <a:lnSpc>
                <a:spcPct val="115000"/>
              </a:lnSpc>
              <a:spcBef>
                <a:spcPts val="1200"/>
              </a:spcBef>
              <a:spcAft>
                <a:spcPts val="1200"/>
              </a:spcAft>
              <a:buSzPts val="1800"/>
              <a:buNone/>
            </a:pPr>
            <a:endParaRPr sz="1500">
              <a:solidFill>
                <a:schemeClr val="lt1"/>
              </a:solidFill>
              <a:latin typeface="Josefin Sans"/>
              <a:ea typeface="Josefin Sans"/>
              <a:cs typeface="Josefin Sans"/>
              <a:sym typeface="Josefin Sans"/>
            </a:endParaRPr>
          </a:p>
        </p:txBody>
      </p:sp>
      <p:pic>
        <p:nvPicPr>
          <p:cNvPr id="163" name="Google Shape;163;p32"/>
          <p:cNvPicPr preferRelativeResize="0"/>
          <p:nvPr/>
        </p:nvPicPr>
        <p:blipFill rotWithShape="1">
          <a:blip r:embed="rId6">
            <a:alphaModFix/>
          </a:blip>
          <a:srcRect/>
          <a:stretch/>
        </p:blipFill>
        <p:spPr>
          <a:xfrm>
            <a:off x="4878050" y="1538004"/>
            <a:ext cx="3782800" cy="2517250"/>
          </a:xfrm>
          <a:prstGeom prst="rect">
            <a:avLst/>
          </a:prstGeom>
          <a:noFill/>
          <a:ln>
            <a:noFill/>
          </a:ln>
        </p:spPr>
      </p:pic>
      <p:pic>
        <p:nvPicPr>
          <p:cNvPr id="164" name="Google Shape;164;p32"/>
          <p:cNvPicPr preferRelativeResize="0"/>
          <p:nvPr/>
        </p:nvPicPr>
        <p:blipFill rotWithShape="1">
          <a:blip r:embed="rId7">
            <a:alphaModFix/>
          </a:blip>
          <a:srcRect t="150" b="160"/>
          <a:stretch/>
        </p:blipFill>
        <p:spPr>
          <a:xfrm>
            <a:off x="73000" y="57150"/>
            <a:ext cx="1524000" cy="723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68"/>
        <p:cNvGrpSpPr/>
        <p:nvPr/>
      </p:nvGrpSpPr>
      <p:grpSpPr>
        <a:xfrm>
          <a:off x="0" y="0"/>
          <a:ext cx="0" cy="0"/>
          <a:chOff x="0" y="0"/>
          <a:chExt cx="0" cy="0"/>
        </a:xfrm>
      </p:grpSpPr>
      <p:sp>
        <p:nvSpPr>
          <p:cNvPr id="169" name="Google Shape;169;p33"/>
          <p:cNvSpPr txBox="1">
            <a:spLocks noGrp="1"/>
          </p:cNvSpPr>
          <p:nvPr>
            <p:ph type="body" idx="1"/>
          </p:nvPr>
        </p:nvSpPr>
        <p:spPr>
          <a:xfrm>
            <a:off x="3550450" y="1152425"/>
            <a:ext cx="5281800" cy="3869100"/>
          </a:xfrm>
          <a:prstGeom prst="rect">
            <a:avLst/>
          </a:prstGeom>
          <a:noFill/>
          <a:ln>
            <a:noFill/>
          </a:ln>
        </p:spPr>
        <p:txBody>
          <a:bodyPr spcFirstLastPara="1" wrap="square" lIns="91425" tIns="91425" rIns="91425" bIns="91425" anchor="ctr" anchorCtr="0">
            <a:normAutofit fontScale="77500" lnSpcReduction="20000"/>
          </a:bodyPr>
          <a:lstStyle/>
          <a:p>
            <a:pPr marL="0" lvl="0" indent="0" algn="ctr" rtl="0">
              <a:lnSpc>
                <a:spcPct val="95000"/>
              </a:lnSpc>
              <a:spcBef>
                <a:spcPts val="0"/>
              </a:spcBef>
              <a:spcAft>
                <a:spcPts val="0"/>
              </a:spcAft>
              <a:buSzPct val="55906"/>
              <a:buNone/>
            </a:pPr>
            <a:r>
              <a:rPr lang="en" sz="1820">
                <a:solidFill>
                  <a:schemeClr val="lt1"/>
                </a:solidFill>
              </a:rPr>
              <a:t>If you're graduating from a Delaware high school and plan to start college this fall, you may qualify for one of these tuition-free scholarships:</a:t>
            </a:r>
            <a:endParaRPr sz="1820">
              <a:solidFill>
                <a:schemeClr val="lt1"/>
              </a:solidFill>
            </a:endParaRPr>
          </a:p>
          <a:p>
            <a:pPr marL="0" lvl="0" indent="0" algn="ctr" rtl="0">
              <a:lnSpc>
                <a:spcPct val="95000"/>
              </a:lnSpc>
              <a:spcBef>
                <a:spcPts val="1200"/>
              </a:spcBef>
              <a:spcAft>
                <a:spcPts val="0"/>
              </a:spcAft>
              <a:buSzPct val="55906"/>
              <a:buNone/>
            </a:pPr>
            <a:r>
              <a:rPr lang="en" sz="1820" b="1" u="sng">
                <a:solidFill>
                  <a:schemeClr val="hlink"/>
                </a:solidFill>
                <a:hlinkClick r:id="rId3"/>
              </a:rPr>
              <a:t>SEED Scholarship</a:t>
            </a:r>
            <a:endParaRPr sz="1820" b="1">
              <a:solidFill>
                <a:schemeClr val="lt1"/>
              </a:solidFill>
            </a:endParaRPr>
          </a:p>
          <a:p>
            <a:pPr marL="0" lvl="0" indent="0" algn="ctr" rtl="0">
              <a:lnSpc>
                <a:spcPct val="95000"/>
              </a:lnSpc>
              <a:spcBef>
                <a:spcPts val="1200"/>
              </a:spcBef>
              <a:spcAft>
                <a:spcPts val="0"/>
              </a:spcAft>
              <a:buSzPct val="55906"/>
              <a:buNone/>
            </a:pPr>
            <a:r>
              <a:rPr lang="en" sz="1820">
                <a:solidFill>
                  <a:schemeClr val="lt1"/>
                </a:solidFill>
              </a:rPr>
              <a:t>Must have at least a 2.5 GPA</a:t>
            </a:r>
            <a:endParaRPr sz="1820">
              <a:solidFill>
                <a:schemeClr val="lt1"/>
              </a:solidFill>
            </a:endParaRPr>
          </a:p>
          <a:p>
            <a:pPr marL="0" lvl="0" indent="0" algn="ctr" rtl="0">
              <a:lnSpc>
                <a:spcPct val="95000"/>
              </a:lnSpc>
              <a:spcBef>
                <a:spcPts val="1200"/>
              </a:spcBef>
              <a:spcAft>
                <a:spcPts val="0"/>
              </a:spcAft>
              <a:buSzPct val="55906"/>
              <a:buNone/>
            </a:pPr>
            <a:r>
              <a:rPr lang="en" sz="1820">
                <a:solidFill>
                  <a:schemeClr val="lt1"/>
                </a:solidFill>
              </a:rPr>
              <a:t>Covers full tuition for an associate degree at Delaware Tech or University of Delaware (Associate in Arts program)</a:t>
            </a:r>
            <a:endParaRPr sz="1820">
              <a:solidFill>
                <a:schemeClr val="lt1"/>
              </a:solidFill>
            </a:endParaRPr>
          </a:p>
          <a:p>
            <a:pPr marL="0" lvl="0" indent="0" algn="ctr" rtl="0">
              <a:lnSpc>
                <a:spcPct val="95000"/>
              </a:lnSpc>
              <a:spcBef>
                <a:spcPts val="1200"/>
              </a:spcBef>
              <a:spcAft>
                <a:spcPts val="0"/>
              </a:spcAft>
              <a:buSzPct val="55906"/>
              <a:buNone/>
            </a:pPr>
            <a:r>
              <a:rPr lang="en" sz="1820">
                <a:solidFill>
                  <a:schemeClr val="lt1"/>
                </a:solidFill>
              </a:rPr>
              <a:t>Available for up to 10 semesters</a:t>
            </a:r>
            <a:endParaRPr sz="1820">
              <a:solidFill>
                <a:schemeClr val="lt1"/>
              </a:solidFill>
            </a:endParaRPr>
          </a:p>
          <a:p>
            <a:pPr marL="0" lvl="0" indent="0" algn="ctr" rtl="0">
              <a:lnSpc>
                <a:spcPct val="95000"/>
              </a:lnSpc>
              <a:spcBef>
                <a:spcPts val="1200"/>
              </a:spcBef>
              <a:spcAft>
                <a:spcPts val="0"/>
              </a:spcAft>
              <a:buSzPct val="55906"/>
              <a:buNone/>
            </a:pPr>
            <a:r>
              <a:rPr lang="en" sz="1820" b="1" u="sng">
                <a:solidFill>
                  <a:schemeClr val="hlink"/>
                </a:solidFill>
                <a:hlinkClick r:id="rId3"/>
              </a:rPr>
              <a:t>Inspire Scholarship</a:t>
            </a:r>
            <a:endParaRPr sz="1820" b="1">
              <a:solidFill>
                <a:schemeClr val="lt1"/>
              </a:solidFill>
            </a:endParaRPr>
          </a:p>
          <a:p>
            <a:pPr marL="0" lvl="0" indent="0" algn="ctr" rtl="0">
              <a:lnSpc>
                <a:spcPct val="95000"/>
              </a:lnSpc>
              <a:spcBef>
                <a:spcPts val="1200"/>
              </a:spcBef>
              <a:spcAft>
                <a:spcPts val="0"/>
              </a:spcAft>
              <a:buSzPct val="55906"/>
              <a:buNone/>
            </a:pPr>
            <a:r>
              <a:rPr lang="en" sz="1820">
                <a:solidFill>
                  <a:schemeClr val="lt1"/>
                </a:solidFill>
              </a:rPr>
              <a:t>Must have at least a 2.75 GPA</a:t>
            </a:r>
            <a:endParaRPr sz="1820">
              <a:solidFill>
                <a:schemeClr val="lt1"/>
              </a:solidFill>
            </a:endParaRPr>
          </a:p>
          <a:p>
            <a:pPr marL="0" lvl="0" indent="0" algn="ctr" rtl="0">
              <a:lnSpc>
                <a:spcPct val="95000"/>
              </a:lnSpc>
              <a:spcBef>
                <a:spcPts val="1200"/>
              </a:spcBef>
              <a:spcAft>
                <a:spcPts val="0"/>
              </a:spcAft>
              <a:buSzPct val="55906"/>
              <a:buNone/>
            </a:pPr>
            <a:r>
              <a:rPr lang="en" sz="1820">
                <a:solidFill>
                  <a:schemeClr val="lt1"/>
                </a:solidFill>
              </a:rPr>
              <a:t>Covers full tuition for four years at Delaware State University</a:t>
            </a:r>
            <a:endParaRPr sz="1820">
              <a:solidFill>
                <a:schemeClr val="lt1"/>
              </a:solidFill>
            </a:endParaRPr>
          </a:p>
          <a:p>
            <a:pPr marL="0" lvl="0" indent="0" algn="ctr" rtl="0">
              <a:lnSpc>
                <a:spcPct val="95000"/>
              </a:lnSpc>
              <a:spcBef>
                <a:spcPts val="1200"/>
              </a:spcBef>
              <a:spcAft>
                <a:spcPts val="1200"/>
              </a:spcAft>
              <a:buSzPct val="55906"/>
              <a:buNone/>
            </a:pPr>
            <a:r>
              <a:rPr lang="en" sz="1820">
                <a:solidFill>
                  <a:schemeClr val="lt1"/>
                </a:solidFill>
              </a:rPr>
              <a:t>These scholarships are only for Delaware grads—don’t miss out! Be sure to apply and enroll in college right after graduation to stay eligible.</a:t>
            </a:r>
            <a:endParaRPr sz="1820">
              <a:solidFill>
                <a:schemeClr val="lt1"/>
              </a:solidFill>
            </a:endParaRPr>
          </a:p>
        </p:txBody>
      </p:sp>
      <p:sp>
        <p:nvSpPr>
          <p:cNvPr id="170" name="Google Shape;170;p33"/>
          <p:cNvSpPr txBox="1"/>
          <p:nvPr/>
        </p:nvSpPr>
        <p:spPr>
          <a:xfrm>
            <a:off x="398250" y="355900"/>
            <a:ext cx="81687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rgbClr val="FF6720"/>
                </a:solidFill>
                <a:latin typeface="Open Sans"/>
                <a:ea typeface="Open Sans"/>
                <a:cs typeface="Open Sans"/>
                <a:sym typeface="Open Sans"/>
              </a:rPr>
              <a:t>Scholarships for Delaware High School Graduates Only</a:t>
            </a:r>
            <a:endParaRPr sz="2200" b="1" i="0" u="none" strike="noStrike" cap="none">
              <a:solidFill>
                <a:srgbClr val="FF6720"/>
              </a:solidFill>
              <a:latin typeface="Open Sans"/>
              <a:ea typeface="Open Sans"/>
              <a:cs typeface="Open Sans"/>
              <a:sym typeface="Open Sans"/>
            </a:endParaRPr>
          </a:p>
        </p:txBody>
      </p:sp>
      <p:pic>
        <p:nvPicPr>
          <p:cNvPr id="171" name="Google Shape;171;p33"/>
          <p:cNvPicPr preferRelativeResize="0"/>
          <p:nvPr/>
        </p:nvPicPr>
        <p:blipFill rotWithShape="1">
          <a:blip r:embed="rId4">
            <a:alphaModFix/>
          </a:blip>
          <a:srcRect/>
          <a:stretch/>
        </p:blipFill>
        <p:spPr>
          <a:xfrm>
            <a:off x="440500" y="1542025"/>
            <a:ext cx="2728700" cy="27287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75"/>
        <p:cNvGrpSpPr/>
        <p:nvPr/>
      </p:nvGrpSpPr>
      <p:grpSpPr>
        <a:xfrm>
          <a:off x="0" y="0"/>
          <a:ext cx="0" cy="0"/>
          <a:chOff x="0" y="0"/>
          <a:chExt cx="0" cy="0"/>
        </a:xfrm>
      </p:grpSpPr>
      <p:sp>
        <p:nvSpPr>
          <p:cNvPr id="176" name="Google Shape;176;p34"/>
          <p:cNvSpPr txBox="1">
            <a:spLocks noGrp="1"/>
          </p:cNvSpPr>
          <p:nvPr>
            <p:ph type="body" idx="1"/>
          </p:nvPr>
        </p:nvSpPr>
        <p:spPr>
          <a:xfrm>
            <a:off x="221300" y="1093100"/>
            <a:ext cx="6006900" cy="3928200"/>
          </a:xfrm>
          <a:prstGeom prst="rect">
            <a:avLst/>
          </a:prstGeom>
          <a:noFill/>
          <a:ln>
            <a:noFill/>
          </a:ln>
        </p:spPr>
        <p:txBody>
          <a:bodyPr spcFirstLastPara="1" wrap="square" lIns="91425" tIns="91425" rIns="91425" bIns="91425" anchor="ctr" anchorCtr="0">
            <a:normAutofit fontScale="25000" lnSpcReduction="20000"/>
          </a:bodyPr>
          <a:lstStyle/>
          <a:p>
            <a:pPr marL="0" lvl="0" indent="0" algn="ctr" rtl="0">
              <a:lnSpc>
                <a:spcPct val="115000"/>
              </a:lnSpc>
              <a:spcBef>
                <a:spcPts val="0"/>
              </a:spcBef>
              <a:spcAft>
                <a:spcPts val="0"/>
              </a:spcAft>
              <a:buSzPct val="143713"/>
              <a:buNone/>
            </a:pPr>
            <a:endParaRPr sz="5010">
              <a:solidFill>
                <a:schemeClr val="lt1"/>
              </a:solidFill>
              <a:latin typeface="Josefin Sans"/>
              <a:ea typeface="Josefin Sans"/>
              <a:cs typeface="Josefin Sans"/>
              <a:sym typeface="Josefin Sans"/>
            </a:endParaRPr>
          </a:p>
          <a:p>
            <a:pPr marL="0" lvl="0" indent="0" algn="ctr" rtl="0">
              <a:lnSpc>
                <a:spcPct val="115000"/>
              </a:lnSpc>
              <a:spcBef>
                <a:spcPts val="1200"/>
              </a:spcBef>
              <a:spcAft>
                <a:spcPts val="0"/>
              </a:spcAft>
              <a:buSzPct val="143713"/>
              <a:buNone/>
            </a:pPr>
            <a:endParaRPr sz="5010">
              <a:solidFill>
                <a:schemeClr val="lt1"/>
              </a:solidFill>
              <a:latin typeface="Josefin Sans"/>
              <a:ea typeface="Josefin Sans"/>
              <a:cs typeface="Josefin Sans"/>
              <a:sym typeface="Josefin Sans"/>
            </a:endParaRPr>
          </a:p>
          <a:p>
            <a:pPr marL="0" lvl="0" indent="0" algn="ctr" rtl="0">
              <a:lnSpc>
                <a:spcPct val="115000"/>
              </a:lnSpc>
              <a:spcBef>
                <a:spcPts val="1200"/>
              </a:spcBef>
              <a:spcAft>
                <a:spcPts val="0"/>
              </a:spcAft>
              <a:buSzPct val="143713"/>
              <a:buNone/>
            </a:pPr>
            <a:endParaRPr sz="5010">
              <a:solidFill>
                <a:schemeClr val="lt1"/>
              </a:solidFill>
            </a:endParaRPr>
          </a:p>
          <a:p>
            <a:pPr marL="0" lvl="0" indent="0" algn="ctr" rtl="0">
              <a:lnSpc>
                <a:spcPct val="115000"/>
              </a:lnSpc>
              <a:spcBef>
                <a:spcPts val="1200"/>
              </a:spcBef>
              <a:spcAft>
                <a:spcPts val="0"/>
              </a:spcAft>
              <a:buSzPct val="143713"/>
              <a:buNone/>
            </a:pPr>
            <a:r>
              <a:rPr lang="en" sz="5010">
                <a:solidFill>
                  <a:schemeClr val="lt1"/>
                </a:solidFill>
              </a:rPr>
              <a:t>The SEED Scholarship helps eligible Delaware students go to Delaware Tech or the University of Delaware’s Associate in Arts program tuition-free.</a:t>
            </a:r>
            <a:endParaRPr sz="5010">
              <a:solidFill>
                <a:schemeClr val="lt1"/>
              </a:solidFill>
            </a:endParaRPr>
          </a:p>
          <a:p>
            <a:pPr marL="0" lvl="0" indent="0" algn="ctr" rtl="0">
              <a:lnSpc>
                <a:spcPct val="115000"/>
              </a:lnSpc>
              <a:spcBef>
                <a:spcPts val="1200"/>
              </a:spcBef>
              <a:spcAft>
                <a:spcPts val="0"/>
              </a:spcAft>
              <a:buSzPct val="143713"/>
              <a:buNone/>
            </a:pPr>
            <a:r>
              <a:rPr lang="en" sz="5010">
                <a:solidFill>
                  <a:schemeClr val="lt1"/>
                </a:solidFill>
              </a:rPr>
              <a:t>It covers what’s left of your tuition after other financial aid is applied, but it does not cover books, fees, or extra expenses.</a:t>
            </a:r>
            <a:endParaRPr sz="5010">
              <a:solidFill>
                <a:schemeClr val="lt1"/>
              </a:solidFill>
            </a:endParaRPr>
          </a:p>
          <a:p>
            <a:pPr marL="0" lvl="0" indent="0" algn="ctr" rtl="0">
              <a:lnSpc>
                <a:spcPct val="115000"/>
              </a:lnSpc>
              <a:spcBef>
                <a:spcPts val="1200"/>
              </a:spcBef>
              <a:spcAft>
                <a:spcPts val="0"/>
              </a:spcAft>
              <a:buSzPct val="143713"/>
              <a:buNone/>
            </a:pPr>
            <a:r>
              <a:rPr lang="en" sz="5010" b="1">
                <a:solidFill>
                  <a:srgbClr val="FF6720"/>
                </a:solidFill>
              </a:rPr>
              <a:t>You can use SEED for →</a:t>
            </a:r>
            <a:r>
              <a:rPr lang="en" sz="5010">
                <a:solidFill>
                  <a:schemeClr val="lt1"/>
                </a:solidFill>
              </a:rPr>
              <a:t> an associate degree, a diploma or certificate program, or a workforce training program at Delaware Tech</a:t>
            </a:r>
            <a:endParaRPr sz="5010">
              <a:solidFill>
                <a:schemeClr val="lt1"/>
              </a:solidFill>
            </a:endParaRPr>
          </a:p>
          <a:p>
            <a:pPr marL="0" lvl="0" indent="0" algn="ctr" rtl="0">
              <a:lnSpc>
                <a:spcPct val="115000"/>
              </a:lnSpc>
              <a:spcBef>
                <a:spcPts val="1200"/>
              </a:spcBef>
              <a:spcAft>
                <a:spcPts val="0"/>
              </a:spcAft>
              <a:buSzPct val="143713"/>
              <a:buNone/>
            </a:pPr>
            <a:r>
              <a:rPr lang="en" sz="5010">
                <a:solidFill>
                  <a:schemeClr val="lt1"/>
                </a:solidFill>
              </a:rPr>
              <a:t>It’s available for up to 5 years of college, which can include a full associate degree and an extra year toward a bachelor's degree.</a:t>
            </a:r>
            <a:endParaRPr sz="5010">
              <a:solidFill>
                <a:schemeClr val="lt1"/>
              </a:solidFill>
            </a:endParaRPr>
          </a:p>
          <a:p>
            <a:pPr marL="0" lvl="0" indent="0" algn="ctr" rtl="0">
              <a:lnSpc>
                <a:spcPct val="115000"/>
              </a:lnSpc>
              <a:spcBef>
                <a:spcPts val="1200"/>
              </a:spcBef>
              <a:spcAft>
                <a:spcPts val="0"/>
              </a:spcAft>
              <a:buSzPct val="143713"/>
              <a:buNone/>
            </a:pPr>
            <a:r>
              <a:rPr lang="en" sz="5010" b="1">
                <a:solidFill>
                  <a:srgbClr val="FF6720"/>
                </a:solidFill>
              </a:rPr>
              <a:t>In order to qualify you must → </a:t>
            </a:r>
            <a:r>
              <a:rPr lang="en" sz="5010">
                <a:solidFill>
                  <a:schemeClr val="lt1"/>
                </a:solidFill>
              </a:rPr>
              <a:t>Be a Delaware resident and graduate from a DE high school, homeschool, or have a GED. Have a 2.5 GPA or higher when you graduate. Attend college full-time your first semester (you can go part-time after that). Stay in good academic standing while in college. Be a law-abiding student (no violent felony convictions). Complete the FAFSA and apply for all other federal and state aid. Bonus: If you're over 25 years old and have lived in Delaware for 5+ years, you may also qualify!</a:t>
            </a:r>
            <a:endParaRPr sz="5010">
              <a:solidFill>
                <a:schemeClr val="lt1"/>
              </a:solidFill>
            </a:endParaRPr>
          </a:p>
          <a:p>
            <a:pPr marL="0" lvl="0" indent="0" algn="ctr" rtl="0">
              <a:lnSpc>
                <a:spcPct val="115000"/>
              </a:lnSpc>
              <a:spcBef>
                <a:spcPts val="1200"/>
              </a:spcBef>
              <a:spcAft>
                <a:spcPts val="0"/>
              </a:spcAft>
              <a:buClr>
                <a:schemeClr val="dk1"/>
              </a:buClr>
              <a:buSzPct val="42137"/>
              <a:buFont typeface="Arial"/>
              <a:buNone/>
            </a:pPr>
            <a:endParaRPr sz="2610">
              <a:solidFill>
                <a:schemeClr val="lt1"/>
              </a:solidFill>
              <a:latin typeface="Josefin Sans"/>
              <a:ea typeface="Josefin Sans"/>
              <a:cs typeface="Josefin Sans"/>
              <a:sym typeface="Josefin Sans"/>
            </a:endParaRPr>
          </a:p>
          <a:p>
            <a:pPr marL="0" lvl="0" indent="0" algn="l" rtl="0">
              <a:lnSpc>
                <a:spcPct val="115000"/>
              </a:lnSpc>
              <a:spcBef>
                <a:spcPts val="1200"/>
              </a:spcBef>
              <a:spcAft>
                <a:spcPts val="0"/>
              </a:spcAft>
              <a:buSzPct val="275862"/>
              <a:buNone/>
            </a:pPr>
            <a:endParaRPr sz="2610">
              <a:solidFill>
                <a:schemeClr val="lt1"/>
              </a:solidFill>
              <a:latin typeface="Josefin Sans"/>
              <a:ea typeface="Josefin Sans"/>
              <a:cs typeface="Josefin Sans"/>
              <a:sym typeface="Josefin Sans"/>
            </a:endParaRPr>
          </a:p>
          <a:p>
            <a:pPr marL="0" lvl="0" indent="0" algn="ctr" rtl="0">
              <a:lnSpc>
                <a:spcPct val="115000"/>
              </a:lnSpc>
              <a:spcBef>
                <a:spcPts val="1200"/>
              </a:spcBef>
              <a:spcAft>
                <a:spcPts val="0"/>
              </a:spcAft>
              <a:buSzPct val="300000"/>
              <a:buNone/>
            </a:pPr>
            <a:endParaRPr sz="2400">
              <a:solidFill>
                <a:schemeClr val="lt1"/>
              </a:solidFill>
              <a:latin typeface="Josefin Sans"/>
              <a:ea typeface="Josefin Sans"/>
              <a:cs typeface="Josefin Sans"/>
              <a:sym typeface="Josefin Sans"/>
            </a:endParaRPr>
          </a:p>
          <a:p>
            <a:pPr marL="0" lvl="0" indent="0" algn="ctr" rtl="0">
              <a:lnSpc>
                <a:spcPct val="115000"/>
              </a:lnSpc>
              <a:spcBef>
                <a:spcPts val="1200"/>
              </a:spcBef>
              <a:spcAft>
                <a:spcPts val="1200"/>
              </a:spcAft>
              <a:buSzPct val="300000"/>
              <a:buNone/>
            </a:pPr>
            <a:endParaRPr sz="2400">
              <a:solidFill>
                <a:schemeClr val="lt1"/>
              </a:solidFill>
              <a:latin typeface="Josefin Sans"/>
              <a:ea typeface="Josefin Sans"/>
              <a:cs typeface="Josefin Sans"/>
              <a:sym typeface="Josefin Sans"/>
            </a:endParaRPr>
          </a:p>
        </p:txBody>
      </p:sp>
      <p:sp>
        <p:nvSpPr>
          <p:cNvPr id="177" name="Google Shape;177;p34"/>
          <p:cNvSpPr txBox="1"/>
          <p:nvPr/>
        </p:nvSpPr>
        <p:spPr>
          <a:xfrm>
            <a:off x="1643750" y="355900"/>
            <a:ext cx="69231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1" i="0" u="none" strike="noStrike" cap="none">
                <a:solidFill>
                  <a:srgbClr val="FF6720"/>
                </a:solidFill>
                <a:latin typeface="Open Sans"/>
                <a:ea typeface="Open Sans"/>
                <a:cs typeface="Open Sans"/>
                <a:sym typeface="Open Sans"/>
              </a:rPr>
              <a:t>SEED (Student Excellence Equals Degree)</a:t>
            </a:r>
            <a:endParaRPr sz="2500" b="1" i="0" u="none" strike="noStrike" cap="none">
              <a:solidFill>
                <a:srgbClr val="FF6720"/>
              </a:solidFill>
              <a:latin typeface="Open Sans"/>
              <a:ea typeface="Open Sans"/>
              <a:cs typeface="Open Sans"/>
              <a:sym typeface="Open Sans"/>
            </a:endParaRPr>
          </a:p>
        </p:txBody>
      </p:sp>
      <p:pic>
        <p:nvPicPr>
          <p:cNvPr id="178" name="Google Shape;178;p34"/>
          <p:cNvPicPr preferRelativeResize="0"/>
          <p:nvPr/>
        </p:nvPicPr>
        <p:blipFill rotWithShape="1">
          <a:blip r:embed="rId3">
            <a:alphaModFix/>
          </a:blip>
          <a:srcRect/>
          <a:stretch/>
        </p:blipFill>
        <p:spPr>
          <a:xfrm>
            <a:off x="6451975" y="1338825"/>
            <a:ext cx="2311200" cy="2696400"/>
          </a:xfrm>
          <a:prstGeom prst="rect">
            <a:avLst/>
          </a:prstGeom>
          <a:noFill/>
          <a:ln>
            <a:noFill/>
          </a:ln>
        </p:spPr>
      </p:pic>
      <p:pic>
        <p:nvPicPr>
          <p:cNvPr id="179" name="Google Shape;179;p34"/>
          <p:cNvPicPr preferRelativeResize="0"/>
          <p:nvPr/>
        </p:nvPicPr>
        <p:blipFill rotWithShape="1">
          <a:blip r:embed="rId4">
            <a:alphaModFix/>
          </a:blip>
          <a:srcRect t="150" b="160"/>
          <a:stretch/>
        </p:blipFill>
        <p:spPr>
          <a:xfrm>
            <a:off x="73000" y="57150"/>
            <a:ext cx="1524000" cy="723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83"/>
        <p:cNvGrpSpPr/>
        <p:nvPr/>
      </p:nvGrpSpPr>
      <p:grpSpPr>
        <a:xfrm>
          <a:off x="0" y="0"/>
          <a:ext cx="0" cy="0"/>
          <a:chOff x="0" y="0"/>
          <a:chExt cx="0" cy="0"/>
        </a:xfrm>
      </p:grpSpPr>
      <p:sp>
        <p:nvSpPr>
          <p:cNvPr id="184" name="Google Shape;184;p35"/>
          <p:cNvSpPr txBox="1">
            <a:spLocks noGrp="1"/>
          </p:cNvSpPr>
          <p:nvPr>
            <p:ph type="body" idx="1"/>
          </p:nvPr>
        </p:nvSpPr>
        <p:spPr>
          <a:xfrm>
            <a:off x="221300" y="1569475"/>
            <a:ext cx="8610900" cy="3452100"/>
          </a:xfrm>
          <a:prstGeom prst="rect">
            <a:avLst/>
          </a:prstGeom>
          <a:noFill/>
          <a:ln>
            <a:noFill/>
          </a:ln>
        </p:spPr>
        <p:txBody>
          <a:bodyPr spcFirstLastPara="1" wrap="square" lIns="91425" tIns="91425" rIns="91425" bIns="91425" anchor="ctr" anchorCtr="0">
            <a:normAutofit fontScale="85000" lnSpcReduction="20000"/>
          </a:bodyPr>
          <a:lstStyle/>
          <a:p>
            <a:pPr marL="0" lvl="0" indent="0" algn="ctr" rtl="0">
              <a:lnSpc>
                <a:spcPct val="115000"/>
              </a:lnSpc>
              <a:spcBef>
                <a:spcPts val="0"/>
              </a:spcBef>
              <a:spcAft>
                <a:spcPts val="0"/>
              </a:spcAft>
              <a:buSzPct val="92072"/>
              <a:buNone/>
            </a:pPr>
            <a:r>
              <a:rPr lang="en" sz="2300">
                <a:solidFill>
                  <a:schemeClr val="lt1"/>
                </a:solidFill>
              </a:rPr>
              <a:t>Delaware Memorial Scholarship offered through the Delaware Higher Education Office</a:t>
            </a:r>
            <a:endParaRPr sz="2300">
              <a:solidFill>
                <a:schemeClr val="lt1"/>
              </a:solidFill>
            </a:endParaRPr>
          </a:p>
          <a:p>
            <a:pPr marL="0" lvl="0" indent="0" algn="ctr" rtl="0">
              <a:lnSpc>
                <a:spcPct val="115000"/>
              </a:lnSpc>
              <a:spcBef>
                <a:spcPts val="1200"/>
              </a:spcBef>
              <a:spcAft>
                <a:spcPts val="0"/>
              </a:spcAft>
              <a:buSzPct val="92072"/>
              <a:buNone/>
            </a:pPr>
            <a:r>
              <a:rPr lang="en" sz="2300">
                <a:solidFill>
                  <a:schemeClr val="lt1"/>
                </a:solidFill>
              </a:rPr>
              <a:t>File FAFSA by application deadline</a:t>
            </a:r>
            <a:endParaRPr sz="2300">
              <a:solidFill>
                <a:schemeClr val="lt1"/>
              </a:solidFill>
            </a:endParaRPr>
          </a:p>
          <a:p>
            <a:pPr marL="0" lvl="0" indent="0" algn="ctr" rtl="0">
              <a:lnSpc>
                <a:spcPct val="115000"/>
              </a:lnSpc>
              <a:spcBef>
                <a:spcPts val="1200"/>
              </a:spcBef>
              <a:spcAft>
                <a:spcPts val="0"/>
              </a:spcAft>
              <a:buSzPct val="92072"/>
              <a:buNone/>
            </a:pPr>
            <a:r>
              <a:rPr lang="en" sz="2300">
                <a:solidFill>
                  <a:schemeClr val="lt1"/>
                </a:solidFill>
              </a:rPr>
              <a:t>Have 1000 combined score on SAT (ACT equivalent)  </a:t>
            </a:r>
            <a:endParaRPr sz="2300">
              <a:solidFill>
                <a:schemeClr val="lt1"/>
              </a:solidFill>
            </a:endParaRPr>
          </a:p>
          <a:p>
            <a:pPr marL="0" lvl="0" indent="0" algn="ctr" rtl="0">
              <a:lnSpc>
                <a:spcPct val="115000"/>
              </a:lnSpc>
              <a:spcBef>
                <a:spcPts val="1200"/>
              </a:spcBef>
              <a:spcAft>
                <a:spcPts val="0"/>
              </a:spcAft>
              <a:buSzPct val="92072"/>
              <a:buNone/>
            </a:pPr>
            <a:r>
              <a:rPr lang="en" sz="2300">
                <a:solidFill>
                  <a:schemeClr val="lt1"/>
                </a:solidFill>
              </a:rPr>
              <a:t>One award, covers full tuition, room/board, fees, books at DSU  </a:t>
            </a:r>
            <a:endParaRPr sz="2300">
              <a:solidFill>
                <a:schemeClr val="lt1"/>
              </a:solidFill>
            </a:endParaRPr>
          </a:p>
          <a:p>
            <a:pPr marL="0" lvl="0" indent="0" algn="ctr" rtl="0">
              <a:lnSpc>
                <a:spcPct val="115000"/>
              </a:lnSpc>
              <a:spcBef>
                <a:spcPts val="1200"/>
              </a:spcBef>
              <a:spcAft>
                <a:spcPts val="0"/>
              </a:spcAft>
              <a:buSzPct val="92072"/>
              <a:buNone/>
            </a:pPr>
            <a:r>
              <a:rPr lang="en" sz="2300">
                <a:solidFill>
                  <a:schemeClr val="lt1"/>
                </a:solidFill>
              </a:rPr>
              <a:t>Renewable up to three additional years with a min 3.0 GPA</a:t>
            </a:r>
            <a:endParaRPr sz="2300">
              <a:solidFill>
                <a:schemeClr val="lt1"/>
              </a:solidFill>
            </a:endParaRPr>
          </a:p>
          <a:p>
            <a:pPr marL="0" lvl="0" indent="0" algn="ctr" rtl="0">
              <a:lnSpc>
                <a:spcPct val="115000"/>
              </a:lnSpc>
              <a:spcBef>
                <a:spcPts val="1200"/>
              </a:spcBef>
              <a:spcAft>
                <a:spcPts val="0"/>
              </a:spcAft>
              <a:buSzPct val="92072"/>
              <a:buNone/>
            </a:pPr>
            <a:r>
              <a:rPr lang="en" sz="2300">
                <a:solidFill>
                  <a:schemeClr val="lt1"/>
                </a:solidFill>
              </a:rPr>
              <a:t>More information </a:t>
            </a:r>
            <a:r>
              <a:rPr lang="en" sz="2300" u="sng">
                <a:solidFill>
                  <a:schemeClr val="hlink"/>
                </a:solidFill>
                <a:hlinkClick r:id="rId3"/>
              </a:rPr>
              <a:t>here</a:t>
            </a:r>
            <a:endParaRPr sz="2300">
              <a:solidFill>
                <a:schemeClr val="lt1"/>
              </a:solidFill>
            </a:endParaRPr>
          </a:p>
          <a:p>
            <a:pPr marL="0" lvl="0" indent="0" algn="ctr" rtl="0">
              <a:lnSpc>
                <a:spcPct val="115000"/>
              </a:lnSpc>
              <a:spcBef>
                <a:spcPts val="1200"/>
              </a:spcBef>
              <a:spcAft>
                <a:spcPts val="1200"/>
              </a:spcAft>
              <a:buSzPct val="88235"/>
              <a:buNone/>
            </a:pPr>
            <a:endParaRPr sz="2400">
              <a:solidFill>
                <a:schemeClr val="lt1"/>
              </a:solidFill>
              <a:latin typeface="Josefin Sans"/>
              <a:ea typeface="Josefin Sans"/>
              <a:cs typeface="Josefin Sans"/>
              <a:sym typeface="Josefin Sans"/>
            </a:endParaRPr>
          </a:p>
        </p:txBody>
      </p:sp>
      <p:sp>
        <p:nvSpPr>
          <p:cNvPr id="185" name="Google Shape;185;p35"/>
          <p:cNvSpPr txBox="1"/>
          <p:nvPr/>
        </p:nvSpPr>
        <p:spPr>
          <a:xfrm>
            <a:off x="1752025" y="355900"/>
            <a:ext cx="6814800" cy="10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i="0" u="none" strike="noStrike" cap="none">
                <a:solidFill>
                  <a:srgbClr val="FF6720"/>
                </a:solidFill>
                <a:latin typeface="Open Sans"/>
                <a:ea typeface="Open Sans"/>
                <a:cs typeface="Open Sans"/>
                <a:sym typeface="Open Sans"/>
              </a:rPr>
              <a:t>Herman M. Holloway Sr. Memorial Scholarship</a:t>
            </a:r>
            <a:endParaRPr sz="4000" b="1" i="0" u="none" strike="noStrike" cap="none">
              <a:solidFill>
                <a:srgbClr val="FF6720"/>
              </a:solidFill>
              <a:latin typeface="Open Sans"/>
              <a:ea typeface="Open Sans"/>
              <a:cs typeface="Open Sans"/>
              <a:sym typeface="Open Sans"/>
            </a:endParaRPr>
          </a:p>
        </p:txBody>
      </p:sp>
      <p:pic>
        <p:nvPicPr>
          <p:cNvPr id="186" name="Google Shape;186;p35"/>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90"/>
        <p:cNvGrpSpPr/>
        <p:nvPr/>
      </p:nvGrpSpPr>
      <p:grpSpPr>
        <a:xfrm>
          <a:off x="0" y="0"/>
          <a:ext cx="0" cy="0"/>
          <a:chOff x="0" y="0"/>
          <a:chExt cx="0" cy="0"/>
        </a:xfrm>
      </p:grpSpPr>
      <p:sp>
        <p:nvSpPr>
          <p:cNvPr id="191" name="Google Shape;191;p36"/>
          <p:cNvSpPr txBox="1">
            <a:spLocks noGrp="1"/>
          </p:cNvSpPr>
          <p:nvPr>
            <p:ph type="body" idx="1"/>
          </p:nvPr>
        </p:nvSpPr>
        <p:spPr>
          <a:xfrm>
            <a:off x="221300" y="1110050"/>
            <a:ext cx="8610900" cy="3669000"/>
          </a:xfrm>
          <a:prstGeom prst="rect">
            <a:avLst/>
          </a:prstGeom>
          <a:noFill/>
          <a:ln>
            <a:noFill/>
          </a:ln>
        </p:spPr>
        <p:txBody>
          <a:bodyPr spcFirstLastPara="1" wrap="square" lIns="91425" tIns="91425" rIns="91425" bIns="91425" anchor="ctr" anchorCtr="0">
            <a:normAutofit/>
          </a:bodyPr>
          <a:lstStyle/>
          <a:p>
            <a:pPr marL="0" lvl="0" indent="0" algn="ctr" rtl="0">
              <a:lnSpc>
                <a:spcPct val="105000"/>
              </a:lnSpc>
              <a:spcBef>
                <a:spcPts val="0"/>
              </a:spcBef>
              <a:spcAft>
                <a:spcPts val="0"/>
              </a:spcAft>
              <a:buClr>
                <a:schemeClr val="dk1"/>
              </a:buClr>
              <a:buSzPts val="1100"/>
              <a:buFont typeface="Arial"/>
              <a:buNone/>
            </a:pPr>
            <a:r>
              <a:rPr lang="en" sz="2000">
                <a:solidFill>
                  <a:schemeClr val="lt1"/>
                </a:solidFill>
              </a:rPr>
              <a:t>Delaware Memorial Scholarship offered through the Delaware Higher Education Office</a:t>
            </a:r>
            <a:endParaRPr sz="2100">
              <a:solidFill>
                <a:schemeClr val="lt1"/>
              </a:solidFill>
            </a:endParaRPr>
          </a:p>
          <a:p>
            <a:pPr marL="0" lvl="0" indent="0" algn="ctr" rtl="0">
              <a:lnSpc>
                <a:spcPct val="105000"/>
              </a:lnSpc>
              <a:spcBef>
                <a:spcPts val="1200"/>
              </a:spcBef>
              <a:spcAft>
                <a:spcPts val="0"/>
              </a:spcAft>
              <a:buSzPts val="1800"/>
              <a:buNone/>
            </a:pPr>
            <a:r>
              <a:rPr lang="en" sz="2100">
                <a:solidFill>
                  <a:schemeClr val="lt1"/>
                </a:solidFill>
              </a:rPr>
              <a:t>File FAFSA by application deadline</a:t>
            </a:r>
            <a:endParaRPr sz="2100">
              <a:solidFill>
                <a:schemeClr val="lt1"/>
              </a:solidFill>
            </a:endParaRPr>
          </a:p>
          <a:p>
            <a:pPr marL="0" lvl="0" indent="0" algn="ctr" rtl="0">
              <a:lnSpc>
                <a:spcPct val="105000"/>
              </a:lnSpc>
              <a:spcBef>
                <a:spcPts val="1200"/>
              </a:spcBef>
              <a:spcAft>
                <a:spcPts val="0"/>
              </a:spcAft>
              <a:buSzPts val="1800"/>
              <a:buNone/>
            </a:pPr>
            <a:r>
              <a:rPr lang="en" sz="2100">
                <a:solidFill>
                  <a:schemeClr val="lt1"/>
                </a:solidFill>
              </a:rPr>
              <a:t>Have 1290 combined score on SAT (ACT equivalent)  </a:t>
            </a:r>
            <a:endParaRPr sz="2100">
              <a:solidFill>
                <a:schemeClr val="lt1"/>
              </a:solidFill>
            </a:endParaRPr>
          </a:p>
          <a:p>
            <a:pPr marL="0" lvl="0" indent="0" algn="ctr" rtl="0">
              <a:lnSpc>
                <a:spcPct val="105000"/>
              </a:lnSpc>
              <a:spcBef>
                <a:spcPts val="1200"/>
              </a:spcBef>
              <a:spcAft>
                <a:spcPts val="0"/>
              </a:spcAft>
              <a:buSzPts val="1800"/>
              <a:buNone/>
            </a:pPr>
            <a:r>
              <a:rPr lang="en" sz="2100">
                <a:solidFill>
                  <a:schemeClr val="lt1"/>
                </a:solidFill>
              </a:rPr>
              <a:t>One award, covers full tuition, room/board, fees, books at UD  </a:t>
            </a:r>
            <a:endParaRPr sz="2100">
              <a:solidFill>
                <a:schemeClr val="lt1"/>
              </a:solidFill>
            </a:endParaRPr>
          </a:p>
          <a:p>
            <a:pPr marL="0" lvl="0" indent="0" algn="ctr" rtl="0">
              <a:lnSpc>
                <a:spcPct val="105000"/>
              </a:lnSpc>
              <a:spcBef>
                <a:spcPts val="1200"/>
              </a:spcBef>
              <a:spcAft>
                <a:spcPts val="0"/>
              </a:spcAft>
              <a:buSzPts val="1800"/>
              <a:buNone/>
            </a:pPr>
            <a:r>
              <a:rPr lang="en" sz="2100">
                <a:solidFill>
                  <a:schemeClr val="lt1"/>
                </a:solidFill>
              </a:rPr>
              <a:t>Renewable up to three additional years with a min 3.0 GPA</a:t>
            </a:r>
            <a:endParaRPr sz="2100">
              <a:solidFill>
                <a:schemeClr val="lt1"/>
              </a:solidFill>
            </a:endParaRPr>
          </a:p>
          <a:p>
            <a:pPr marL="0" lvl="0" indent="0" algn="ctr" rtl="0">
              <a:lnSpc>
                <a:spcPct val="105000"/>
              </a:lnSpc>
              <a:spcBef>
                <a:spcPts val="1200"/>
              </a:spcBef>
              <a:spcAft>
                <a:spcPts val="1200"/>
              </a:spcAft>
              <a:buSzPts val="1800"/>
              <a:buNone/>
            </a:pPr>
            <a:r>
              <a:rPr lang="en" sz="2100">
                <a:solidFill>
                  <a:schemeClr val="lt1"/>
                </a:solidFill>
              </a:rPr>
              <a:t>More information </a:t>
            </a:r>
            <a:r>
              <a:rPr lang="en" sz="2100" u="sng">
                <a:solidFill>
                  <a:schemeClr val="hlink"/>
                </a:solidFill>
                <a:hlinkClick r:id="rId3"/>
              </a:rPr>
              <a:t>here</a:t>
            </a:r>
            <a:endParaRPr sz="2100">
              <a:solidFill>
                <a:schemeClr val="lt1"/>
              </a:solidFill>
            </a:endParaRPr>
          </a:p>
        </p:txBody>
      </p:sp>
      <p:sp>
        <p:nvSpPr>
          <p:cNvPr id="192" name="Google Shape;192;p36"/>
          <p:cNvSpPr txBox="1"/>
          <p:nvPr/>
        </p:nvSpPr>
        <p:spPr>
          <a:xfrm>
            <a:off x="1968575" y="355900"/>
            <a:ext cx="65985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 sz="2900" b="1" i="0" u="none" strike="noStrike" cap="none">
                <a:solidFill>
                  <a:srgbClr val="FF6720"/>
                </a:solidFill>
                <a:latin typeface="Open Sans"/>
                <a:ea typeface="Open Sans"/>
                <a:cs typeface="Open Sans"/>
                <a:sym typeface="Open Sans"/>
              </a:rPr>
              <a:t>B. Bradford Barnes Memorial Scholarship</a:t>
            </a:r>
            <a:endParaRPr sz="2900" b="1" i="0" u="none" strike="noStrike" cap="none">
              <a:solidFill>
                <a:srgbClr val="FF6720"/>
              </a:solidFill>
              <a:latin typeface="Open Sans"/>
              <a:ea typeface="Open Sans"/>
              <a:cs typeface="Open Sans"/>
              <a:sym typeface="Open Sans"/>
            </a:endParaRPr>
          </a:p>
        </p:txBody>
      </p:sp>
      <p:pic>
        <p:nvPicPr>
          <p:cNvPr id="193" name="Google Shape;193;p36"/>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197"/>
        <p:cNvGrpSpPr/>
        <p:nvPr/>
      </p:nvGrpSpPr>
      <p:grpSpPr>
        <a:xfrm>
          <a:off x="0" y="0"/>
          <a:ext cx="0" cy="0"/>
          <a:chOff x="0" y="0"/>
          <a:chExt cx="0" cy="0"/>
        </a:xfrm>
      </p:grpSpPr>
      <p:sp>
        <p:nvSpPr>
          <p:cNvPr id="198" name="Google Shape;198;p37"/>
          <p:cNvSpPr txBox="1">
            <a:spLocks noGrp="1"/>
          </p:cNvSpPr>
          <p:nvPr>
            <p:ph type="body" idx="1"/>
          </p:nvPr>
        </p:nvSpPr>
        <p:spPr>
          <a:xfrm>
            <a:off x="221300" y="1016800"/>
            <a:ext cx="6218700" cy="3877500"/>
          </a:xfrm>
          <a:prstGeom prst="rect">
            <a:avLst/>
          </a:prstGeom>
          <a:noFill/>
          <a:ln>
            <a:noFill/>
          </a:ln>
        </p:spPr>
        <p:txBody>
          <a:bodyPr spcFirstLastPara="1" wrap="square" lIns="91425" tIns="91425" rIns="91425" bIns="91425" anchor="ctr" anchorCtr="0">
            <a:normAutofit fontScale="62500" lnSpcReduction="10000"/>
          </a:bodyPr>
          <a:lstStyle/>
          <a:p>
            <a:pPr marL="0" lvl="0" indent="0" algn="ctr" rtl="0">
              <a:lnSpc>
                <a:spcPct val="115000"/>
              </a:lnSpc>
              <a:spcBef>
                <a:spcPts val="0"/>
              </a:spcBef>
              <a:spcAft>
                <a:spcPts val="0"/>
              </a:spcAft>
              <a:buSzPct val="136364"/>
              <a:buNone/>
            </a:pPr>
            <a:r>
              <a:rPr lang="en" sz="2400">
                <a:solidFill>
                  <a:schemeClr val="lt1"/>
                </a:solidFill>
              </a:rPr>
              <a:t>Merit Scholarship from the Delaware Department of Education</a:t>
            </a:r>
            <a:endParaRPr sz="2400">
              <a:solidFill>
                <a:schemeClr val="lt1"/>
              </a:solidFill>
            </a:endParaRPr>
          </a:p>
          <a:p>
            <a:pPr marL="0" lvl="0" indent="0" algn="ctr" rtl="0">
              <a:lnSpc>
                <a:spcPct val="115000"/>
              </a:lnSpc>
              <a:spcBef>
                <a:spcPts val="1200"/>
              </a:spcBef>
              <a:spcAft>
                <a:spcPts val="0"/>
              </a:spcAft>
              <a:buSzPct val="136364"/>
              <a:buNone/>
            </a:pPr>
            <a:r>
              <a:rPr lang="en" sz="2400">
                <a:solidFill>
                  <a:schemeClr val="lt1"/>
                </a:solidFill>
              </a:rPr>
              <a:t>Multiple awardees selected each year for $1,250 per year</a:t>
            </a:r>
            <a:endParaRPr sz="2400">
              <a:solidFill>
                <a:schemeClr val="lt1"/>
              </a:solidFill>
            </a:endParaRPr>
          </a:p>
          <a:p>
            <a:pPr marL="0" lvl="0" indent="0" algn="ctr" rtl="0">
              <a:lnSpc>
                <a:spcPct val="115000"/>
              </a:lnSpc>
              <a:spcBef>
                <a:spcPts val="1200"/>
              </a:spcBef>
              <a:spcAft>
                <a:spcPts val="0"/>
              </a:spcAft>
              <a:buSzPct val="136364"/>
              <a:buNone/>
            </a:pPr>
            <a:r>
              <a:rPr lang="en" sz="2400">
                <a:solidFill>
                  <a:schemeClr val="lt1"/>
                </a:solidFill>
              </a:rPr>
              <a:t>Renewable for 3 years with a min 3.0 GPA</a:t>
            </a:r>
            <a:endParaRPr sz="2400">
              <a:solidFill>
                <a:schemeClr val="lt1"/>
              </a:solidFill>
            </a:endParaRPr>
          </a:p>
          <a:p>
            <a:pPr marL="0" lvl="0" indent="0" algn="ctr" rtl="0">
              <a:lnSpc>
                <a:spcPct val="115000"/>
              </a:lnSpc>
              <a:spcBef>
                <a:spcPts val="1200"/>
              </a:spcBef>
              <a:spcAft>
                <a:spcPts val="0"/>
              </a:spcAft>
              <a:buSzPct val="136364"/>
              <a:buNone/>
            </a:pPr>
            <a:r>
              <a:rPr lang="en" sz="2400">
                <a:solidFill>
                  <a:schemeClr val="lt1"/>
                </a:solidFill>
              </a:rPr>
              <a:t>Application </a:t>
            </a:r>
            <a:r>
              <a:rPr lang="en" sz="2400" u="sng">
                <a:solidFill>
                  <a:schemeClr val="hlink"/>
                </a:solidFill>
                <a:hlinkClick r:id="rId3"/>
              </a:rPr>
              <a:t>here</a:t>
            </a:r>
            <a:endParaRPr sz="2400">
              <a:solidFill>
                <a:schemeClr val="lt1"/>
              </a:solidFill>
            </a:endParaRPr>
          </a:p>
          <a:p>
            <a:pPr marL="0" lvl="0" indent="0" algn="ctr" rtl="0">
              <a:lnSpc>
                <a:spcPct val="115000"/>
              </a:lnSpc>
              <a:spcBef>
                <a:spcPts val="1200"/>
              </a:spcBef>
              <a:spcAft>
                <a:spcPts val="0"/>
              </a:spcAft>
              <a:buSzPct val="136364"/>
              <a:buNone/>
            </a:pPr>
            <a:endParaRPr sz="2400">
              <a:solidFill>
                <a:schemeClr val="lt1"/>
              </a:solidFill>
            </a:endParaRPr>
          </a:p>
          <a:p>
            <a:pPr marL="0" lvl="0" indent="0" algn="ctr" rtl="0">
              <a:lnSpc>
                <a:spcPct val="115000"/>
              </a:lnSpc>
              <a:spcBef>
                <a:spcPts val="1200"/>
              </a:spcBef>
              <a:spcAft>
                <a:spcPts val="0"/>
              </a:spcAft>
              <a:buSzPct val="136364"/>
              <a:buNone/>
            </a:pPr>
            <a:r>
              <a:rPr lang="en" sz="2400" b="1">
                <a:solidFill>
                  <a:srgbClr val="FF6720"/>
                </a:solidFill>
              </a:rPr>
              <a:t>Requirements → </a:t>
            </a:r>
            <a:endParaRPr sz="2400" b="1">
              <a:solidFill>
                <a:srgbClr val="FF6720"/>
              </a:solidFill>
            </a:endParaRPr>
          </a:p>
          <a:p>
            <a:pPr marL="0" lvl="0" indent="0" algn="ctr" rtl="0">
              <a:lnSpc>
                <a:spcPct val="115000"/>
              </a:lnSpc>
              <a:spcBef>
                <a:spcPts val="1200"/>
              </a:spcBef>
              <a:spcAft>
                <a:spcPts val="0"/>
              </a:spcAft>
              <a:buSzPct val="136364"/>
              <a:buNone/>
            </a:pPr>
            <a:r>
              <a:rPr lang="en" sz="2400">
                <a:solidFill>
                  <a:schemeClr val="lt1"/>
                </a:solidFill>
              </a:rPr>
              <a:t>Have a combined 1290 on the SAT (or ACT equivalent)</a:t>
            </a:r>
            <a:endParaRPr sz="2400">
              <a:solidFill>
                <a:schemeClr val="lt1"/>
              </a:solidFill>
            </a:endParaRPr>
          </a:p>
          <a:p>
            <a:pPr marL="0" lvl="0" indent="0" algn="ctr" rtl="0">
              <a:lnSpc>
                <a:spcPct val="115000"/>
              </a:lnSpc>
              <a:spcBef>
                <a:spcPts val="1200"/>
              </a:spcBef>
              <a:spcAft>
                <a:spcPts val="0"/>
              </a:spcAft>
              <a:buSzPct val="136364"/>
              <a:buNone/>
            </a:pPr>
            <a:r>
              <a:rPr lang="en" sz="2400">
                <a:solidFill>
                  <a:schemeClr val="lt1"/>
                </a:solidFill>
              </a:rPr>
              <a:t>Enroll and attend full time at a non-profit, regionally-accredited college</a:t>
            </a:r>
            <a:endParaRPr sz="2400">
              <a:solidFill>
                <a:schemeClr val="lt1"/>
              </a:solidFill>
            </a:endParaRPr>
          </a:p>
          <a:p>
            <a:pPr marL="0" lvl="0" indent="0" algn="ctr" rtl="0">
              <a:lnSpc>
                <a:spcPct val="115000"/>
              </a:lnSpc>
              <a:spcBef>
                <a:spcPts val="1200"/>
              </a:spcBef>
              <a:spcAft>
                <a:spcPts val="0"/>
              </a:spcAft>
              <a:buSzPct val="136364"/>
              <a:buNone/>
            </a:pPr>
            <a:r>
              <a:rPr lang="en" sz="2400">
                <a:solidFill>
                  <a:schemeClr val="lt1"/>
                </a:solidFill>
              </a:rPr>
              <a:t>Submit academic record to Delaware Higher Education Office </a:t>
            </a:r>
            <a:endParaRPr sz="2400">
              <a:solidFill>
                <a:schemeClr val="lt1"/>
              </a:solidFill>
            </a:endParaRPr>
          </a:p>
        </p:txBody>
      </p:sp>
      <p:sp>
        <p:nvSpPr>
          <p:cNvPr id="199" name="Google Shape;199;p37"/>
          <p:cNvSpPr txBox="1"/>
          <p:nvPr/>
        </p:nvSpPr>
        <p:spPr>
          <a:xfrm>
            <a:off x="1998100" y="355900"/>
            <a:ext cx="65688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FF6720"/>
                </a:solidFill>
                <a:latin typeface="Open Sans"/>
                <a:ea typeface="Open Sans"/>
                <a:cs typeface="Open Sans"/>
                <a:sym typeface="Open Sans"/>
              </a:rPr>
              <a:t>Charles L. Hebner Memorial Scholarship (Diamond State Scholarship) </a:t>
            </a:r>
            <a:endParaRPr sz="1800" b="1" i="0" u="none" strike="noStrike" cap="none">
              <a:solidFill>
                <a:srgbClr val="FF6720"/>
              </a:solidFill>
              <a:latin typeface="Open Sans"/>
              <a:ea typeface="Open Sans"/>
              <a:cs typeface="Open Sans"/>
              <a:sym typeface="Open Sans"/>
            </a:endParaRPr>
          </a:p>
        </p:txBody>
      </p:sp>
      <p:pic>
        <p:nvPicPr>
          <p:cNvPr id="200" name="Google Shape;200;p37"/>
          <p:cNvPicPr preferRelativeResize="0"/>
          <p:nvPr/>
        </p:nvPicPr>
        <p:blipFill rotWithShape="1">
          <a:blip r:embed="rId4">
            <a:alphaModFix/>
          </a:blip>
          <a:srcRect/>
          <a:stretch/>
        </p:blipFill>
        <p:spPr>
          <a:xfrm>
            <a:off x="6267975" y="1614475"/>
            <a:ext cx="2390775" cy="1914525"/>
          </a:xfrm>
          <a:prstGeom prst="rect">
            <a:avLst/>
          </a:prstGeom>
          <a:noFill/>
          <a:ln>
            <a:noFill/>
          </a:ln>
        </p:spPr>
      </p:pic>
      <p:pic>
        <p:nvPicPr>
          <p:cNvPr id="201" name="Google Shape;201;p37"/>
          <p:cNvPicPr preferRelativeResize="0"/>
          <p:nvPr/>
        </p:nvPicPr>
        <p:blipFill rotWithShape="1">
          <a:blip r:embed="rId5">
            <a:alphaModFix/>
          </a:blip>
          <a:srcRect t="150" b="160"/>
          <a:stretch/>
        </p:blipFill>
        <p:spPr>
          <a:xfrm>
            <a:off x="43475" y="0"/>
            <a:ext cx="1524000" cy="723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05"/>
        <p:cNvGrpSpPr/>
        <p:nvPr/>
      </p:nvGrpSpPr>
      <p:grpSpPr>
        <a:xfrm>
          <a:off x="0" y="0"/>
          <a:ext cx="0" cy="0"/>
          <a:chOff x="0" y="0"/>
          <a:chExt cx="0" cy="0"/>
        </a:xfrm>
      </p:grpSpPr>
      <p:sp>
        <p:nvSpPr>
          <p:cNvPr id="206" name="Google Shape;206;p38"/>
          <p:cNvSpPr txBox="1">
            <a:spLocks noGrp="1"/>
          </p:cNvSpPr>
          <p:nvPr>
            <p:ph type="body" idx="1"/>
          </p:nvPr>
        </p:nvSpPr>
        <p:spPr>
          <a:xfrm>
            <a:off x="398250" y="1101575"/>
            <a:ext cx="8433900" cy="3770700"/>
          </a:xfrm>
          <a:prstGeom prst="rect">
            <a:avLst/>
          </a:prstGeom>
          <a:noFill/>
          <a:ln>
            <a:noFill/>
          </a:ln>
        </p:spPr>
        <p:txBody>
          <a:bodyPr spcFirstLastPara="1" wrap="square" lIns="91425" tIns="91425" rIns="91425" bIns="91425" anchor="ctr" anchorCtr="0">
            <a:normAutofit fontScale="70000"/>
          </a:bodyPr>
          <a:lstStyle/>
          <a:p>
            <a:pPr marL="0" lvl="0" indent="0" algn="ctr" rtl="0">
              <a:lnSpc>
                <a:spcPct val="115000"/>
              </a:lnSpc>
              <a:spcBef>
                <a:spcPts val="0"/>
              </a:spcBef>
              <a:spcAft>
                <a:spcPts val="0"/>
              </a:spcAft>
              <a:buSzPct val="96774"/>
              <a:buNone/>
            </a:pPr>
            <a:r>
              <a:rPr lang="en" sz="2400" u="sng">
                <a:solidFill>
                  <a:schemeClr val="hlink"/>
                </a:solidFill>
                <a:hlinkClick r:id="rId3"/>
              </a:rPr>
              <a:t>BigFuture Scholarships</a:t>
            </a:r>
            <a:r>
              <a:rPr lang="en" sz="2400">
                <a:solidFill>
                  <a:schemeClr val="lt1"/>
                </a:solidFill>
              </a:rPr>
              <a:t> is a free monthly scholarship drawing for high school students in the classes of 2025–2027 who complete specific tasks on the BigFuture platform</a:t>
            </a:r>
            <a:endParaRPr sz="2400">
              <a:solidFill>
                <a:schemeClr val="lt1"/>
              </a:solidFill>
            </a:endParaRPr>
          </a:p>
          <a:p>
            <a:pPr marL="0" lvl="0" indent="0" algn="ctr" rtl="0">
              <a:lnSpc>
                <a:spcPct val="115000"/>
              </a:lnSpc>
              <a:spcBef>
                <a:spcPts val="1200"/>
              </a:spcBef>
              <a:spcAft>
                <a:spcPts val="0"/>
              </a:spcAft>
              <a:buSzPct val="96774"/>
              <a:buNone/>
            </a:pPr>
            <a:r>
              <a:rPr lang="en" sz="2400" b="1">
                <a:solidFill>
                  <a:srgbClr val="FF6720"/>
                </a:solidFill>
              </a:rPr>
              <a:t>How to Qualify → </a:t>
            </a:r>
            <a:endParaRPr sz="2400" b="1">
              <a:solidFill>
                <a:srgbClr val="FF6720"/>
              </a:solidFill>
            </a:endParaRPr>
          </a:p>
          <a:p>
            <a:pPr marL="0" lvl="0" indent="0" algn="ctr" rtl="0">
              <a:lnSpc>
                <a:spcPct val="115000"/>
              </a:lnSpc>
              <a:spcBef>
                <a:spcPts val="1200"/>
              </a:spcBef>
              <a:spcAft>
                <a:spcPts val="0"/>
              </a:spcAft>
              <a:buSzPct val="96774"/>
              <a:buNone/>
            </a:pPr>
            <a:r>
              <a:rPr lang="en" sz="2400" b="1">
                <a:solidFill>
                  <a:srgbClr val="FF6720"/>
                </a:solidFill>
              </a:rPr>
              <a:t>Start Your Scholarship List </a:t>
            </a:r>
            <a:r>
              <a:rPr lang="en" sz="2400">
                <a:solidFill>
                  <a:schemeClr val="lt1"/>
                </a:solidFill>
              </a:rPr>
              <a:t>(opens July before senior year): Use the Scholarship Search tool and save at least three scholarships to your personal list. Doing so enters you into monthly drawings for $500 or $40,000</a:t>
            </a:r>
            <a:endParaRPr sz="2400">
              <a:solidFill>
                <a:schemeClr val="lt1"/>
              </a:solidFill>
            </a:endParaRPr>
          </a:p>
          <a:p>
            <a:pPr marL="0" lvl="0" indent="0" algn="ctr" rtl="0">
              <a:lnSpc>
                <a:spcPct val="115000"/>
              </a:lnSpc>
              <a:spcBef>
                <a:spcPts val="1200"/>
              </a:spcBef>
              <a:spcAft>
                <a:spcPts val="1200"/>
              </a:spcAft>
              <a:buSzPct val="96774"/>
              <a:buNone/>
            </a:pPr>
            <a:r>
              <a:rPr lang="en" sz="2400" b="1">
                <a:solidFill>
                  <a:srgbClr val="FF6720"/>
                </a:solidFill>
              </a:rPr>
              <a:t>Complete the FAFSA</a:t>
            </a:r>
            <a:r>
              <a:rPr lang="en" sz="2400">
                <a:solidFill>
                  <a:schemeClr val="lt1"/>
                </a:solidFill>
              </a:rPr>
              <a:t> (opens October of your senior year): Submit your FAFSA or a state financial aid form by February 28 of your senior year to qualify. Completing this step also earns you entries into the $500 and $40,000 drawings</a:t>
            </a:r>
            <a:endParaRPr sz="2400">
              <a:solidFill>
                <a:schemeClr val="lt1"/>
              </a:solidFill>
            </a:endParaRPr>
          </a:p>
        </p:txBody>
      </p:sp>
      <p:sp>
        <p:nvSpPr>
          <p:cNvPr id="207" name="Google Shape;207;p38"/>
          <p:cNvSpPr txBox="1"/>
          <p:nvPr/>
        </p:nvSpPr>
        <p:spPr>
          <a:xfrm>
            <a:off x="398250" y="355900"/>
            <a:ext cx="81687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600"/>
              <a:buFont typeface="Arial"/>
              <a:buNone/>
            </a:pPr>
            <a:r>
              <a:rPr lang="en" sz="3200" b="1" i="0" u="none" strike="noStrike" cap="none">
                <a:solidFill>
                  <a:srgbClr val="FF6720"/>
                </a:solidFill>
                <a:latin typeface="Open Sans"/>
                <a:ea typeface="Open Sans"/>
                <a:cs typeface="Open Sans"/>
                <a:sym typeface="Open Sans"/>
              </a:rPr>
              <a:t>BigFuture Scholarships</a:t>
            </a:r>
            <a:endParaRPr sz="3200" b="1" i="0" u="none" strike="noStrike" cap="none">
              <a:solidFill>
                <a:srgbClr val="FF6720"/>
              </a:solidFill>
              <a:latin typeface="Open Sans"/>
              <a:ea typeface="Open Sans"/>
              <a:cs typeface="Open Sans"/>
              <a:sym typeface="Open Sans"/>
            </a:endParaRPr>
          </a:p>
        </p:txBody>
      </p:sp>
      <p:pic>
        <p:nvPicPr>
          <p:cNvPr id="208" name="Google Shape;208;p38"/>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12"/>
        <p:cNvGrpSpPr/>
        <p:nvPr/>
      </p:nvGrpSpPr>
      <p:grpSpPr>
        <a:xfrm>
          <a:off x="0" y="0"/>
          <a:ext cx="0" cy="0"/>
          <a:chOff x="0" y="0"/>
          <a:chExt cx="0" cy="0"/>
        </a:xfrm>
      </p:grpSpPr>
      <p:sp>
        <p:nvSpPr>
          <p:cNvPr id="213" name="Google Shape;213;p39"/>
          <p:cNvSpPr txBox="1">
            <a:spLocks noGrp="1"/>
          </p:cNvSpPr>
          <p:nvPr>
            <p:ph type="body" idx="1"/>
          </p:nvPr>
        </p:nvSpPr>
        <p:spPr>
          <a:xfrm>
            <a:off x="237250" y="1118525"/>
            <a:ext cx="5474100" cy="3903000"/>
          </a:xfrm>
          <a:prstGeom prst="rect">
            <a:avLst/>
          </a:prstGeom>
          <a:noFill/>
          <a:ln>
            <a:noFill/>
          </a:ln>
        </p:spPr>
        <p:txBody>
          <a:bodyPr spcFirstLastPara="1" wrap="square" lIns="91425" tIns="91425" rIns="91425" bIns="91425" anchor="ctr" anchorCtr="0">
            <a:normAutofit fontScale="47500"/>
          </a:bodyPr>
          <a:lstStyle/>
          <a:p>
            <a:pPr marL="0" lvl="0" indent="0" algn="ctr" rtl="0">
              <a:lnSpc>
                <a:spcPct val="115000"/>
              </a:lnSpc>
              <a:spcBef>
                <a:spcPts val="0"/>
              </a:spcBef>
              <a:spcAft>
                <a:spcPts val="0"/>
              </a:spcAft>
              <a:buSzPct val="135726"/>
              <a:buNone/>
            </a:pPr>
            <a:r>
              <a:rPr lang="en" sz="2792" b="1">
                <a:solidFill>
                  <a:srgbClr val="FF6720"/>
                </a:solidFill>
              </a:rPr>
              <a:t>Why It Matters → </a:t>
            </a:r>
            <a:r>
              <a:rPr lang="en" sz="2792">
                <a:solidFill>
                  <a:schemeClr val="lt1"/>
                </a:solidFill>
              </a:rPr>
              <a:t>No test scores required—any student with a College Board account qualifies. Students from families making under $60,000/year get extra entries, increasing their chances. It’s a simple path to earning money—no essays or GPA thresholds needed, just completed steps on BigFuture.</a:t>
            </a:r>
            <a:endParaRPr sz="2792">
              <a:solidFill>
                <a:schemeClr val="lt1"/>
              </a:solidFill>
            </a:endParaRPr>
          </a:p>
          <a:p>
            <a:pPr marL="0" lvl="0" indent="0" algn="ctr" rtl="0">
              <a:lnSpc>
                <a:spcPct val="115000"/>
              </a:lnSpc>
              <a:spcBef>
                <a:spcPts val="1200"/>
              </a:spcBef>
              <a:spcAft>
                <a:spcPts val="0"/>
              </a:spcAft>
              <a:buSzPct val="135726"/>
              <a:buNone/>
            </a:pPr>
            <a:r>
              <a:rPr lang="en" sz="2792" b="1">
                <a:solidFill>
                  <a:srgbClr val="FF6720"/>
                </a:solidFill>
              </a:rPr>
              <a:t>Important Deadlines →</a:t>
            </a:r>
            <a:r>
              <a:rPr lang="en" sz="2792">
                <a:solidFill>
                  <a:srgbClr val="E32D91"/>
                </a:solidFill>
              </a:rPr>
              <a:t> </a:t>
            </a:r>
            <a:r>
              <a:rPr lang="en" sz="2792">
                <a:solidFill>
                  <a:schemeClr val="lt1"/>
                </a:solidFill>
              </a:rPr>
              <a:t>Step 1 Deadline (save scholarships): February 28 of your senior year. Step 2 Deadline (complete FAFSA): Also by February 28 of your senior year. Monthly drawings are held from when you complete each step through February</a:t>
            </a:r>
            <a:endParaRPr sz="2792">
              <a:solidFill>
                <a:schemeClr val="lt1"/>
              </a:solidFill>
            </a:endParaRPr>
          </a:p>
          <a:p>
            <a:pPr marL="0" lvl="0" indent="0" algn="ctr" rtl="0">
              <a:lnSpc>
                <a:spcPct val="115000"/>
              </a:lnSpc>
              <a:spcBef>
                <a:spcPts val="1200"/>
              </a:spcBef>
              <a:spcAft>
                <a:spcPts val="0"/>
              </a:spcAft>
              <a:buSzPct val="135726"/>
              <a:buNone/>
            </a:pPr>
            <a:r>
              <a:rPr lang="en" sz="2792" b="1">
                <a:solidFill>
                  <a:srgbClr val="FF6720"/>
                </a:solidFill>
              </a:rPr>
              <a:t>What You Should Do → </a:t>
            </a:r>
            <a:r>
              <a:rPr lang="en" sz="2792">
                <a:solidFill>
                  <a:schemeClr val="lt1"/>
                </a:solidFill>
              </a:rPr>
              <a:t>Create or log in to your College Board/BigFuture account. In the summer before 11th grade, save three scholarships you’re eligible for. In the senior year, complete your FAFSA as early as possible. Track your entries and drawing status on your BigFuture dashboard.</a:t>
            </a:r>
            <a:endParaRPr sz="2400">
              <a:solidFill>
                <a:schemeClr val="lt1"/>
              </a:solidFill>
            </a:endParaRPr>
          </a:p>
        </p:txBody>
      </p:sp>
      <p:sp>
        <p:nvSpPr>
          <p:cNvPr id="214" name="Google Shape;214;p39"/>
          <p:cNvSpPr txBox="1"/>
          <p:nvPr/>
        </p:nvSpPr>
        <p:spPr>
          <a:xfrm>
            <a:off x="398250" y="355900"/>
            <a:ext cx="81687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600"/>
              <a:buFont typeface="Arial"/>
              <a:buNone/>
            </a:pPr>
            <a:r>
              <a:rPr lang="en" sz="3100" b="1" i="0" u="none" strike="noStrike" cap="none">
                <a:solidFill>
                  <a:srgbClr val="FF6720"/>
                </a:solidFill>
                <a:latin typeface="Open Sans"/>
                <a:ea typeface="Open Sans"/>
                <a:cs typeface="Open Sans"/>
                <a:sym typeface="Open Sans"/>
              </a:rPr>
              <a:t>BigFuture Scholarships</a:t>
            </a:r>
            <a:endParaRPr sz="3100" b="1" i="0" u="none" strike="noStrike" cap="none">
              <a:solidFill>
                <a:srgbClr val="FF6720"/>
              </a:solidFill>
              <a:latin typeface="Open Sans"/>
              <a:ea typeface="Open Sans"/>
              <a:cs typeface="Open Sans"/>
              <a:sym typeface="Open Sans"/>
            </a:endParaRPr>
          </a:p>
        </p:txBody>
      </p:sp>
      <p:pic>
        <p:nvPicPr>
          <p:cNvPr id="215" name="Google Shape;215;p39"/>
          <p:cNvPicPr preferRelativeResize="0"/>
          <p:nvPr/>
        </p:nvPicPr>
        <p:blipFill rotWithShape="1">
          <a:blip r:embed="rId3">
            <a:alphaModFix/>
          </a:blip>
          <a:srcRect/>
          <a:stretch/>
        </p:blipFill>
        <p:spPr>
          <a:xfrm>
            <a:off x="5880700" y="1889475"/>
            <a:ext cx="2857500" cy="1600200"/>
          </a:xfrm>
          <a:prstGeom prst="rect">
            <a:avLst/>
          </a:prstGeom>
          <a:noFill/>
          <a:ln>
            <a:noFill/>
          </a:ln>
        </p:spPr>
      </p:pic>
      <p:pic>
        <p:nvPicPr>
          <p:cNvPr id="216" name="Google Shape;216;p39"/>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20"/>
        <p:cNvGrpSpPr/>
        <p:nvPr/>
      </p:nvGrpSpPr>
      <p:grpSpPr>
        <a:xfrm>
          <a:off x="0" y="0"/>
          <a:ext cx="0" cy="0"/>
          <a:chOff x="0" y="0"/>
          <a:chExt cx="0" cy="0"/>
        </a:xfrm>
      </p:grpSpPr>
      <p:sp>
        <p:nvSpPr>
          <p:cNvPr id="221" name="Google Shape;221;p40"/>
          <p:cNvSpPr txBox="1">
            <a:spLocks noGrp="1"/>
          </p:cNvSpPr>
          <p:nvPr>
            <p:ph type="body" idx="1"/>
          </p:nvPr>
        </p:nvSpPr>
        <p:spPr>
          <a:xfrm>
            <a:off x="3118300" y="1101575"/>
            <a:ext cx="5713800" cy="3920100"/>
          </a:xfrm>
          <a:prstGeom prst="rect">
            <a:avLst/>
          </a:prstGeom>
          <a:noFill/>
          <a:ln>
            <a:noFill/>
          </a:ln>
        </p:spPr>
        <p:txBody>
          <a:bodyPr spcFirstLastPara="1" wrap="square" lIns="91425" tIns="91425" rIns="91425" bIns="91425" anchor="ctr" anchorCtr="0">
            <a:normAutofit fontScale="47500" lnSpcReduction="20000"/>
          </a:bodyPr>
          <a:lstStyle/>
          <a:p>
            <a:pPr marL="0" lvl="0" indent="0" algn="ctr" rtl="0">
              <a:lnSpc>
                <a:spcPct val="115000"/>
              </a:lnSpc>
              <a:spcBef>
                <a:spcPts val="0"/>
              </a:spcBef>
              <a:spcAft>
                <a:spcPts val="0"/>
              </a:spcAft>
              <a:buSzPct val="146532"/>
              <a:buNone/>
            </a:pPr>
            <a:r>
              <a:rPr lang="en" sz="3071" b="1">
                <a:solidFill>
                  <a:srgbClr val="FF6720"/>
                </a:solidFill>
              </a:rPr>
              <a:t>Student must be a child of Delaware resident who was →</a:t>
            </a:r>
            <a:r>
              <a:rPr lang="en" sz="3071">
                <a:solidFill>
                  <a:srgbClr val="FF6720"/>
                </a:solidFill>
              </a:rPr>
              <a:t> </a:t>
            </a:r>
            <a:r>
              <a:rPr lang="en" sz="3071">
                <a:solidFill>
                  <a:schemeClr val="lt1"/>
                </a:solidFill>
              </a:rPr>
              <a:t>A member of the armed forces whose death was service-related; who is being held or was held as a prisoner of war; or who is officially declared missing in action, or a state police officer whose death was service-related, or State Department of Transportation employee routinely employed in job-related activities on the state highway system whose death was job-related</a:t>
            </a:r>
            <a:endParaRPr sz="3071">
              <a:solidFill>
                <a:schemeClr val="lt1"/>
              </a:solidFill>
            </a:endParaRPr>
          </a:p>
          <a:p>
            <a:pPr marL="0" lvl="0" indent="0" algn="ctr" rtl="0">
              <a:lnSpc>
                <a:spcPct val="115000"/>
              </a:lnSpc>
              <a:spcBef>
                <a:spcPts val="1200"/>
              </a:spcBef>
              <a:spcAft>
                <a:spcPts val="0"/>
              </a:spcAft>
              <a:buSzPct val="146532"/>
              <a:buNone/>
            </a:pPr>
            <a:r>
              <a:rPr lang="en" sz="3071">
                <a:solidFill>
                  <a:schemeClr val="lt1"/>
                </a:solidFill>
              </a:rPr>
              <a:t>Student must be 16-24 and have been a Delaware resident for previous three or more consecutives years</a:t>
            </a:r>
            <a:endParaRPr sz="3071">
              <a:solidFill>
                <a:schemeClr val="lt1"/>
              </a:solidFill>
            </a:endParaRPr>
          </a:p>
          <a:p>
            <a:pPr marL="0" lvl="0" indent="0" algn="ctr" rtl="0">
              <a:lnSpc>
                <a:spcPct val="115000"/>
              </a:lnSpc>
              <a:spcBef>
                <a:spcPts val="1200"/>
              </a:spcBef>
              <a:spcAft>
                <a:spcPts val="0"/>
              </a:spcAft>
              <a:buSzPct val="146532"/>
              <a:buNone/>
            </a:pPr>
            <a:r>
              <a:rPr lang="en" sz="3071" b="1">
                <a:solidFill>
                  <a:srgbClr val="FF6720"/>
                </a:solidFill>
              </a:rPr>
              <a:t>Award not to exceed tuition and fees per academic year at → </a:t>
            </a:r>
            <a:r>
              <a:rPr lang="en" sz="3071">
                <a:solidFill>
                  <a:schemeClr val="lt1"/>
                </a:solidFill>
              </a:rPr>
              <a:t>Delaware public college, or private Delaware college if program not offered at DE public institution, or out-of-state public or private college if program of study not offered in DE</a:t>
            </a:r>
            <a:endParaRPr sz="3071">
              <a:solidFill>
                <a:schemeClr val="lt1"/>
              </a:solidFill>
            </a:endParaRPr>
          </a:p>
          <a:p>
            <a:pPr marL="0" lvl="0" indent="0" algn="ctr" rtl="0">
              <a:lnSpc>
                <a:spcPct val="115000"/>
              </a:lnSpc>
              <a:spcBef>
                <a:spcPts val="1200"/>
              </a:spcBef>
              <a:spcAft>
                <a:spcPts val="0"/>
              </a:spcAft>
              <a:buSzPct val="146532"/>
              <a:buNone/>
            </a:pPr>
            <a:r>
              <a:rPr lang="en" sz="3071">
                <a:solidFill>
                  <a:schemeClr val="lt1"/>
                </a:solidFill>
              </a:rPr>
              <a:t>More information </a:t>
            </a:r>
            <a:r>
              <a:rPr lang="en" sz="3071" u="sng">
                <a:solidFill>
                  <a:schemeClr val="hlink"/>
                </a:solidFill>
                <a:hlinkClick r:id="rId3"/>
              </a:rPr>
              <a:t>here</a:t>
            </a:r>
            <a:endParaRPr sz="2400">
              <a:solidFill>
                <a:schemeClr val="lt1"/>
              </a:solidFill>
            </a:endParaRPr>
          </a:p>
        </p:txBody>
      </p:sp>
      <p:sp>
        <p:nvSpPr>
          <p:cNvPr id="222" name="Google Shape;222;p40"/>
          <p:cNvSpPr txBox="1"/>
          <p:nvPr/>
        </p:nvSpPr>
        <p:spPr>
          <a:xfrm>
            <a:off x="1909500" y="292900"/>
            <a:ext cx="6657300" cy="723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FF6720"/>
                </a:solidFill>
                <a:latin typeface="Open Sans"/>
                <a:ea typeface="Open Sans"/>
                <a:cs typeface="Open Sans"/>
                <a:sym typeface="Open Sans"/>
              </a:rPr>
              <a:t>Education Benefits for Children of Deceased Veterans and Others</a:t>
            </a:r>
            <a:endParaRPr sz="1800" b="1" i="0" u="none" strike="noStrike" cap="none">
              <a:solidFill>
                <a:srgbClr val="FF6720"/>
              </a:solidFill>
              <a:latin typeface="Open Sans"/>
              <a:ea typeface="Open Sans"/>
              <a:cs typeface="Open Sans"/>
              <a:sym typeface="Open Sans"/>
            </a:endParaRPr>
          </a:p>
        </p:txBody>
      </p:sp>
      <p:pic>
        <p:nvPicPr>
          <p:cNvPr id="223" name="Google Shape;223;p40"/>
          <p:cNvPicPr preferRelativeResize="0"/>
          <p:nvPr/>
        </p:nvPicPr>
        <p:blipFill rotWithShape="1">
          <a:blip r:embed="rId4">
            <a:alphaModFix/>
          </a:blip>
          <a:srcRect/>
          <a:stretch/>
        </p:blipFill>
        <p:spPr>
          <a:xfrm>
            <a:off x="330325" y="1700213"/>
            <a:ext cx="2619375" cy="1743075"/>
          </a:xfrm>
          <a:prstGeom prst="rect">
            <a:avLst/>
          </a:prstGeom>
          <a:noFill/>
          <a:ln>
            <a:noFill/>
          </a:ln>
        </p:spPr>
      </p:pic>
      <p:pic>
        <p:nvPicPr>
          <p:cNvPr id="224" name="Google Shape;224;p40"/>
          <p:cNvPicPr preferRelativeResize="0"/>
          <p:nvPr/>
        </p:nvPicPr>
        <p:blipFill rotWithShape="1">
          <a:blip r:embed="rId5">
            <a:alphaModFix/>
          </a:blip>
          <a:srcRect t="150" b="160"/>
          <a:stretch/>
        </p:blipFill>
        <p:spPr>
          <a:xfrm>
            <a:off x="0" y="0"/>
            <a:ext cx="1524000" cy="7239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28"/>
        <p:cNvGrpSpPr/>
        <p:nvPr/>
      </p:nvGrpSpPr>
      <p:grpSpPr>
        <a:xfrm>
          <a:off x="0" y="0"/>
          <a:ext cx="0" cy="0"/>
          <a:chOff x="0" y="0"/>
          <a:chExt cx="0" cy="0"/>
        </a:xfrm>
      </p:grpSpPr>
      <p:sp>
        <p:nvSpPr>
          <p:cNvPr id="229" name="Google Shape;229;p41"/>
          <p:cNvSpPr txBox="1">
            <a:spLocks noGrp="1"/>
          </p:cNvSpPr>
          <p:nvPr>
            <p:ph type="body" idx="1"/>
          </p:nvPr>
        </p:nvSpPr>
        <p:spPr>
          <a:xfrm>
            <a:off x="194575" y="754850"/>
            <a:ext cx="2812500" cy="4067100"/>
          </a:xfrm>
          <a:prstGeom prst="rect">
            <a:avLst/>
          </a:prstGeom>
          <a:noFill/>
          <a:ln>
            <a:noFill/>
          </a:ln>
        </p:spPr>
        <p:txBody>
          <a:bodyPr spcFirstLastPara="1" wrap="square" lIns="91425" tIns="91425" rIns="91425" bIns="91425" anchor="ctr" anchorCtr="0">
            <a:normAutofit fontScale="70000"/>
          </a:bodyPr>
          <a:lstStyle/>
          <a:p>
            <a:pPr marL="0" lvl="0" indent="0" algn="l" rtl="0">
              <a:lnSpc>
                <a:spcPct val="115000"/>
              </a:lnSpc>
              <a:spcBef>
                <a:spcPts val="0"/>
              </a:spcBef>
              <a:spcAft>
                <a:spcPts val="0"/>
              </a:spcAft>
              <a:buSzPct val="160714"/>
              <a:buNone/>
            </a:pPr>
            <a:r>
              <a:rPr lang="en" sz="1600" b="1">
                <a:solidFill>
                  <a:srgbClr val="FF6720"/>
                </a:solidFill>
                <a:latin typeface="Josefin Sans"/>
                <a:ea typeface="Josefin Sans"/>
                <a:cs typeface="Josefin Sans"/>
                <a:sym typeface="Josefin Sans"/>
              </a:rPr>
              <a:t>State Tuition Reimbursement →</a:t>
            </a:r>
            <a:r>
              <a:rPr lang="en" sz="1600">
                <a:solidFill>
                  <a:srgbClr val="E32D91"/>
                </a:solidFill>
                <a:latin typeface="Josefin Sans"/>
                <a:ea typeface="Josefin Sans"/>
                <a:cs typeface="Josefin Sans"/>
                <a:sym typeface="Josefin Sans"/>
              </a:rPr>
              <a:t> </a:t>
            </a:r>
            <a:endParaRPr sz="1600">
              <a:solidFill>
                <a:srgbClr val="E32D91"/>
              </a:solidFill>
              <a:latin typeface="Josefin Sans"/>
              <a:ea typeface="Josefin Sans"/>
              <a:cs typeface="Josefin Sans"/>
              <a:sym typeface="Josefin Sans"/>
            </a:endParaRPr>
          </a:p>
          <a:p>
            <a:pPr marL="0" lvl="0" indent="0" algn="l" rtl="0">
              <a:lnSpc>
                <a:spcPct val="115000"/>
              </a:lnSpc>
              <a:spcBef>
                <a:spcPts val="1200"/>
              </a:spcBef>
              <a:spcAft>
                <a:spcPts val="0"/>
              </a:spcAft>
              <a:buSzPct val="160714"/>
              <a:buNone/>
            </a:pPr>
            <a:r>
              <a:rPr lang="en" sz="1600">
                <a:solidFill>
                  <a:schemeClr val="lt1"/>
                </a:solidFill>
                <a:latin typeface="Josefin Sans"/>
                <a:ea typeface="Josefin Sans"/>
                <a:cs typeface="Josefin Sans"/>
                <a:sym typeface="Josefin Sans"/>
              </a:rPr>
              <a:t>Up to 100% tuition reimbursement at Delaware public colleges (Delaware Tech, UD, DSU)</a:t>
            </a:r>
            <a:endParaRPr sz="1600">
              <a:solidFill>
                <a:schemeClr val="lt1"/>
              </a:solidFill>
              <a:latin typeface="Josefin Sans"/>
              <a:ea typeface="Josefin Sans"/>
              <a:cs typeface="Josefin Sans"/>
              <a:sym typeface="Josefin Sans"/>
            </a:endParaRPr>
          </a:p>
          <a:p>
            <a:pPr marL="0" lvl="0" indent="0" algn="l" rtl="0">
              <a:lnSpc>
                <a:spcPct val="115000"/>
              </a:lnSpc>
              <a:spcBef>
                <a:spcPts val="1200"/>
              </a:spcBef>
              <a:spcAft>
                <a:spcPts val="0"/>
              </a:spcAft>
              <a:buSzPct val="160714"/>
              <a:buNone/>
            </a:pPr>
            <a:r>
              <a:rPr lang="en" sz="1600">
                <a:solidFill>
                  <a:schemeClr val="lt1"/>
                </a:solidFill>
                <a:latin typeface="Josefin Sans"/>
                <a:ea typeface="Josefin Sans"/>
                <a:cs typeface="Josefin Sans"/>
                <a:sym typeface="Josefin Sans"/>
              </a:rPr>
              <a:t>Reimbursement at private schools is capped at the average in-state rate </a:t>
            </a:r>
            <a:endParaRPr sz="1600">
              <a:solidFill>
                <a:schemeClr val="lt1"/>
              </a:solidFill>
              <a:latin typeface="Josefin Sans"/>
              <a:ea typeface="Josefin Sans"/>
              <a:cs typeface="Josefin Sans"/>
              <a:sym typeface="Josefin Sans"/>
            </a:endParaRPr>
          </a:p>
          <a:p>
            <a:pPr marL="0" lvl="0" indent="0" algn="l" rtl="0">
              <a:lnSpc>
                <a:spcPct val="115000"/>
              </a:lnSpc>
              <a:spcBef>
                <a:spcPts val="1200"/>
              </a:spcBef>
              <a:spcAft>
                <a:spcPts val="0"/>
              </a:spcAft>
              <a:buSzPct val="160714"/>
              <a:buNone/>
            </a:pPr>
            <a:r>
              <a:rPr lang="en" sz="1600">
                <a:solidFill>
                  <a:schemeClr val="lt1"/>
                </a:solidFill>
                <a:latin typeface="Josefin Sans"/>
                <a:ea typeface="Josefin Sans"/>
                <a:cs typeface="Josefin Sans"/>
                <a:sym typeface="Josefin Sans"/>
              </a:rPr>
              <a:t>Must submit bills, receipts, and transcripts within 45 days after course completion or benefits are forfeited</a:t>
            </a:r>
            <a:endParaRPr sz="1600">
              <a:solidFill>
                <a:schemeClr val="lt1"/>
              </a:solidFill>
              <a:latin typeface="Josefin Sans"/>
              <a:ea typeface="Josefin Sans"/>
              <a:cs typeface="Josefin Sans"/>
              <a:sym typeface="Josefin Sans"/>
            </a:endParaRPr>
          </a:p>
          <a:p>
            <a:pPr marL="0" lvl="0" indent="0" algn="l" rtl="0">
              <a:lnSpc>
                <a:spcPct val="115000"/>
              </a:lnSpc>
              <a:spcBef>
                <a:spcPts val="1200"/>
              </a:spcBef>
              <a:spcAft>
                <a:spcPts val="0"/>
              </a:spcAft>
              <a:buSzPct val="160714"/>
              <a:buNone/>
            </a:pPr>
            <a:r>
              <a:rPr lang="en" sz="1600" b="1">
                <a:solidFill>
                  <a:srgbClr val="FF6720"/>
                </a:solidFill>
                <a:latin typeface="Josefin Sans"/>
                <a:ea typeface="Josefin Sans"/>
                <a:cs typeface="Josefin Sans"/>
                <a:sym typeface="Josefin Sans"/>
              </a:rPr>
              <a:t>Federal Tuition Assistance (FTA) → </a:t>
            </a:r>
            <a:endParaRPr sz="1600" b="1">
              <a:solidFill>
                <a:srgbClr val="FF6720"/>
              </a:solidFill>
              <a:latin typeface="Josefin Sans"/>
              <a:ea typeface="Josefin Sans"/>
              <a:cs typeface="Josefin Sans"/>
              <a:sym typeface="Josefin Sans"/>
            </a:endParaRPr>
          </a:p>
          <a:p>
            <a:pPr marL="0" lvl="0" indent="0" algn="l" rtl="0">
              <a:lnSpc>
                <a:spcPct val="115000"/>
              </a:lnSpc>
              <a:spcBef>
                <a:spcPts val="1200"/>
              </a:spcBef>
              <a:spcAft>
                <a:spcPts val="0"/>
              </a:spcAft>
              <a:buSzPct val="160714"/>
              <a:buNone/>
            </a:pPr>
            <a:r>
              <a:rPr lang="en" sz="1600">
                <a:solidFill>
                  <a:schemeClr val="lt1"/>
                </a:solidFill>
                <a:latin typeface="Josefin Sans"/>
                <a:ea typeface="Josefin Sans"/>
                <a:cs typeface="Josefin Sans"/>
                <a:sym typeface="Josefin Sans"/>
              </a:rPr>
              <a:t>Pays up to $250 per credit hour, up to $4,500 per year, for off-duty college classes </a:t>
            </a:r>
            <a:endParaRPr sz="1600">
              <a:solidFill>
                <a:schemeClr val="lt1"/>
              </a:solidFill>
              <a:latin typeface="Josefin Sans"/>
              <a:ea typeface="Josefin Sans"/>
              <a:cs typeface="Josefin Sans"/>
              <a:sym typeface="Josefin Sans"/>
            </a:endParaRPr>
          </a:p>
          <a:p>
            <a:pPr marL="0" lvl="0" indent="0" algn="l" rtl="0">
              <a:lnSpc>
                <a:spcPct val="115000"/>
              </a:lnSpc>
              <a:spcBef>
                <a:spcPts val="1200"/>
              </a:spcBef>
              <a:spcAft>
                <a:spcPts val="0"/>
              </a:spcAft>
              <a:buSzPct val="160714"/>
              <a:buNone/>
            </a:pPr>
            <a:r>
              <a:rPr lang="en" sz="1600">
                <a:solidFill>
                  <a:schemeClr val="lt1"/>
                </a:solidFill>
                <a:latin typeface="Josefin Sans"/>
                <a:ea typeface="Josefin Sans"/>
                <a:cs typeface="Josefin Sans"/>
                <a:sym typeface="Josefin Sans"/>
              </a:rPr>
              <a:t>Covers accredited college, vocational, and graduate programs</a:t>
            </a:r>
            <a:endParaRPr sz="1600">
              <a:solidFill>
                <a:schemeClr val="lt1"/>
              </a:solidFill>
              <a:latin typeface="Josefin Sans"/>
              <a:ea typeface="Josefin Sans"/>
              <a:cs typeface="Josefin Sans"/>
              <a:sym typeface="Josefin Sans"/>
            </a:endParaRPr>
          </a:p>
        </p:txBody>
      </p:sp>
      <p:sp>
        <p:nvSpPr>
          <p:cNvPr id="230" name="Google Shape;230;p41"/>
          <p:cNvSpPr txBox="1"/>
          <p:nvPr/>
        </p:nvSpPr>
        <p:spPr>
          <a:xfrm>
            <a:off x="1929200" y="169775"/>
            <a:ext cx="6629400" cy="585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FF6720"/>
                </a:solidFill>
                <a:latin typeface="Open Sans"/>
                <a:ea typeface="Open Sans"/>
                <a:cs typeface="Open Sans"/>
                <a:sym typeface="Open Sans"/>
              </a:rPr>
              <a:t>Military Education Benefits by Branch: DE Army National Guard</a:t>
            </a:r>
            <a:endParaRPr sz="1800" b="1" i="0" u="none" strike="noStrike" cap="none">
              <a:solidFill>
                <a:srgbClr val="FF6720"/>
              </a:solidFill>
              <a:latin typeface="Open Sans"/>
              <a:ea typeface="Open Sans"/>
              <a:cs typeface="Open Sans"/>
              <a:sym typeface="Open Sans"/>
            </a:endParaRPr>
          </a:p>
        </p:txBody>
      </p:sp>
      <p:sp>
        <p:nvSpPr>
          <p:cNvPr id="231" name="Google Shape;231;p41"/>
          <p:cNvSpPr txBox="1">
            <a:spLocks noGrp="1"/>
          </p:cNvSpPr>
          <p:nvPr>
            <p:ph type="body" idx="1"/>
          </p:nvPr>
        </p:nvSpPr>
        <p:spPr>
          <a:xfrm>
            <a:off x="6074075" y="754850"/>
            <a:ext cx="2812500" cy="4067100"/>
          </a:xfrm>
          <a:prstGeom prst="rect">
            <a:avLst/>
          </a:prstGeom>
          <a:noFill/>
          <a:ln>
            <a:noFill/>
          </a:ln>
        </p:spPr>
        <p:txBody>
          <a:bodyPr spcFirstLastPara="1" wrap="square" lIns="91425" tIns="91425" rIns="91425" bIns="91425" anchor="ctr" anchorCtr="0">
            <a:normAutofit lnSpcReduction="20000"/>
          </a:bodyPr>
          <a:lstStyle/>
          <a:p>
            <a:pPr marL="0" lvl="0" indent="0" algn="l" rtl="0">
              <a:lnSpc>
                <a:spcPct val="115000"/>
              </a:lnSpc>
              <a:spcBef>
                <a:spcPts val="0"/>
              </a:spcBef>
              <a:spcAft>
                <a:spcPts val="0"/>
              </a:spcAft>
              <a:buSzPts val="1800"/>
              <a:buNone/>
            </a:pPr>
            <a:r>
              <a:rPr lang="en" sz="1600" b="1">
                <a:solidFill>
                  <a:srgbClr val="FF6720"/>
                </a:solidFill>
              </a:rPr>
              <a:t>Student Loan Repayment Program → </a:t>
            </a:r>
            <a:endParaRPr sz="1600" b="1">
              <a:solidFill>
                <a:srgbClr val="FF6720"/>
              </a:solidFill>
            </a:endParaRPr>
          </a:p>
          <a:p>
            <a:pPr marL="0" lvl="0" indent="0" algn="l" rtl="0">
              <a:lnSpc>
                <a:spcPct val="115000"/>
              </a:lnSpc>
              <a:spcBef>
                <a:spcPts val="1200"/>
              </a:spcBef>
              <a:spcAft>
                <a:spcPts val="0"/>
              </a:spcAft>
              <a:buSzPts val="1800"/>
              <a:buNone/>
            </a:pPr>
            <a:r>
              <a:rPr lang="en" sz="1600">
                <a:solidFill>
                  <a:schemeClr val="lt1"/>
                </a:solidFill>
              </a:rPr>
              <a:t>Eligible enlistees may receive up to $50,000 toward qualifying student loans if they meet MOS and reenlistment requirements</a:t>
            </a:r>
            <a:endParaRPr sz="16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en" sz="1600" b="1">
                <a:solidFill>
                  <a:srgbClr val="FF6720"/>
                </a:solidFill>
              </a:rPr>
              <a:t>College Credit for Military Training → </a:t>
            </a:r>
            <a:endParaRPr sz="1600" b="1">
              <a:solidFill>
                <a:srgbClr val="FF6720"/>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lt1"/>
                </a:solidFill>
              </a:rPr>
              <a:t>Guard training and certifications may count toward college credits through the ACE Military Guide</a:t>
            </a:r>
            <a:endParaRPr sz="1600">
              <a:solidFill>
                <a:schemeClr val="lt1"/>
              </a:solidFill>
              <a:latin typeface="Josefin Sans"/>
              <a:ea typeface="Josefin Sans"/>
              <a:cs typeface="Josefin Sans"/>
              <a:sym typeface="Josefin Sans"/>
            </a:endParaRPr>
          </a:p>
        </p:txBody>
      </p:sp>
      <p:pic>
        <p:nvPicPr>
          <p:cNvPr id="232" name="Google Shape;232;p41"/>
          <p:cNvPicPr preferRelativeResize="0"/>
          <p:nvPr/>
        </p:nvPicPr>
        <p:blipFill rotWithShape="1">
          <a:blip r:embed="rId3">
            <a:alphaModFix/>
          </a:blip>
          <a:srcRect/>
          <a:stretch/>
        </p:blipFill>
        <p:spPr>
          <a:xfrm>
            <a:off x="3101737" y="1573400"/>
            <a:ext cx="2744825" cy="1522850"/>
          </a:xfrm>
          <a:prstGeom prst="rect">
            <a:avLst/>
          </a:prstGeom>
          <a:noFill/>
          <a:ln>
            <a:noFill/>
          </a:ln>
        </p:spPr>
      </p:pic>
      <p:pic>
        <p:nvPicPr>
          <p:cNvPr id="233" name="Google Shape;233;p41"/>
          <p:cNvPicPr preferRelativeResize="0"/>
          <p:nvPr/>
        </p:nvPicPr>
        <p:blipFill rotWithShape="1">
          <a:blip r:embed="rId4">
            <a:alphaModFix/>
          </a:blip>
          <a:srcRect t="150" b="160"/>
          <a:stretch/>
        </p:blipFill>
        <p:spPr>
          <a:xfrm>
            <a:off x="43475" y="0"/>
            <a:ext cx="1524000" cy="723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37"/>
        <p:cNvGrpSpPr/>
        <p:nvPr/>
      </p:nvGrpSpPr>
      <p:grpSpPr>
        <a:xfrm>
          <a:off x="0" y="0"/>
          <a:ext cx="0" cy="0"/>
          <a:chOff x="0" y="0"/>
          <a:chExt cx="0" cy="0"/>
        </a:xfrm>
      </p:grpSpPr>
      <p:sp>
        <p:nvSpPr>
          <p:cNvPr id="238" name="Google Shape;238;p42"/>
          <p:cNvSpPr txBox="1">
            <a:spLocks noGrp="1"/>
          </p:cNvSpPr>
          <p:nvPr>
            <p:ph type="body" idx="1"/>
          </p:nvPr>
        </p:nvSpPr>
        <p:spPr>
          <a:xfrm>
            <a:off x="3118300" y="1101575"/>
            <a:ext cx="5713800" cy="39201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sz="1600">
                <a:solidFill>
                  <a:schemeClr val="lt1"/>
                </a:solidFill>
              </a:rPr>
              <a:t>Tuition Assistance (TA): Up to $250 per credit hour, max $4,000 per year for college courses while serving.</a:t>
            </a:r>
            <a:endParaRPr sz="1600">
              <a:solidFill>
                <a:schemeClr val="lt1"/>
              </a:solidFill>
            </a:endParaRPr>
          </a:p>
          <a:p>
            <a:pPr marL="0" lvl="0" indent="0" algn="l" rtl="0">
              <a:lnSpc>
                <a:spcPct val="115000"/>
              </a:lnSpc>
              <a:spcBef>
                <a:spcPts val="1200"/>
              </a:spcBef>
              <a:spcAft>
                <a:spcPts val="0"/>
              </a:spcAft>
              <a:buSzPts val="1800"/>
              <a:buNone/>
            </a:pPr>
            <a:r>
              <a:rPr lang="en" sz="1600">
                <a:solidFill>
                  <a:schemeClr val="lt1"/>
                </a:solidFill>
              </a:rPr>
              <a:t>GI Bill: Eligible soldiers can receive the Post-9/11 GI Bill, covering 100% of in-state tuition at public colleges and some housing and book costs.</a:t>
            </a:r>
            <a:endParaRPr sz="1600">
              <a:solidFill>
                <a:schemeClr val="lt1"/>
              </a:solidFill>
            </a:endParaRPr>
          </a:p>
          <a:p>
            <a:pPr marL="0" lvl="0" indent="0" algn="l" rtl="0">
              <a:lnSpc>
                <a:spcPct val="115000"/>
              </a:lnSpc>
              <a:spcBef>
                <a:spcPts val="1200"/>
              </a:spcBef>
              <a:spcAft>
                <a:spcPts val="0"/>
              </a:spcAft>
              <a:buSzPts val="1800"/>
              <a:buNone/>
            </a:pPr>
            <a:r>
              <a:rPr lang="en" sz="1600">
                <a:solidFill>
                  <a:schemeClr val="lt1"/>
                </a:solidFill>
              </a:rPr>
              <a:t>Army Credentialing Assistance (CA): Covers certifications and licenses in high-demand fields.</a:t>
            </a:r>
            <a:endParaRPr sz="1600">
              <a:solidFill>
                <a:schemeClr val="lt1"/>
              </a:solidFill>
            </a:endParaRPr>
          </a:p>
          <a:p>
            <a:pPr marL="0" lvl="0" indent="0" algn="l" rtl="0">
              <a:lnSpc>
                <a:spcPct val="115000"/>
              </a:lnSpc>
              <a:spcBef>
                <a:spcPts val="1200"/>
              </a:spcBef>
              <a:spcAft>
                <a:spcPts val="1200"/>
              </a:spcAft>
              <a:buSzPts val="1800"/>
              <a:buNone/>
            </a:pPr>
            <a:r>
              <a:rPr lang="en" sz="1600">
                <a:solidFill>
                  <a:schemeClr val="lt1"/>
                </a:solidFill>
              </a:rPr>
              <a:t>Army ROTC Scholarships: Available to college students who commit to serving as officers after graduation.</a:t>
            </a:r>
            <a:endParaRPr sz="1600">
              <a:solidFill>
                <a:schemeClr val="lt1"/>
              </a:solidFill>
            </a:endParaRPr>
          </a:p>
        </p:txBody>
      </p:sp>
      <p:sp>
        <p:nvSpPr>
          <p:cNvPr id="239" name="Google Shape;239;p42"/>
          <p:cNvSpPr txBox="1"/>
          <p:nvPr/>
        </p:nvSpPr>
        <p:spPr>
          <a:xfrm>
            <a:off x="2185100" y="355900"/>
            <a:ext cx="63819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2300" b="1" i="0" u="none" strike="noStrike" cap="none">
                <a:solidFill>
                  <a:srgbClr val="FF6720"/>
                </a:solidFill>
                <a:latin typeface="Open Sans"/>
                <a:ea typeface="Open Sans"/>
                <a:cs typeface="Open Sans"/>
                <a:sym typeface="Open Sans"/>
              </a:rPr>
              <a:t>Military Education Benefits by Branch: U.S. Army</a:t>
            </a:r>
            <a:endParaRPr sz="2300" b="1" i="0" u="none" strike="noStrike" cap="none">
              <a:solidFill>
                <a:srgbClr val="FF6720"/>
              </a:solidFill>
              <a:latin typeface="Open Sans"/>
              <a:ea typeface="Open Sans"/>
              <a:cs typeface="Open Sans"/>
              <a:sym typeface="Open Sans"/>
            </a:endParaRPr>
          </a:p>
        </p:txBody>
      </p:sp>
      <p:pic>
        <p:nvPicPr>
          <p:cNvPr id="240" name="Google Shape;240;p42"/>
          <p:cNvPicPr preferRelativeResize="0"/>
          <p:nvPr/>
        </p:nvPicPr>
        <p:blipFill rotWithShape="1">
          <a:blip r:embed="rId3">
            <a:alphaModFix/>
          </a:blip>
          <a:srcRect/>
          <a:stretch/>
        </p:blipFill>
        <p:spPr>
          <a:xfrm>
            <a:off x="169325" y="2065925"/>
            <a:ext cx="2813500" cy="1560978"/>
          </a:xfrm>
          <a:prstGeom prst="rect">
            <a:avLst/>
          </a:prstGeom>
          <a:noFill/>
          <a:ln>
            <a:noFill/>
          </a:ln>
        </p:spPr>
      </p:pic>
      <p:pic>
        <p:nvPicPr>
          <p:cNvPr id="241" name="Google Shape;241;p42"/>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45"/>
        <p:cNvGrpSpPr/>
        <p:nvPr/>
      </p:nvGrpSpPr>
      <p:grpSpPr>
        <a:xfrm>
          <a:off x="0" y="0"/>
          <a:ext cx="0" cy="0"/>
          <a:chOff x="0" y="0"/>
          <a:chExt cx="0" cy="0"/>
        </a:xfrm>
      </p:grpSpPr>
      <p:sp>
        <p:nvSpPr>
          <p:cNvPr id="246" name="Google Shape;246;p43"/>
          <p:cNvSpPr txBox="1">
            <a:spLocks noGrp="1"/>
          </p:cNvSpPr>
          <p:nvPr>
            <p:ph type="body" idx="1"/>
          </p:nvPr>
        </p:nvSpPr>
        <p:spPr>
          <a:xfrm>
            <a:off x="355300" y="2571750"/>
            <a:ext cx="8366700" cy="23145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sz="1600">
                <a:solidFill>
                  <a:schemeClr val="lt1"/>
                </a:solidFill>
              </a:rPr>
              <a:t>Tuition Assistance: Covers up to $4,000/year for college classes taken while serving.</a:t>
            </a:r>
            <a:endParaRPr sz="1600">
              <a:solidFill>
                <a:schemeClr val="lt1"/>
              </a:solidFill>
            </a:endParaRPr>
          </a:p>
          <a:p>
            <a:pPr marL="0" lvl="0" indent="0" algn="l" rtl="0">
              <a:lnSpc>
                <a:spcPct val="115000"/>
              </a:lnSpc>
              <a:spcBef>
                <a:spcPts val="1200"/>
              </a:spcBef>
              <a:spcAft>
                <a:spcPts val="0"/>
              </a:spcAft>
              <a:buSzPts val="1800"/>
              <a:buNone/>
            </a:pPr>
            <a:r>
              <a:rPr lang="en" sz="1600">
                <a:solidFill>
                  <a:schemeClr val="lt1"/>
                </a:solidFill>
              </a:rPr>
              <a:t>Navy College Program: Allows sailors to take college courses during off-duty hours and connect with partner schools.</a:t>
            </a:r>
            <a:endParaRPr sz="1600">
              <a:solidFill>
                <a:schemeClr val="lt1"/>
              </a:solidFill>
            </a:endParaRPr>
          </a:p>
          <a:p>
            <a:pPr marL="0" lvl="0" indent="0" algn="l" rtl="0">
              <a:lnSpc>
                <a:spcPct val="115000"/>
              </a:lnSpc>
              <a:spcBef>
                <a:spcPts val="1200"/>
              </a:spcBef>
              <a:spcAft>
                <a:spcPts val="0"/>
              </a:spcAft>
              <a:buSzPts val="1800"/>
              <a:buNone/>
            </a:pPr>
            <a:r>
              <a:rPr lang="en" sz="1600">
                <a:solidFill>
                  <a:schemeClr val="lt1"/>
                </a:solidFill>
              </a:rPr>
              <a:t>Post-9/11 GI Bill: Covers tuition and fees for eligible veterans, plus a monthly housing allowance.</a:t>
            </a:r>
            <a:endParaRPr sz="1600">
              <a:solidFill>
                <a:schemeClr val="lt1"/>
              </a:solidFill>
            </a:endParaRPr>
          </a:p>
          <a:p>
            <a:pPr marL="0" lvl="0" indent="0" algn="l" rtl="0">
              <a:lnSpc>
                <a:spcPct val="115000"/>
              </a:lnSpc>
              <a:spcBef>
                <a:spcPts val="1200"/>
              </a:spcBef>
              <a:spcAft>
                <a:spcPts val="1200"/>
              </a:spcAft>
              <a:buSzPts val="1800"/>
              <a:buNone/>
            </a:pPr>
            <a:r>
              <a:rPr lang="en" sz="1600">
                <a:solidFill>
                  <a:schemeClr val="lt1"/>
                </a:solidFill>
              </a:rPr>
              <a:t>Navy COOL: Pays for professional certifications in areas related to your Navy role.</a:t>
            </a:r>
            <a:endParaRPr sz="1600">
              <a:solidFill>
                <a:schemeClr val="lt1"/>
              </a:solidFill>
            </a:endParaRPr>
          </a:p>
        </p:txBody>
      </p:sp>
      <p:sp>
        <p:nvSpPr>
          <p:cNvPr id="247" name="Google Shape;247;p43"/>
          <p:cNvSpPr txBox="1"/>
          <p:nvPr/>
        </p:nvSpPr>
        <p:spPr>
          <a:xfrm>
            <a:off x="1752025" y="195150"/>
            <a:ext cx="7096800" cy="490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2200" b="1" i="0" u="none" strike="noStrike" cap="none">
                <a:solidFill>
                  <a:srgbClr val="FF6720"/>
                </a:solidFill>
                <a:latin typeface="Open Sans"/>
                <a:ea typeface="Open Sans"/>
                <a:cs typeface="Open Sans"/>
                <a:sym typeface="Open Sans"/>
              </a:rPr>
              <a:t>Military Education Benefits by Branch: U.S. Navy</a:t>
            </a:r>
            <a:endParaRPr sz="2200" b="1" i="0" u="none" strike="noStrike" cap="none">
              <a:solidFill>
                <a:srgbClr val="FF6720"/>
              </a:solidFill>
              <a:latin typeface="Open Sans"/>
              <a:ea typeface="Open Sans"/>
              <a:cs typeface="Open Sans"/>
              <a:sym typeface="Open Sans"/>
            </a:endParaRPr>
          </a:p>
        </p:txBody>
      </p:sp>
      <p:pic>
        <p:nvPicPr>
          <p:cNvPr id="248" name="Google Shape;248;p43"/>
          <p:cNvPicPr preferRelativeResize="0"/>
          <p:nvPr/>
        </p:nvPicPr>
        <p:blipFill rotWithShape="1">
          <a:blip r:embed="rId3">
            <a:alphaModFix/>
          </a:blip>
          <a:srcRect/>
          <a:stretch/>
        </p:blipFill>
        <p:spPr>
          <a:xfrm>
            <a:off x="3515000" y="981063"/>
            <a:ext cx="2876550" cy="1590675"/>
          </a:xfrm>
          <a:prstGeom prst="rect">
            <a:avLst/>
          </a:prstGeom>
          <a:noFill/>
          <a:ln>
            <a:noFill/>
          </a:ln>
        </p:spPr>
      </p:pic>
      <p:pic>
        <p:nvPicPr>
          <p:cNvPr id="249" name="Google Shape;249;p43"/>
          <p:cNvPicPr preferRelativeResize="0"/>
          <p:nvPr/>
        </p:nvPicPr>
        <p:blipFill rotWithShape="1">
          <a:blip r:embed="rId4">
            <a:alphaModFix/>
          </a:blip>
          <a:srcRect t="150" b="160"/>
          <a:stretch/>
        </p:blipFill>
        <p:spPr>
          <a:xfrm>
            <a:off x="0" y="78300"/>
            <a:ext cx="1524000" cy="723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53"/>
        <p:cNvGrpSpPr/>
        <p:nvPr/>
      </p:nvGrpSpPr>
      <p:grpSpPr>
        <a:xfrm>
          <a:off x="0" y="0"/>
          <a:ext cx="0" cy="0"/>
          <a:chOff x="0" y="0"/>
          <a:chExt cx="0" cy="0"/>
        </a:xfrm>
      </p:grpSpPr>
      <p:sp>
        <p:nvSpPr>
          <p:cNvPr id="254" name="Google Shape;254;p44"/>
          <p:cNvSpPr txBox="1">
            <a:spLocks noGrp="1"/>
          </p:cNvSpPr>
          <p:nvPr>
            <p:ph type="body" idx="1"/>
          </p:nvPr>
        </p:nvSpPr>
        <p:spPr>
          <a:xfrm>
            <a:off x="6184050" y="1101575"/>
            <a:ext cx="2648100" cy="39201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sz="2100">
                <a:solidFill>
                  <a:schemeClr val="lt1"/>
                </a:solidFill>
              </a:rPr>
              <a:t>GI Bill: Fully covers tuition for eligible members after service.</a:t>
            </a:r>
            <a:endParaRPr sz="2100">
              <a:solidFill>
                <a:schemeClr val="lt1"/>
              </a:solidFill>
            </a:endParaRPr>
          </a:p>
          <a:p>
            <a:pPr marL="0" lvl="0" indent="0" algn="l" rtl="0">
              <a:lnSpc>
                <a:spcPct val="115000"/>
              </a:lnSpc>
              <a:spcBef>
                <a:spcPts val="1200"/>
              </a:spcBef>
              <a:spcAft>
                <a:spcPts val="1200"/>
              </a:spcAft>
              <a:buSzPts val="1800"/>
              <a:buNone/>
            </a:pPr>
            <a:r>
              <a:rPr lang="en" sz="2100">
                <a:solidFill>
                  <a:schemeClr val="lt1"/>
                </a:solidFill>
              </a:rPr>
              <a:t>AF COOL Program: Funds credentialing and certification exams.</a:t>
            </a:r>
            <a:endParaRPr sz="2100">
              <a:solidFill>
                <a:schemeClr val="lt1"/>
              </a:solidFill>
            </a:endParaRPr>
          </a:p>
        </p:txBody>
      </p:sp>
      <p:sp>
        <p:nvSpPr>
          <p:cNvPr id="255" name="Google Shape;255;p44"/>
          <p:cNvSpPr txBox="1"/>
          <p:nvPr/>
        </p:nvSpPr>
        <p:spPr>
          <a:xfrm>
            <a:off x="1692975" y="355900"/>
            <a:ext cx="68739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FF6720"/>
                </a:solidFill>
                <a:latin typeface="Open Sans"/>
                <a:ea typeface="Open Sans"/>
                <a:cs typeface="Open Sans"/>
                <a:sym typeface="Open Sans"/>
              </a:rPr>
              <a:t>Military Education Benefits by Branch: U.S. Air Force &amp; Space Force</a:t>
            </a:r>
            <a:endParaRPr sz="1800" b="1" i="0" u="none" strike="noStrike" cap="none">
              <a:solidFill>
                <a:srgbClr val="FF6720"/>
              </a:solidFill>
              <a:latin typeface="Open Sans"/>
              <a:ea typeface="Open Sans"/>
              <a:cs typeface="Open Sans"/>
              <a:sym typeface="Open Sans"/>
            </a:endParaRPr>
          </a:p>
        </p:txBody>
      </p:sp>
      <p:pic>
        <p:nvPicPr>
          <p:cNvPr id="256" name="Google Shape;256;p44"/>
          <p:cNvPicPr preferRelativeResize="0"/>
          <p:nvPr/>
        </p:nvPicPr>
        <p:blipFill rotWithShape="1">
          <a:blip r:embed="rId3">
            <a:alphaModFix/>
          </a:blip>
          <a:srcRect/>
          <a:stretch/>
        </p:blipFill>
        <p:spPr>
          <a:xfrm>
            <a:off x="3233437" y="1744500"/>
            <a:ext cx="2813500" cy="1560978"/>
          </a:xfrm>
          <a:prstGeom prst="rect">
            <a:avLst/>
          </a:prstGeom>
          <a:noFill/>
          <a:ln>
            <a:noFill/>
          </a:ln>
        </p:spPr>
      </p:pic>
      <p:sp>
        <p:nvSpPr>
          <p:cNvPr id="257" name="Google Shape;257;p44"/>
          <p:cNvSpPr txBox="1">
            <a:spLocks noGrp="1"/>
          </p:cNvSpPr>
          <p:nvPr>
            <p:ph type="body" idx="1"/>
          </p:nvPr>
        </p:nvSpPr>
        <p:spPr>
          <a:xfrm>
            <a:off x="495925" y="966350"/>
            <a:ext cx="2600400" cy="39201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sz="1600">
                <a:solidFill>
                  <a:schemeClr val="lt1"/>
                </a:solidFill>
              </a:rPr>
              <a:t>Tuition Assistance: Up to $250/credit hour, max $4,500/year.</a:t>
            </a:r>
            <a:endParaRPr sz="1600">
              <a:solidFill>
                <a:schemeClr val="lt1"/>
              </a:solidFill>
            </a:endParaRPr>
          </a:p>
          <a:p>
            <a:pPr marL="0" lvl="0" indent="0" algn="l" rtl="0">
              <a:lnSpc>
                <a:spcPct val="115000"/>
              </a:lnSpc>
              <a:spcBef>
                <a:spcPts val="1200"/>
              </a:spcBef>
              <a:spcAft>
                <a:spcPts val="1200"/>
              </a:spcAft>
              <a:buSzPts val="1800"/>
              <a:buNone/>
            </a:pPr>
            <a:r>
              <a:rPr lang="en" sz="1600">
                <a:solidFill>
                  <a:schemeClr val="lt1"/>
                </a:solidFill>
              </a:rPr>
              <a:t>Community College of the Air Force (CCAF): Enlisted members earn associate degrees in applied science related to their career field—automatically enrolled.</a:t>
            </a:r>
            <a:endParaRPr sz="1600">
              <a:solidFill>
                <a:schemeClr val="lt1"/>
              </a:solidFill>
            </a:endParaRPr>
          </a:p>
        </p:txBody>
      </p:sp>
      <p:pic>
        <p:nvPicPr>
          <p:cNvPr id="258" name="Google Shape;258;p44"/>
          <p:cNvPicPr preferRelativeResize="0"/>
          <p:nvPr/>
        </p:nvPicPr>
        <p:blipFill rotWithShape="1">
          <a:blip r:embed="rId4">
            <a:alphaModFix/>
          </a:blip>
          <a:srcRect t="150" b="160"/>
          <a:stretch/>
        </p:blipFill>
        <p:spPr>
          <a:xfrm>
            <a:off x="43475" y="0"/>
            <a:ext cx="1524000" cy="723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62"/>
        <p:cNvGrpSpPr/>
        <p:nvPr/>
      </p:nvGrpSpPr>
      <p:grpSpPr>
        <a:xfrm>
          <a:off x="0" y="0"/>
          <a:ext cx="0" cy="0"/>
          <a:chOff x="0" y="0"/>
          <a:chExt cx="0" cy="0"/>
        </a:xfrm>
      </p:grpSpPr>
      <p:sp>
        <p:nvSpPr>
          <p:cNvPr id="263" name="Google Shape;263;p45"/>
          <p:cNvSpPr txBox="1">
            <a:spLocks noGrp="1"/>
          </p:cNvSpPr>
          <p:nvPr>
            <p:ph type="body" idx="1"/>
          </p:nvPr>
        </p:nvSpPr>
        <p:spPr>
          <a:xfrm>
            <a:off x="398250" y="737750"/>
            <a:ext cx="5269800" cy="40419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a:solidFill>
                  <a:schemeClr val="lt1"/>
                </a:solidFill>
              </a:rPr>
              <a:t>Tuition Assistance: Covers 75% of tuition, up to $4,500/year.</a:t>
            </a:r>
            <a:endParaRPr>
              <a:solidFill>
                <a:schemeClr val="lt1"/>
              </a:solidFill>
            </a:endParaRPr>
          </a:p>
          <a:p>
            <a:pPr marL="0" lvl="0" indent="0" algn="l" rtl="0">
              <a:lnSpc>
                <a:spcPct val="115000"/>
              </a:lnSpc>
              <a:spcBef>
                <a:spcPts val="1200"/>
              </a:spcBef>
              <a:spcAft>
                <a:spcPts val="0"/>
              </a:spcAft>
              <a:buSzPts val="1800"/>
              <a:buNone/>
            </a:pPr>
            <a:r>
              <a:rPr lang="en">
                <a:solidFill>
                  <a:schemeClr val="lt1"/>
                </a:solidFill>
              </a:rPr>
              <a:t>Post-9/11 GI Bill: Available to eligible service members and veterans.</a:t>
            </a:r>
            <a:endParaRPr>
              <a:solidFill>
                <a:schemeClr val="lt1"/>
              </a:solidFill>
            </a:endParaRPr>
          </a:p>
          <a:p>
            <a:pPr marL="0" lvl="0" indent="0" algn="l" rtl="0">
              <a:lnSpc>
                <a:spcPct val="115000"/>
              </a:lnSpc>
              <a:spcBef>
                <a:spcPts val="1200"/>
              </a:spcBef>
              <a:spcAft>
                <a:spcPts val="0"/>
              </a:spcAft>
              <a:buSzPts val="1800"/>
              <a:buNone/>
            </a:pPr>
            <a:r>
              <a:rPr lang="en">
                <a:solidFill>
                  <a:schemeClr val="lt1"/>
                </a:solidFill>
              </a:rPr>
              <a:t>Coast Guard COOL: Supports certifications in areas related to active-duty roles.</a:t>
            </a:r>
            <a:endParaRPr>
              <a:solidFill>
                <a:schemeClr val="lt1"/>
              </a:solidFill>
            </a:endParaRPr>
          </a:p>
          <a:p>
            <a:pPr marL="0" lvl="0" indent="0" algn="l" rtl="0">
              <a:lnSpc>
                <a:spcPct val="115000"/>
              </a:lnSpc>
              <a:spcBef>
                <a:spcPts val="1200"/>
              </a:spcBef>
              <a:spcAft>
                <a:spcPts val="1200"/>
              </a:spcAft>
              <a:buSzPts val="1800"/>
              <a:buNone/>
            </a:pPr>
            <a:r>
              <a:rPr lang="en">
                <a:solidFill>
                  <a:schemeClr val="lt1"/>
                </a:solidFill>
              </a:rPr>
              <a:t>Scholarship &amp; Commissioning Programs: Opportunities for college students to enter the Coast Guard as officers after graduation.</a:t>
            </a:r>
            <a:endParaRPr>
              <a:solidFill>
                <a:schemeClr val="lt1"/>
              </a:solidFill>
            </a:endParaRPr>
          </a:p>
        </p:txBody>
      </p:sp>
      <p:sp>
        <p:nvSpPr>
          <p:cNvPr id="264" name="Google Shape;264;p45"/>
          <p:cNvSpPr txBox="1"/>
          <p:nvPr/>
        </p:nvSpPr>
        <p:spPr>
          <a:xfrm>
            <a:off x="5372050" y="2665375"/>
            <a:ext cx="3482400" cy="1606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 sz="2100" b="1" i="0" u="none" strike="noStrike" cap="none">
                <a:solidFill>
                  <a:srgbClr val="FF6720"/>
                </a:solidFill>
                <a:latin typeface="Open Sans"/>
                <a:ea typeface="Open Sans"/>
                <a:cs typeface="Open Sans"/>
                <a:sym typeface="Open Sans"/>
              </a:rPr>
              <a:t>Military Education Benefits by Branch: </a:t>
            </a:r>
            <a:endParaRPr sz="2100" b="1" i="0" u="none" strike="noStrike" cap="none">
              <a:solidFill>
                <a:srgbClr val="FF6720"/>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100"/>
              <a:buFont typeface="Arial"/>
              <a:buNone/>
            </a:pPr>
            <a:r>
              <a:rPr lang="en" sz="2100" b="1" i="0" u="none" strike="noStrike" cap="none">
                <a:solidFill>
                  <a:srgbClr val="FF6720"/>
                </a:solidFill>
                <a:latin typeface="Open Sans"/>
                <a:ea typeface="Open Sans"/>
                <a:cs typeface="Open Sans"/>
                <a:sym typeface="Open Sans"/>
              </a:rPr>
              <a:t>U.S. Coastguard</a:t>
            </a:r>
            <a:endParaRPr sz="2100" b="1" i="0" u="none" strike="noStrike" cap="none">
              <a:solidFill>
                <a:srgbClr val="FF6720"/>
              </a:solidFill>
              <a:latin typeface="Open Sans"/>
              <a:ea typeface="Open Sans"/>
              <a:cs typeface="Open Sans"/>
              <a:sym typeface="Open Sans"/>
            </a:endParaRPr>
          </a:p>
        </p:txBody>
      </p:sp>
      <p:pic>
        <p:nvPicPr>
          <p:cNvPr id="265" name="Google Shape;265;p45"/>
          <p:cNvPicPr preferRelativeResize="0"/>
          <p:nvPr/>
        </p:nvPicPr>
        <p:blipFill rotWithShape="1">
          <a:blip r:embed="rId3">
            <a:alphaModFix/>
          </a:blip>
          <a:srcRect/>
          <a:stretch/>
        </p:blipFill>
        <p:spPr>
          <a:xfrm>
            <a:off x="5668125" y="737750"/>
            <a:ext cx="2813500" cy="1560978"/>
          </a:xfrm>
          <a:prstGeom prst="rect">
            <a:avLst/>
          </a:prstGeom>
          <a:noFill/>
          <a:ln>
            <a:noFill/>
          </a:ln>
        </p:spPr>
      </p:pic>
      <p:pic>
        <p:nvPicPr>
          <p:cNvPr id="266" name="Google Shape;266;p45"/>
          <p:cNvPicPr preferRelativeResize="0"/>
          <p:nvPr/>
        </p:nvPicPr>
        <p:blipFill rotWithShape="1">
          <a:blip r:embed="rId4">
            <a:alphaModFix/>
          </a:blip>
          <a:srcRect t="150" b="160"/>
          <a:stretch/>
        </p:blipFill>
        <p:spPr>
          <a:xfrm>
            <a:off x="43475" y="0"/>
            <a:ext cx="1524000" cy="7239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70"/>
        <p:cNvGrpSpPr/>
        <p:nvPr/>
      </p:nvGrpSpPr>
      <p:grpSpPr>
        <a:xfrm>
          <a:off x="0" y="0"/>
          <a:ext cx="0" cy="0"/>
          <a:chOff x="0" y="0"/>
          <a:chExt cx="0" cy="0"/>
        </a:xfrm>
      </p:grpSpPr>
      <p:sp>
        <p:nvSpPr>
          <p:cNvPr id="271" name="Google Shape;271;p46"/>
          <p:cNvSpPr txBox="1">
            <a:spLocks noGrp="1"/>
          </p:cNvSpPr>
          <p:nvPr>
            <p:ph type="body" idx="1"/>
          </p:nvPr>
        </p:nvSpPr>
        <p:spPr>
          <a:xfrm>
            <a:off x="4119875" y="364050"/>
            <a:ext cx="4661400" cy="44154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1800"/>
              <a:buNone/>
            </a:pPr>
            <a:r>
              <a:rPr lang="en" sz="1900">
                <a:solidFill>
                  <a:schemeClr val="lt1"/>
                </a:solidFill>
              </a:rPr>
              <a:t>Tuition Assistance: Same as other branches—$250/credit hour, $4,500/year.</a:t>
            </a:r>
            <a:endParaRPr sz="1900">
              <a:solidFill>
                <a:schemeClr val="lt1"/>
              </a:solidFill>
            </a:endParaRPr>
          </a:p>
          <a:p>
            <a:pPr marL="0" lvl="0" indent="0" algn="l" rtl="0">
              <a:lnSpc>
                <a:spcPct val="115000"/>
              </a:lnSpc>
              <a:spcBef>
                <a:spcPts val="1200"/>
              </a:spcBef>
              <a:spcAft>
                <a:spcPts val="0"/>
              </a:spcAft>
              <a:buSzPts val="1800"/>
              <a:buNone/>
            </a:pPr>
            <a:r>
              <a:rPr lang="en" sz="1900">
                <a:solidFill>
                  <a:schemeClr val="lt1"/>
                </a:solidFill>
              </a:rPr>
              <a:t>Post-9/11 GI Bill: Fully available after service for college, housing, and books.</a:t>
            </a:r>
            <a:endParaRPr sz="1900">
              <a:solidFill>
                <a:schemeClr val="lt1"/>
              </a:solidFill>
            </a:endParaRPr>
          </a:p>
          <a:p>
            <a:pPr marL="0" lvl="0" indent="0" algn="l" rtl="0">
              <a:lnSpc>
                <a:spcPct val="115000"/>
              </a:lnSpc>
              <a:spcBef>
                <a:spcPts val="1200"/>
              </a:spcBef>
              <a:spcAft>
                <a:spcPts val="0"/>
              </a:spcAft>
              <a:buSzPts val="1800"/>
              <a:buNone/>
            </a:pPr>
            <a:r>
              <a:rPr lang="en" sz="1900">
                <a:solidFill>
                  <a:schemeClr val="lt1"/>
                </a:solidFill>
              </a:rPr>
              <a:t>Marine Corps COOL: Covers credentialing exams in technical fields.</a:t>
            </a:r>
            <a:endParaRPr sz="1900">
              <a:solidFill>
                <a:schemeClr val="lt1"/>
              </a:solidFill>
            </a:endParaRPr>
          </a:p>
          <a:p>
            <a:pPr marL="0" lvl="0" indent="0" algn="l" rtl="0">
              <a:lnSpc>
                <a:spcPct val="115000"/>
              </a:lnSpc>
              <a:spcBef>
                <a:spcPts val="1200"/>
              </a:spcBef>
              <a:spcAft>
                <a:spcPts val="1200"/>
              </a:spcAft>
              <a:buSzPts val="1800"/>
              <a:buNone/>
            </a:pPr>
            <a:r>
              <a:rPr lang="en" sz="1900">
                <a:solidFill>
                  <a:schemeClr val="lt1"/>
                </a:solidFill>
              </a:rPr>
              <a:t>Leadership &amp; Training Credits: Enlisted Marines can earn ACE-recommended college credits for training received during service.</a:t>
            </a:r>
            <a:endParaRPr sz="1900">
              <a:solidFill>
                <a:schemeClr val="lt1"/>
              </a:solidFill>
            </a:endParaRPr>
          </a:p>
        </p:txBody>
      </p:sp>
      <p:sp>
        <p:nvSpPr>
          <p:cNvPr id="272" name="Google Shape;272;p46"/>
          <p:cNvSpPr txBox="1"/>
          <p:nvPr/>
        </p:nvSpPr>
        <p:spPr>
          <a:xfrm>
            <a:off x="592825" y="1206425"/>
            <a:ext cx="29940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 sz="2000" b="1" i="0" u="none" strike="noStrike" cap="none">
                <a:solidFill>
                  <a:srgbClr val="FF6720"/>
                </a:solidFill>
                <a:latin typeface="Open Sans"/>
                <a:ea typeface="Open Sans"/>
                <a:cs typeface="Open Sans"/>
                <a:sym typeface="Open Sans"/>
              </a:rPr>
              <a:t>Military Education Benefits by Branch: U.S. Marines</a:t>
            </a:r>
            <a:endParaRPr sz="2000" b="1" i="0" u="none" strike="noStrike" cap="none">
              <a:solidFill>
                <a:srgbClr val="FF6720"/>
              </a:solidFill>
              <a:latin typeface="Open Sans"/>
              <a:ea typeface="Open Sans"/>
              <a:cs typeface="Open Sans"/>
              <a:sym typeface="Open Sans"/>
            </a:endParaRPr>
          </a:p>
        </p:txBody>
      </p:sp>
      <p:pic>
        <p:nvPicPr>
          <p:cNvPr id="273" name="Google Shape;273;p46"/>
          <p:cNvPicPr preferRelativeResize="0"/>
          <p:nvPr/>
        </p:nvPicPr>
        <p:blipFill rotWithShape="1">
          <a:blip r:embed="rId3">
            <a:alphaModFix/>
          </a:blip>
          <a:srcRect/>
          <a:stretch/>
        </p:blipFill>
        <p:spPr>
          <a:xfrm>
            <a:off x="421800" y="2400275"/>
            <a:ext cx="3336050" cy="1850900"/>
          </a:xfrm>
          <a:prstGeom prst="rect">
            <a:avLst/>
          </a:prstGeom>
          <a:noFill/>
          <a:ln>
            <a:noFill/>
          </a:ln>
        </p:spPr>
      </p:pic>
      <p:pic>
        <p:nvPicPr>
          <p:cNvPr id="274" name="Google Shape;274;p46"/>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78"/>
        <p:cNvGrpSpPr/>
        <p:nvPr/>
      </p:nvGrpSpPr>
      <p:grpSpPr>
        <a:xfrm>
          <a:off x="0" y="0"/>
          <a:ext cx="0" cy="0"/>
          <a:chOff x="0" y="0"/>
          <a:chExt cx="0" cy="0"/>
        </a:xfrm>
      </p:grpSpPr>
      <p:sp>
        <p:nvSpPr>
          <p:cNvPr id="279" name="Google Shape;279;p47"/>
          <p:cNvSpPr txBox="1">
            <a:spLocks noGrp="1"/>
          </p:cNvSpPr>
          <p:nvPr>
            <p:ph type="body" idx="1"/>
          </p:nvPr>
        </p:nvSpPr>
        <p:spPr>
          <a:xfrm>
            <a:off x="221300" y="1169350"/>
            <a:ext cx="8455800" cy="3852300"/>
          </a:xfrm>
          <a:prstGeom prst="rect">
            <a:avLst/>
          </a:prstGeom>
          <a:noFill/>
          <a:ln>
            <a:noFill/>
          </a:ln>
        </p:spPr>
        <p:txBody>
          <a:bodyPr spcFirstLastPara="1" wrap="square" lIns="91425" tIns="91425" rIns="91425" bIns="91425" anchor="ctr" anchorCtr="0">
            <a:normAutofit fontScale="77500"/>
          </a:bodyPr>
          <a:lstStyle/>
          <a:p>
            <a:pPr marL="0" lvl="0" indent="0" algn="ctr" rtl="0">
              <a:lnSpc>
                <a:spcPct val="115000"/>
              </a:lnSpc>
              <a:spcBef>
                <a:spcPts val="0"/>
              </a:spcBef>
              <a:spcAft>
                <a:spcPts val="0"/>
              </a:spcAft>
              <a:buSzPct val="88235"/>
              <a:buNone/>
            </a:pPr>
            <a:r>
              <a:rPr lang="en" sz="2400">
                <a:solidFill>
                  <a:schemeClr val="lt1"/>
                </a:solidFill>
              </a:rPr>
              <a:t>Full time undergraduate or graduate students attending a Delaware public or private college who intend to pursue a career in education in high-needs teaching and specialist areas</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Award is $5000 and not renewable</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Students can reapply each year, with preference given to former recipients</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Part-time graduate students are eligible to receive a pro-rated award</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More information </a:t>
            </a:r>
            <a:r>
              <a:rPr lang="en" sz="2400" u="sng">
                <a:solidFill>
                  <a:schemeClr val="hlink"/>
                </a:solidFill>
                <a:hlinkClick r:id="rId3"/>
              </a:rPr>
              <a:t>here</a:t>
            </a:r>
            <a:endParaRPr sz="2400">
              <a:solidFill>
                <a:schemeClr val="lt1"/>
              </a:solidFill>
            </a:endParaRPr>
          </a:p>
          <a:p>
            <a:pPr marL="0" lvl="0" indent="0" algn="ctr" rtl="0">
              <a:lnSpc>
                <a:spcPct val="115000"/>
              </a:lnSpc>
              <a:spcBef>
                <a:spcPts val="1200"/>
              </a:spcBef>
              <a:spcAft>
                <a:spcPts val="1200"/>
              </a:spcAft>
              <a:buSzPct val="88235"/>
              <a:buNone/>
            </a:pPr>
            <a:endParaRPr sz="2400">
              <a:solidFill>
                <a:schemeClr val="lt1"/>
              </a:solidFill>
              <a:latin typeface="Josefin Sans"/>
              <a:ea typeface="Josefin Sans"/>
              <a:cs typeface="Josefin Sans"/>
              <a:sym typeface="Josefin Sans"/>
            </a:endParaRPr>
          </a:p>
        </p:txBody>
      </p:sp>
      <p:sp>
        <p:nvSpPr>
          <p:cNvPr id="280" name="Google Shape;280;p47"/>
          <p:cNvSpPr txBox="1"/>
          <p:nvPr/>
        </p:nvSpPr>
        <p:spPr>
          <a:xfrm>
            <a:off x="1210675" y="355900"/>
            <a:ext cx="73563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i="0" u="none" strike="noStrike" cap="none">
                <a:solidFill>
                  <a:srgbClr val="FF6720"/>
                </a:solidFill>
                <a:latin typeface="Open Sans"/>
                <a:ea typeface="Open Sans"/>
                <a:cs typeface="Open Sans"/>
                <a:sym typeface="Open Sans"/>
              </a:rPr>
              <a:t>Educator Support Scholarship</a:t>
            </a:r>
            <a:endParaRPr sz="3000" b="1" i="0" u="none" strike="noStrike" cap="none">
              <a:solidFill>
                <a:srgbClr val="FF6720"/>
              </a:solidFill>
              <a:latin typeface="Open Sans"/>
              <a:ea typeface="Open Sans"/>
              <a:cs typeface="Open Sans"/>
              <a:sym typeface="Open Sans"/>
            </a:endParaRPr>
          </a:p>
        </p:txBody>
      </p:sp>
      <p:pic>
        <p:nvPicPr>
          <p:cNvPr id="281" name="Google Shape;281;p47"/>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85"/>
        <p:cNvGrpSpPr/>
        <p:nvPr/>
      </p:nvGrpSpPr>
      <p:grpSpPr>
        <a:xfrm>
          <a:off x="0" y="0"/>
          <a:ext cx="0" cy="0"/>
          <a:chOff x="0" y="0"/>
          <a:chExt cx="0" cy="0"/>
        </a:xfrm>
      </p:grpSpPr>
      <p:sp>
        <p:nvSpPr>
          <p:cNvPr id="286" name="Google Shape;286;p48"/>
          <p:cNvSpPr txBox="1">
            <a:spLocks noGrp="1"/>
          </p:cNvSpPr>
          <p:nvPr>
            <p:ph type="body" idx="1"/>
          </p:nvPr>
        </p:nvSpPr>
        <p:spPr>
          <a:xfrm>
            <a:off x="84725" y="1135475"/>
            <a:ext cx="8747400" cy="3886200"/>
          </a:xfrm>
          <a:prstGeom prst="rect">
            <a:avLst/>
          </a:prstGeom>
          <a:noFill/>
          <a:ln>
            <a:noFill/>
          </a:ln>
        </p:spPr>
        <p:txBody>
          <a:bodyPr spcFirstLastPara="1" wrap="square" lIns="91425" tIns="91425" rIns="91425" bIns="91425" anchor="ctr" anchorCtr="0">
            <a:normAutofit fontScale="92500" lnSpcReduction="20000"/>
          </a:bodyPr>
          <a:lstStyle/>
          <a:p>
            <a:pPr marL="0" lvl="0" indent="0" algn="ctr" rtl="0">
              <a:lnSpc>
                <a:spcPct val="115000"/>
              </a:lnSpc>
              <a:spcBef>
                <a:spcPts val="0"/>
              </a:spcBef>
              <a:spcAft>
                <a:spcPts val="0"/>
              </a:spcAft>
              <a:buSzPct val="133437"/>
              <a:buNone/>
            </a:pPr>
            <a:r>
              <a:rPr lang="en" sz="1587">
                <a:solidFill>
                  <a:schemeClr val="lt1"/>
                </a:solidFill>
              </a:rPr>
              <a:t>Youth who have spent all or some of their teenage years in foster care will be eligible to have their college tuition waived at University of Delaware, Delaware State University, &amp; Delaware Technical Community College</a:t>
            </a:r>
            <a:endParaRPr sz="1587">
              <a:solidFill>
                <a:schemeClr val="lt1"/>
              </a:solidFill>
            </a:endParaRPr>
          </a:p>
          <a:p>
            <a:pPr marL="0" lvl="0" indent="0" algn="ctr" rtl="0">
              <a:lnSpc>
                <a:spcPct val="115000"/>
              </a:lnSpc>
              <a:spcBef>
                <a:spcPts val="1200"/>
              </a:spcBef>
              <a:spcAft>
                <a:spcPts val="0"/>
              </a:spcAft>
              <a:buSzPct val="176471"/>
              <a:buNone/>
            </a:pPr>
            <a:endParaRPr sz="1200">
              <a:solidFill>
                <a:schemeClr val="lt1"/>
              </a:solidFill>
            </a:endParaRPr>
          </a:p>
          <a:p>
            <a:pPr marL="0" lvl="0" indent="0" algn="ctr" rtl="0">
              <a:lnSpc>
                <a:spcPct val="115000"/>
              </a:lnSpc>
              <a:spcBef>
                <a:spcPts val="1200"/>
              </a:spcBef>
              <a:spcAft>
                <a:spcPts val="0"/>
              </a:spcAft>
              <a:buSzPct val="176471"/>
              <a:buNone/>
            </a:pPr>
            <a:endParaRPr sz="1200">
              <a:solidFill>
                <a:schemeClr val="lt1"/>
              </a:solidFill>
            </a:endParaRPr>
          </a:p>
          <a:p>
            <a:pPr marL="0" lvl="0" indent="0" algn="ctr" rtl="0">
              <a:lnSpc>
                <a:spcPct val="115000"/>
              </a:lnSpc>
              <a:spcBef>
                <a:spcPts val="1200"/>
              </a:spcBef>
              <a:spcAft>
                <a:spcPts val="0"/>
              </a:spcAft>
              <a:buSzPct val="176471"/>
              <a:buNone/>
            </a:pPr>
            <a:endParaRPr sz="1200">
              <a:solidFill>
                <a:schemeClr val="lt1"/>
              </a:solidFill>
            </a:endParaRPr>
          </a:p>
          <a:p>
            <a:pPr marL="0" lvl="0" indent="0" algn="ctr" rtl="0">
              <a:lnSpc>
                <a:spcPct val="115000"/>
              </a:lnSpc>
              <a:spcBef>
                <a:spcPts val="1200"/>
              </a:spcBef>
              <a:spcAft>
                <a:spcPts val="0"/>
              </a:spcAft>
              <a:buSzPct val="176471"/>
              <a:buNone/>
            </a:pPr>
            <a:endParaRPr sz="1200">
              <a:solidFill>
                <a:schemeClr val="lt1"/>
              </a:solidFill>
            </a:endParaRPr>
          </a:p>
          <a:p>
            <a:pPr marL="0" lvl="0" indent="0" algn="ctr" rtl="0">
              <a:lnSpc>
                <a:spcPct val="115000"/>
              </a:lnSpc>
              <a:spcBef>
                <a:spcPts val="1200"/>
              </a:spcBef>
              <a:spcAft>
                <a:spcPts val="0"/>
              </a:spcAft>
              <a:buSzPct val="176471"/>
              <a:buNone/>
            </a:pPr>
            <a:endParaRPr sz="1200">
              <a:solidFill>
                <a:schemeClr val="lt1"/>
              </a:solidFill>
            </a:endParaRPr>
          </a:p>
          <a:p>
            <a:pPr marL="0" lvl="0" indent="0" algn="ctr" rtl="0">
              <a:lnSpc>
                <a:spcPct val="115000"/>
              </a:lnSpc>
              <a:spcBef>
                <a:spcPts val="1200"/>
              </a:spcBef>
              <a:spcAft>
                <a:spcPts val="0"/>
              </a:spcAft>
              <a:buSzPct val="147571"/>
              <a:buNone/>
            </a:pPr>
            <a:r>
              <a:rPr lang="en" sz="1435">
                <a:solidFill>
                  <a:schemeClr val="lt1"/>
                </a:solidFill>
              </a:rPr>
              <a:t>Tuition, fees, and books are included in this program </a:t>
            </a:r>
            <a:endParaRPr sz="1435">
              <a:solidFill>
                <a:schemeClr val="lt1"/>
              </a:solidFill>
            </a:endParaRPr>
          </a:p>
          <a:p>
            <a:pPr marL="0" lvl="0" indent="0" algn="ctr" rtl="0">
              <a:lnSpc>
                <a:spcPct val="115000"/>
              </a:lnSpc>
              <a:spcBef>
                <a:spcPts val="1200"/>
              </a:spcBef>
              <a:spcAft>
                <a:spcPts val="0"/>
              </a:spcAft>
              <a:buSzPct val="147571"/>
              <a:buNone/>
            </a:pPr>
            <a:r>
              <a:rPr lang="en" sz="1435">
                <a:solidFill>
                  <a:schemeClr val="lt1"/>
                </a:solidFill>
              </a:rPr>
              <a:t>Additionally, year-round on-campus room and board (including meal plan) is covered for full-time students at UD or DSU</a:t>
            </a:r>
            <a:endParaRPr sz="1435">
              <a:solidFill>
                <a:schemeClr val="lt1"/>
              </a:solidFill>
            </a:endParaRPr>
          </a:p>
          <a:p>
            <a:pPr marL="0" lvl="0" indent="0" algn="ctr" rtl="0">
              <a:lnSpc>
                <a:spcPct val="115000"/>
              </a:lnSpc>
              <a:spcBef>
                <a:spcPts val="1200"/>
              </a:spcBef>
              <a:spcAft>
                <a:spcPts val="0"/>
              </a:spcAft>
              <a:buSzPct val="147571"/>
              <a:buNone/>
            </a:pPr>
            <a:r>
              <a:rPr lang="en" sz="1435">
                <a:solidFill>
                  <a:schemeClr val="lt1"/>
                </a:solidFill>
              </a:rPr>
              <a:t>More information </a:t>
            </a:r>
            <a:r>
              <a:rPr lang="en" sz="1435" u="sng">
                <a:solidFill>
                  <a:schemeClr val="hlink"/>
                </a:solidFill>
                <a:hlinkClick r:id="rId3"/>
              </a:rPr>
              <a:t>here</a:t>
            </a:r>
            <a:r>
              <a:rPr lang="en" sz="2400">
                <a:solidFill>
                  <a:schemeClr val="lt1"/>
                </a:solidFill>
              </a:rPr>
              <a:t> </a:t>
            </a:r>
            <a:endParaRPr sz="2400">
              <a:solidFill>
                <a:schemeClr val="lt1"/>
              </a:solidFill>
            </a:endParaRPr>
          </a:p>
        </p:txBody>
      </p:sp>
      <p:sp>
        <p:nvSpPr>
          <p:cNvPr id="287" name="Google Shape;287;p48"/>
          <p:cNvSpPr txBox="1"/>
          <p:nvPr/>
        </p:nvSpPr>
        <p:spPr>
          <a:xfrm>
            <a:off x="2017775" y="355900"/>
            <a:ext cx="65493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300"/>
              <a:buFont typeface="Arial"/>
              <a:buNone/>
            </a:pPr>
            <a:r>
              <a:rPr lang="en" sz="2300" b="1" i="0" u="none" strike="noStrike" cap="none">
                <a:solidFill>
                  <a:srgbClr val="FF6720"/>
                </a:solidFill>
                <a:latin typeface="Open Sans"/>
                <a:ea typeface="Open Sans"/>
                <a:cs typeface="Open Sans"/>
                <a:sym typeface="Open Sans"/>
              </a:rPr>
              <a:t>Delaware Foster Care Tuition Waiver Program</a:t>
            </a:r>
            <a:endParaRPr sz="2300" b="1" i="0" u="none" strike="noStrike" cap="none">
              <a:solidFill>
                <a:srgbClr val="FF6720"/>
              </a:solidFill>
              <a:latin typeface="Open Sans"/>
              <a:ea typeface="Open Sans"/>
              <a:cs typeface="Open Sans"/>
              <a:sym typeface="Open Sans"/>
            </a:endParaRPr>
          </a:p>
        </p:txBody>
      </p:sp>
      <p:pic>
        <p:nvPicPr>
          <p:cNvPr id="288" name="Google Shape;288;p48"/>
          <p:cNvPicPr preferRelativeResize="0"/>
          <p:nvPr/>
        </p:nvPicPr>
        <p:blipFill rotWithShape="1">
          <a:blip r:embed="rId4">
            <a:alphaModFix/>
          </a:blip>
          <a:srcRect/>
          <a:stretch/>
        </p:blipFill>
        <p:spPr>
          <a:xfrm>
            <a:off x="3029675" y="1978350"/>
            <a:ext cx="2857500" cy="1600200"/>
          </a:xfrm>
          <a:prstGeom prst="rect">
            <a:avLst/>
          </a:prstGeom>
          <a:noFill/>
          <a:ln>
            <a:noFill/>
          </a:ln>
        </p:spPr>
      </p:pic>
      <p:pic>
        <p:nvPicPr>
          <p:cNvPr id="289" name="Google Shape;289;p48"/>
          <p:cNvPicPr preferRelativeResize="0"/>
          <p:nvPr/>
        </p:nvPicPr>
        <p:blipFill rotWithShape="1">
          <a:blip r:embed="rId5">
            <a:alphaModFix/>
          </a:blip>
          <a:srcRect t="150" b="160"/>
          <a:stretch/>
        </p:blipFill>
        <p:spPr>
          <a:xfrm>
            <a:off x="0" y="0"/>
            <a:ext cx="1524000" cy="7239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293"/>
        <p:cNvGrpSpPr/>
        <p:nvPr/>
      </p:nvGrpSpPr>
      <p:grpSpPr>
        <a:xfrm>
          <a:off x="0" y="0"/>
          <a:ext cx="0" cy="0"/>
          <a:chOff x="0" y="0"/>
          <a:chExt cx="0" cy="0"/>
        </a:xfrm>
      </p:grpSpPr>
      <p:sp>
        <p:nvSpPr>
          <p:cNvPr id="294" name="Google Shape;294;p49"/>
          <p:cNvSpPr txBox="1">
            <a:spLocks noGrp="1"/>
          </p:cNvSpPr>
          <p:nvPr>
            <p:ph type="body" idx="1"/>
          </p:nvPr>
        </p:nvSpPr>
        <p:spPr>
          <a:xfrm>
            <a:off x="221300" y="1152425"/>
            <a:ext cx="8610900" cy="3728400"/>
          </a:xfrm>
          <a:prstGeom prst="rect">
            <a:avLst/>
          </a:prstGeom>
          <a:noFill/>
          <a:ln>
            <a:noFill/>
          </a:ln>
        </p:spPr>
        <p:txBody>
          <a:bodyPr spcFirstLastPara="1" wrap="square" lIns="91425" tIns="91425" rIns="91425" bIns="91425" anchor="ctr" anchorCtr="0">
            <a:normAutofit lnSpcReduction="10000"/>
          </a:bodyPr>
          <a:lstStyle/>
          <a:p>
            <a:pPr marL="0" lvl="0" indent="0" algn="ctr" rtl="0">
              <a:lnSpc>
                <a:spcPct val="115000"/>
              </a:lnSpc>
              <a:spcBef>
                <a:spcPts val="0"/>
              </a:spcBef>
              <a:spcAft>
                <a:spcPts val="0"/>
              </a:spcAft>
              <a:buSzPts val="1800"/>
              <a:buNone/>
            </a:pPr>
            <a:r>
              <a:rPr lang="en" sz="2400">
                <a:solidFill>
                  <a:schemeClr val="lt1"/>
                </a:solidFill>
              </a:rPr>
              <a:t>If your undergraduate or graduate degree program is not offered by a public college in Delaware, you may be eligible for in-state tuition at a participating college in one of the 15 participating states as determined by the Southern Regional Education Board.</a:t>
            </a:r>
            <a:endParaRPr sz="2400">
              <a:solidFill>
                <a:schemeClr val="lt1"/>
              </a:solidFill>
            </a:endParaRPr>
          </a:p>
          <a:p>
            <a:pPr marL="0" lvl="0" indent="0" algn="ctr" rtl="0">
              <a:lnSpc>
                <a:spcPct val="115000"/>
              </a:lnSpc>
              <a:spcBef>
                <a:spcPts val="1200"/>
              </a:spcBef>
              <a:spcAft>
                <a:spcPts val="0"/>
              </a:spcAft>
              <a:buSzPts val="1800"/>
              <a:buNone/>
            </a:pPr>
            <a:r>
              <a:rPr lang="en" sz="2400">
                <a:solidFill>
                  <a:schemeClr val="lt1"/>
                </a:solidFill>
              </a:rPr>
              <a:t>You must be a Delaware resident and enrolled or have been accepted in the program to </a:t>
            </a:r>
            <a:r>
              <a:rPr lang="en" sz="2400" u="sng">
                <a:solidFill>
                  <a:schemeClr val="hlink"/>
                </a:solidFill>
                <a:hlinkClick r:id="rId3"/>
              </a:rPr>
              <a:t>apply for the ACM</a:t>
            </a:r>
            <a:r>
              <a:rPr lang="en" sz="2400">
                <a:solidFill>
                  <a:schemeClr val="lt1"/>
                </a:solidFill>
              </a:rPr>
              <a:t>.</a:t>
            </a:r>
            <a:endParaRPr sz="2400">
              <a:solidFill>
                <a:schemeClr val="lt1"/>
              </a:solidFill>
            </a:endParaRPr>
          </a:p>
          <a:p>
            <a:pPr marL="0" lvl="0" indent="0" algn="ctr" rtl="0">
              <a:lnSpc>
                <a:spcPct val="115000"/>
              </a:lnSpc>
              <a:spcBef>
                <a:spcPts val="1200"/>
              </a:spcBef>
              <a:spcAft>
                <a:spcPts val="1200"/>
              </a:spcAft>
              <a:buSzPts val="1800"/>
              <a:buNone/>
            </a:pPr>
            <a:endParaRPr sz="2400">
              <a:solidFill>
                <a:schemeClr val="lt1"/>
              </a:solidFill>
              <a:latin typeface="Josefin Sans"/>
              <a:ea typeface="Josefin Sans"/>
              <a:cs typeface="Josefin Sans"/>
              <a:sym typeface="Josefin Sans"/>
            </a:endParaRPr>
          </a:p>
        </p:txBody>
      </p:sp>
      <p:sp>
        <p:nvSpPr>
          <p:cNvPr id="295" name="Google Shape;295;p49"/>
          <p:cNvSpPr txBox="1"/>
          <p:nvPr/>
        </p:nvSpPr>
        <p:spPr>
          <a:xfrm>
            <a:off x="398250" y="355900"/>
            <a:ext cx="81687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600"/>
              <a:buFont typeface="Arial"/>
              <a:buNone/>
            </a:pPr>
            <a:r>
              <a:rPr lang="en" sz="2600" b="1" i="0" u="none" strike="noStrike" cap="none">
                <a:solidFill>
                  <a:srgbClr val="FF6720"/>
                </a:solidFill>
                <a:latin typeface="Open Sans"/>
                <a:ea typeface="Open Sans"/>
                <a:cs typeface="Open Sans"/>
                <a:sym typeface="Open Sans"/>
              </a:rPr>
              <a:t>Academic Common Market</a:t>
            </a:r>
            <a:endParaRPr sz="2600" b="1" i="0" u="none" strike="noStrike" cap="none">
              <a:solidFill>
                <a:srgbClr val="FF6720"/>
              </a:solidFill>
              <a:latin typeface="Open Sans"/>
              <a:ea typeface="Open Sans"/>
              <a:cs typeface="Open Sans"/>
              <a:sym typeface="Open Sans"/>
            </a:endParaRPr>
          </a:p>
        </p:txBody>
      </p:sp>
      <p:pic>
        <p:nvPicPr>
          <p:cNvPr id="296" name="Google Shape;296;p49"/>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300"/>
        <p:cNvGrpSpPr/>
        <p:nvPr/>
      </p:nvGrpSpPr>
      <p:grpSpPr>
        <a:xfrm>
          <a:off x="0" y="0"/>
          <a:ext cx="0" cy="0"/>
          <a:chOff x="0" y="0"/>
          <a:chExt cx="0" cy="0"/>
        </a:xfrm>
      </p:grpSpPr>
      <p:sp>
        <p:nvSpPr>
          <p:cNvPr id="301" name="Google Shape;301;p50"/>
          <p:cNvSpPr txBox="1">
            <a:spLocks noGrp="1"/>
          </p:cNvSpPr>
          <p:nvPr>
            <p:ph type="body" idx="1"/>
          </p:nvPr>
        </p:nvSpPr>
        <p:spPr>
          <a:xfrm>
            <a:off x="221300" y="1186300"/>
            <a:ext cx="8610900" cy="3835200"/>
          </a:xfrm>
          <a:prstGeom prst="rect">
            <a:avLst/>
          </a:prstGeom>
          <a:noFill/>
          <a:ln>
            <a:noFill/>
          </a:ln>
        </p:spPr>
        <p:txBody>
          <a:bodyPr spcFirstLastPara="1" wrap="square" lIns="91425" tIns="91425" rIns="91425" bIns="91425" anchor="ctr" anchorCtr="0">
            <a:normAutofit lnSpcReduction="10000"/>
          </a:bodyPr>
          <a:lstStyle/>
          <a:p>
            <a:pPr marL="0" lvl="0" indent="0" algn="ctr" rtl="0">
              <a:lnSpc>
                <a:spcPct val="115000"/>
              </a:lnSpc>
              <a:spcBef>
                <a:spcPts val="0"/>
              </a:spcBef>
              <a:spcAft>
                <a:spcPts val="0"/>
              </a:spcAft>
              <a:buSzPct val="88235"/>
              <a:buNone/>
            </a:pPr>
            <a:endParaRPr lang="en" sz="2400" dirty="0">
              <a:solidFill>
                <a:schemeClr val="lt1"/>
              </a:solidFill>
            </a:endParaRPr>
          </a:p>
          <a:p>
            <a:pPr marL="0" lvl="0" indent="0" algn="ctr" rtl="0">
              <a:lnSpc>
                <a:spcPct val="115000"/>
              </a:lnSpc>
              <a:spcBef>
                <a:spcPts val="0"/>
              </a:spcBef>
              <a:spcAft>
                <a:spcPts val="0"/>
              </a:spcAft>
              <a:buSzPct val="88235"/>
              <a:buNone/>
            </a:pPr>
            <a:r>
              <a:rPr lang="en" sz="2400" dirty="0">
                <a:solidFill>
                  <a:schemeClr val="lt1"/>
                </a:solidFill>
              </a:rPr>
              <a:t>Contact the financial aid office at the school you are applying to let them know that you will need assistance in applying for financial aid. Contact DTCC or UD directly. </a:t>
            </a:r>
            <a:endParaRPr sz="2400" dirty="0">
              <a:solidFill>
                <a:schemeClr val="lt1"/>
              </a:solidFill>
            </a:endParaRPr>
          </a:p>
          <a:p>
            <a:pPr marL="0" lvl="0" indent="0" algn="ctr" rtl="0">
              <a:lnSpc>
                <a:spcPct val="115000"/>
              </a:lnSpc>
              <a:spcBef>
                <a:spcPts val="1200"/>
              </a:spcBef>
              <a:spcAft>
                <a:spcPts val="0"/>
              </a:spcAft>
              <a:buSzPct val="88235"/>
              <a:buNone/>
            </a:pPr>
            <a:endParaRPr sz="2400" dirty="0">
              <a:solidFill>
                <a:schemeClr val="lt1"/>
              </a:solidFill>
            </a:endParaRPr>
          </a:p>
          <a:p>
            <a:pPr marL="0" lvl="0" indent="0" algn="ctr" rtl="0">
              <a:lnSpc>
                <a:spcPct val="115000"/>
              </a:lnSpc>
              <a:spcBef>
                <a:spcPts val="1200"/>
              </a:spcBef>
              <a:spcAft>
                <a:spcPts val="0"/>
              </a:spcAft>
              <a:buSzPct val="88235"/>
              <a:buNone/>
            </a:pPr>
            <a:r>
              <a:rPr lang="en" sz="2400" u="sng" dirty="0">
                <a:solidFill>
                  <a:schemeClr val="hlink"/>
                </a:solidFill>
                <a:hlinkClick r:id="rId3"/>
              </a:rPr>
              <a:t>The Dream Scholarship</a:t>
            </a:r>
            <a:r>
              <a:rPr lang="en" sz="2400" dirty="0">
                <a:solidFill>
                  <a:schemeClr val="lt1"/>
                </a:solidFill>
              </a:rPr>
              <a:t> is available to DACA students → Apply by February for up to $39,000 for tuition, fees, books and supplies for a bachelor’s degree.</a:t>
            </a:r>
            <a:endParaRPr sz="2400" dirty="0">
              <a:solidFill>
                <a:schemeClr val="lt1"/>
              </a:solidFill>
            </a:endParaRPr>
          </a:p>
          <a:p>
            <a:pPr marL="0" lvl="0" indent="0" algn="l" rtl="0">
              <a:lnSpc>
                <a:spcPct val="115000"/>
              </a:lnSpc>
              <a:spcBef>
                <a:spcPts val="1200"/>
              </a:spcBef>
              <a:spcAft>
                <a:spcPts val="0"/>
              </a:spcAft>
              <a:buSzPct val="88235"/>
              <a:buNone/>
            </a:pPr>
            <a:endParaRPr sz="2400" dirty="0">
              <a:solidFill>
                <a:schemeClr val="lt1"/>
              </a:solidFill>
              <a:latin typeface="Josefin Sans"/>
              <a:ea typeface="Josefin Sans"/>
              <a:cs typeface="Josefin Sans"/>
              <a:sym typeface="Josefin Sans"/>
            </a:endParaRPr>
          </a:p>
          <a:p>
            <a:pPr marL="0" lvl="0" indent="0" algn="ctr" rtl="0">
              <a:lnSpc>
                <a:spcPct val="115000"/>
              </a:lnSpc>
              <a:spcBef>
                <a:spcPts val="1200"/>
              </a:spcBef>
              <a:spcAft>
                <a:spcPts val="1200"/>
              </a:spcAft>
              <a:buSzPct val="88235"/>
              <a:buNone/>
            </a:pPr>
            <a:endParaRPr sz="2400" dirty="0">
              <a:solidFill>
                <a:schemeClr val="lt1"/>
              </a:solidFill>
              <a:latin typeface="Josefin Sans"/>
              <a:ea typeface="Josefin Sans"/>
              <a:cs typeface="Josefin Sans"/>
              <a:sym typeface="Josefin Sans"/>
            </a:endParaRPr>
          </a:p>
        </p:txBody>
      </p:sp>
      <p:sp>
        <p:nvSpPr>
          <p:cNvPr id="302" name="Google Shape;302;p50"/>
          <p:cNvSpPr txBox="1"/>
          <p:nvPr/>
        </p:nvSpPr>
        <p:spPr>
          <a:xfrm>
            <a:off x="2007950" y="355900"/>
            <a:ext cx="65589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 sz="2400" b="1" i="0" u="none" strike="noStrike" cap="none">
                <a:solidFill>
                  <a:srgbClr val="FF6720"/>
                </a:solidFill>
                <a:latin typeface="Open Sans"/>
                <a:ea typeface="Open Sans"/>
                <a:cs typeface="Open Sans"/>
                <a:sym typeface="Open Sans"/>
              </a:rPr>
              <a:t>Undocumented Students: Resources Available</a:t>
            </a:r>
            <a:endParaRPr sz="2400" b="1" i="0" u="none" strike="noStrike" cap="none">
              <a:solidFill>
                <a:srgbClr val="FF6720"/>
              </a:solidFill>
              <a:latin typeface="Open Sans"/>
              <a:ea typeface="Open Sans"/>
              <a:cs typeface="Open Sans"/>
              <a:sym typeface="Open Sans"/>
            </a:endParaRPr>
          </a:p>
        </p:txBody>
      </p:sp>
      <p:pic>
        <p:nvPicPr>
          <p:cNvPr id="303" name="Google Shape;303;p50"/>
          <p:cNvPicPr preferRelativeResize="0"/>
          <p:nvPr/>
        </p:nvPicPr>
        <p:blipFill rotWithShape="1">
          <a:blip r:embed="rId4">
            <a:alphaModFix/>
          </a:blip>
          <a:srcRect t="150" b="160"/>
          <a:stretch/>
        </p:blipFill>
        <p:spPr>
          <a:xfrm>
            <a:off x="0" y="0"/>
            <a:ext cx="1524000" cy="7239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307"/>
        <p:cNvGrpSpPr/>
        <p:nvPr/>
      </p:nvGrpSpPr>
      <p:grpSpPr>
        <a:xfrm>
          <a:off x="0" y="0"/>
          <a:ext cx="0" cy="0"/>
          <a:chOff x="0" y="0"/>
          <a:chExt cx="0" cy="0"/>
        </a:xfrm>
      </p:grpSpPr>
      <p:sp>
        <p:nvSpPr>
          <p:cNvPr id="308" name="Google Shape;308;p51"/>
          <p:cNvSpPr txBox="1">
            <a:spLocks noGrp="1"/>
          </p:cNvSpPr>
          <p:nvPr>
            <p:ph type="body" idx="1"/>
          </p:nvPr>
        </p:nvSpPr>
        <p:spPr>
          <a:xfrm>
            <a:off x="221300" y="1677775"/>
            <a:ext cx="5862900" cy="3344100"/>
          </a:xfrm>
          <a:prstGeom prst="rect">
            <a:avLst/>
          </a:prstGeom>
          <a:noFill/>
          <a:ln>
            <a:noFill/>
          </a:ln>
        </p:spPr>
        <p:txBody>
          <a:bodyPr spcFirstLastPara="1" wrap="square" lIns="91425" tIns="91425" rIns="91425" bIns="91425" anchor="ctr" anchorCtr="0">
            <a:normAutofit fontScale="85000"/>
          </a:bodyPr>
          <a:lstStyle/>
          <a:p>
            <a:pPr marL="0" lvl="0" indent="0" algn="ctr" rtl="0">
              <a:lnSpc>
                <a:spcPct val="115000"/>
              </a:lnSpc>
              <a:spcBef>
                <a:spcPts val="0"/>
              </a:spcBef>
              <a:spcAft>
                <a:spcPts val="0"/>
              </a:spcAft>
              <a:buSzPct val="88235"/>
              <a:buNone/>
            </a:pPr>
            <a:r>
              <a:rPr lang="en" sz="2400">
                <a:solidFill>
                  <a:schemeClr val="lt1"/>
                </a:solidFill>
              </a:rPr>
              <a:t>Create your </a:t>
            </a:r>
            <a:r>
              <a:rPr lang="en" sz="2400" u="sng">
                <a:solidFill>
                  <a:schemeClr val="hlink"/>
                </a:solidFill>
                <a:hlinkClick r:id="rId3"/>
              </a:rPr>
              <a:t>DHEO Student Account</a:t>
            </a:r>
            <a:r>
              <a:rPr lang="en" sz="2400">
                <a:solidFill>
                  <a:schemeClr val="lt1"/>
                </a:solidFill>
              </a:rPr>
              <a:t>.</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Apply for DHEO scholarships by the deadline.</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Review scholarships in the DE Scholarship Compendium (and through various other resources) and apply for as many as possible.</a:t>
            </a:r>
            <a:endParaRPr sz="2400">
              <a:solidFill>
                <a:schemeClr val="lt1"/>
              </a:solidFill>
            </a:endParaRPr>
          </a:p>
          <a:p>
            <a:pPr marL="0" lvl="0" indent="0" algn="ctr" rtl="0">
              <a:lnSpc>
                <a:spcPct val="115000"/>
              </a:lnSpc>
              <a:spcBef>
                <a:spcPts val="1200"/>
              </a:spcBef>
              <a:spcAft>
                <a:spcPts val="0"/>
              </a:spcAft>
              <a:buSzPct val="88235"/>
              <a:buNone/>
            </a:pPr>
            <a:r>
              <a:rPr lang="en" sz="2400">
                <a:solidFill>
                  <a:schemeClr val="lt1"/>
                </a:solidFill>
              </a:rPr>
              <a:t>DHEO scholarship applications for high school seniors open on December 1, 2025.</a:t>
            </a:r>
            <a:endParaRPr sz="2400">
              <a:solidFill>
                <a:schemeClr val="lt1"/>
              </a:solidFill>
              <a:latin typeface="Josefin Sans"/>
              <a:ea typeface="Josefin Sans"/>
              <a:cs typeface="Josefin Sans"/>
              <a:sym typeface="Josefin Sans"/>
            </a:endParaRPr>
          </a:p>
        </p:txBody>
      </p:sp>
      <p:sp>
        <p:nvSpPr>
          <p:cNvPr id="309" name="Google Shape;309;p51"/>
          <p:cNvSpPr txBox="1"/>
          <p:nvPr/>
        </p:nvSpPr>
        <p:spPr>
          <a:xfrm>
            <a:off x="435875" y="676075"/>
            <a:ext cx="4711200" cy="1001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500" b="1" i="0" u="none" strike="noStrike" cap="none">
                <a:solidFill>
                  <a:srgbClr val="FF6720"/>
                </a:solidFill>
                <a:latin typeface="Open Sans"/>
                <a:ea typeface="Open Sans"/>
                <a:cs typeface="Open Sans"/>
                <a:sym typeface="Open Sans"/>
              </a:rPr>
              <a:t>Delaware Higher Education Office</a:t>
            </a:r>
            <a:endParaRPr sz="2500" b="1" i="0" u="none" strike="noStrike" cap="none">
              <a:solidFill>
                <a:srgbClr val="FF6720"/>
              </a:solidFill>
              <a:latin typeface="Open Sans"/>
              <a:ea typeface="Open Sans"/>
              <a:cs typeface="Open Sans"/>
              <a:sym typeface="Open Sans"/>
            </a:endParaRPr>
          </a:p>
        </p:txBody>
      </p:sp>
      <p:pic>
        <p:nvPicPr>
          <p:cNvPr id="310" name="Google Shape;310;p51"/>
          <p:cNvPicPr preferRelativeResize="0"/>
          <p:nvPr/>
        </p:nvPicPr>
        <p:blipFill rotWithShape="1">
          <a:blip r:embed="rId4">
            <a:alphaModFix/>
          </a:blip>
          <a:srcRect/>
          <a:stretch/>
        </p:blipFill>
        <p:spPr>
          <a:xfrm>
            <a:off x="6296663" y="449263"/>
            <a:ext cx="2295525" cy="1990725"/>
          </a:xfrm>
          <a:prstGeom prst="rect">
            <a:avLst/>
          </a:prstGeom>
          <a:noFill/>
          <a:ln>
            <a:noFill/>
          </a:ln>
        </p:spPr>
      </p:pic>
      <p:pic>
        <p:nvPicPr>
          <p:cNvPr id="311" name="Google Shape;311;p51"/>
          <p:cNvPicPr preferRelativeResize="0"/>
          <p:nvPr/>
        </p:nvPicPr>
        <p:blipFill rotWithShape="1">
          <a:blip r:embed="rId5">
            <a:alphaModFix/>
          </a:blip>
          <a:srcRect t="150" b="160"/>
          <a:stretch/>
        </p:blipFill>
        <p:spPr>
          <a:xfrm>
            <a:off x="0" y="0"/>
            <a:ext cx="1524000" cy="723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315"/>
        <p:cNvGrpSpPr/>
        <p:nvPr/>
      </p:nvGrpSpPr>
      <p:grpSpPr>
        <a:xfrm>
          <a:off x="0" y="0"/>
          <a:ext cx="0" cy="0"/>
          <a:chOff x="0" y="0"/>
          <a:chExt cx="0" cy="0"/>
        </a:xfrm>
      </p:grpSpPr>
      <p:sp>
        <p:nvSpPr>
          <p:cNvPr id="316" name="Google Shape;316;p52"/>
          <p:cNvSpPr txBox="1">
            <a:spLocks noGrp="1"/>
          </p:cNvSpPr>
          <p:nvPr>
            <p:ph type="body" idx="1"/>
          </p:nvPr>
        </p:nvSpPr>
        <p:spPr>
          <a:xfrm>
            <a:off x="3380975" y="1569475"/>
            <a:ext cx="5451000" cy="3452100"/>
          </a:xfrm>
          <a:prstGeom prst="rect">
            <a:avLst/>
          </a:prstGeom>
          <a:noFill/>
          <a:ln>
            <a:noFill/>
          </a:ln>
        </p:spPr>
        <p:txBody>
          <a:bodyPr spcFirstLastPara="1" wrap="square" lIns="91425" tIns="91425" rIns="91425" bIns="91425" anchor="ctr" anchorCtr="0">
            <a:normAutofit fontScale="47500" lnSpcReduction="10000"/>
          </a:bodyPr>
          <a:lstStyle/>
          <a:p>
            <a:pPr marL="0" lvl="0" indent="0" algn="ctr" rtl="0">
              <a:lnSpc>
                <a:spcPct val="115000"/>
              </a:lnSpc>
              <a:spcBef>
                <a:spcPts val="0"/>
              </a:spcBef>
              <a:spcAft>
                <a:spcPts val="0"/>
              </a:spcAft>
              <a:buSzPct val="157895"/>
              <a:buNone/>
            </a:pPr>
            <a:r>
              <a:rPr lang="en" sz="2400">
                <a:solidFill>
                  <a:schemeClr val="lt1"/>
                </a:solidFill>
              </a:rPr>
              <a:t>Provides $6,000 annually for DE and Eastern Shore VA residents</a:t>
            </a:r>
            <a:endParaRPr sz="2400">
              <a:solidFill>
                <a:schemeClr val="lt1"/>
              </a:solidFill>
            </a:endParaRPr>
          </a:p>
          <a:p>
            <a:pPr marL="0" lvl="0" indent="0" algn="ctr" rtl="0">
              <a:lnSpc>
                <a:spcPct val="115000"/>
              </a:lnSpc>
              <a:spcBef>
                <a:spcPts val="1200"/>
              </a:spcBef>
              <a:spcAft>
                <a:spcPts val="0"/>
              </a:spcAft>
              <a:buSzPct val="157895"/>
              <a:buNone/>
            </a:pPr>
            <a:r>
              <a:rPr lang="en" sz="2400">
                <a:solidFill>
                  <a:schemeClr val="lt1"/>
                </a:solidFill>
              </a:rPr>
              <a:t>Renewable for up to 8 semesters</a:t>
            </a:r>
            <a:endParaRPr sz="2400">
              <a:solidFill>
                <a:schemeClr val="lt1"/>
              </a:solidFill>
            </a:endParaRPr>
          </a:p>
          <a:p>
            <a:pPr marL="0" lvl="0" indent="0" algn="ctr" rtl="0">
              <a:lnSpc>
                <a:spcPct val="115000"/>
              </a:lnSpc>
              <a:spcBef>
                <a:spcPts val="1200"/>
              </a:spcBef>
              <a:spcAft>
                <a:spcPts val="0"/>
              </a:spcAft>
              <a:buSzPct val="157895"/>
              <a:buNone/>
            </a:pPr>
            <a:r>
              <a:rPr lang="en" sz="2400">
                <a:solidFill>
                  <a:schemeClr val="lt1"/>
                </a:solidFill>
              </a:rPr>
              <a:t>No application</a:t>
            </a:r>
            <a:endParaRPr sz="2400">
              <a:solidFill>
                <a:schemeClr val="lt1"/>
              </a:solidFill>
            </a:endParaRPr>
          </a:p>
          <a:p>
            <a:pPr marL="0" lvl="0" indent="0" algn="ctr" rtl="0">
              <a:lnSpc>
                <a:spcPct val="115000"/>
              </a:lnSpc>
              <a:spcBef>
                <a:spcPts val="1200"/>
              </a:spcBef>
              <a:spcAft>
                <a:spcPts val="0"/>
              </a:spcAft>
              <a:buSzPct val="157895"/>
              <a:buNone/>
            </a:pPr>
            <a:r>
              <a:rPr lang="en" sz="2400">
                <a:solidFill>
                  <a:schemeClr val="lt1"/>
                </a:solidFill>
              </a:rPr>
              <a:t>Eligibility based on address on Admissions app</a:t>
            </a:r>
            <a:endParaRPr sz="2400">
              <a:solidFill>
                <a:schemeClr val="lt1"/>
              </a:solidFill>
            </a:endParaRPr>
          </a:p>
          <a:p>
            <a:pPr marL="0" lvl="0" indent="0" algn="ctr" rtl="0">
              <a:lnSpc>
                <a:spcPct val="115000"/>
              </a:lnSpc>
              <a:spcBef>
                <a:spcPts val="1200"/>
              </a:spcBef>
              <a:spcAft>
                <a:spcPts val="0"/>
              </a:spcAft>
              <a:buSzPct val="157895"/>
              <a:buNone/>
            </a:pPr>
            <a:r>
              <a:rPr lang="en" sz="2400" b="1">
                <a:solidFill>
                  <a:srgbClr val="FF6720"/>
                </a:solidFill>
              </a:rPr>
              <a:t>Requirements → </a:t>
            </a:r>
            <a:endParaRPr sz="2400" b="1">
              <a:solidFill>
                <a:srgbClr val="FF6720"/>
              </a:solidFill>
            </a:endParaRPr>
          </a:p>
          <a:p>
            <a:pPr marL="0" lvl="0" indent="0" algn="ctr" rtl="0">
              <a:lnSpc>
                <a:spcPct val="115000"/>
              </a:lnSpc>
              <a:spcBef>
                <a:spcPts val="1200"/>
              </a:spcBef>
              <a:spcAft>
                <a:spcPts val="0"/>
              </a:spcAft>
              <a:buSzPct val="157895"/>
              <a:buNone/>
            </a:pPr>
            <a:r>
              <a:rPr lang="en" sz="2400">
                <a:solidFill>
                  <a:schemeClr val="lt1"/>
                </a:solidFill>
              </a:rPr>
              <a:t>Must be a first-time student</a:t>
            </a:r>
            <a:endParaRPr sz="2400">
              <a:solidFill>
                <a:schemeClr val="lt1"/>
              </a:solidFill>
            </a:endParaRPr>
          </a:p>
          <a:p>
            <a:pPr marL="0" lvl="0" indent="0" algn="ctr" rtl="0">
              <a:lnSpc>
                <a:spcPct val="115000"/>
              </a:lnSpc>
              <a:spcBef>
                <a:spcPts val="1200"/>
              </a:spcBef>
              <a:spcAft>
                <a:spcPts val="0"/>
              </a:spcAft>
              <a:buSzPct val="157895"/>
              <a:buNone/>
            </a:pPr>
            <a:r>
              <a:rPr lang="en" sz="2400">
                <a:solidFill>
                  <a:schemeClr val="lt1"/>
                </a:solidFill>
              </a:rPr>
              <a:t>Must be full-time (24 credits/yr.) and pursuing BA/BS</a:t>
            </a:r>
            <a:endParaRPr sz="2400">
              <a:solidFill>
                <a:schemeClr val="lt1"/>
              </a:solidFill>
            </a:endParaRPr>
          </a:p>
          <a:p>
            <a:pPr marL="0" lvl="0" indent="0" algn="ctr" rtl="0">
              <a:lnSpc>
                <a:spcPct val="115000"/>
              </a:lnSpc>
              <a:spcBef>
                <a:spcPts val="1200"/>
              </a:spcBef>
              <a:spcAft>
                <a:spcPts val="0"/>
              </a:spcAft>
              <a:buSzPct val="157895"/>
              <a:buNone/>
            </a:pPr>
            <a:r>
              <a:rPr lang="en" sz="2400">
                <a:solidFill>
                  <a:schemeClr val="lt1"/>
                </a:solidFill>
              </a:rPr>
              <a:t>Must maintain satisfactory academic progress</a:t>
            </a:r>
            <a:endParaRPr sz="2400">
              <a:solidFill>
                <a:schemeClr val="lt1"/>
              </a:solidFill>
            </a:endParaRPr>
          </a:p>
          <a:p>
            <a:pPr marL="0" lvl="0" indent="0" algn="ctr" rtl="0">
              <a:lnSpc>
                <a:spcPct val="115000"/>
              </a:lnSpc>
              <a:spcBef>
                <a:spcPts val="1200"/>
              </a:spcBef>
              <a:spcAft>
                <a:spcPts val="0"/>
              </a:spcAft>
              <a:buSzPct val="157895"/>
              <a:buNone/>
            </a:pPr>
            <a:r>
              <a:rPr lang="en" sz="2400">
                <a:solidFill>
                  <a:schemeClr val="lt1"/>
                </a:solidFill>
              </a:rPr>
              <a:t>More information </a:t>
            </a:r>
            <a:r>
              <a:rPr lang="en" sz="2400" u="sng">
                <a:solidFill>
                  <a:schemeClr val="hlink"/>
                </a:solidFill>
                <a:hlinkClick r:id="rId3"/>
              </a:rPr>
              <a:t>here</a:t>
            </a:r>
            <a:endParaRPr sz="2400">
              <a:solidFill>
                <a:schemeClr val="lt1"/>
              </a:solidFill>
            </a:endParaRPr>
          </a:p>
          <a:p>
            <a:pPr marL="0" lvl="0" indent="0" algn="ctr" rtl="0">
              <a:lnSpc>
                <a:spcPct val="115000"/>
              </a:lnSpc>
              <a:spcBef>
                <a:spcPts val="1200"/>
              </a:spcBef>
              <a:spcAft>
                <a:spcPts val="1200"/>
              </a:spcAft>
              <a:buSzPct val="157895"/>
              <a:buNone/>
            </a:pPr>
            <a:endParaRPr sz="2400">
              <a:solidFill>
                <a:schemeClr val="lt1"/>
              </a:solidFill>
              <a:latin typeface="Josefin Sans"/>
              <a:ea typeface="Josefin Sans"/>
              <a:cs typeface="Josefin Sans"/>
              <a:sym typeface="Josefin Sans"/>
            </a:endParaRPr>
          </a:p>
        </p:txBody>
      </p:sp>
      <p:sp>
        <p:nvSpPr>
          <p:cNvPr id="317" name="Google Shape;317;p52"/>
          <p:cNvSpPr txBox="1"/>
          <p:nvPr/>
        </p:nvSpPr>
        <p:spPr>
          <a:xfrm>
            <a:off x="1978400" y="355900"/>
            <a:ext cx="65886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i="0" u="none" strike="noStrike" cap="none">
                <a:solidFill>
                  <a:srgbClr val="FF6720"/>
                </a:solidFill>
                <a:latin typeface="Open Sans"/>
                <a:ea typeface="Open Sans"/>
                <a:cs typeface="Open Sans"/>
                <a:sym typeface="Open Sans"/>
              </a:rPr>
              <a:t>Local Scholarship Spotlight: </a:t>
            </a:r>
            <a:r>
              <a:rPr lang="en" sz="2100" b="1" i="0" u="none" strike="noStrike" cap="none">
                <a:solidFill>
                  <a:srgbClr val="FF6720"/>
                </a:solidFill>
                <a:latin typeface="Open Sans"/>
                <a:ea typeface="Open Sans"/>
                <a:cs typeface="Open Sans"/>
                <a:sym typeface="Open Sans"/>
              </a:rPr>
              <a:t>Salisbury University’s</a:t>
            </a:r>
            <a:endParaRPr sz="2100" b="1" i="0" u="none" strike="noStrike" cap="none">
              <a:solidFill>
                <a:srgbClr val="FF6720"/>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100"/>
              <a:buFont typeface="Arial"/>
              <a:buNone/>
            </a:pPr>
            <a:r>
              <a:rPr lang="en" sz="2100" b="1" i="0" u="none" strike="noStrike" cap="none">
                <a:solidFill>
                  <a:srgbClr val="FF6720"/>
                </a:solidFill>
                <a:latin typeface="Open Sans"/>
                <a:ea typeface="Open Sans"/>
                <a:cs typeface="Open Sans"/>
                <a:sym typeface="Open Sans"/>
              </a:rPr>
              <a:t>Good Neighbor Scholarship</a:t>
            </a:r>
            <a:endParaRPr sz="2100" b="1" i="0" u="none" strike="noStrike" cap="none">
              <a:solidFill>
                <a:srgbClr val="FF6720"/>
              </a:solidFill>
              <a:latin typeface="Open Sans"/>
              <a:ea typeface="Open Sans"/>
              <a:cs typeface="Open Sans"/>
              <a:sym typeface="Open Sans"/>
            </a:endParaRPr>
          </a:p>
        </p:txBody>
      </p:sp>
      <p:pic>
        <p:nvPicPr>
          <p:cNvPr id="318" name="Google Shape;318;p52"/>
          <p:cNvPicPr preferRelativeResize="0"/>
          <p:nvPr/>
        </p:nvPicPr>
        <p:blipFill rotWithShape="1">
          <a:blip r:embed="rId4">
            <a:alphaModFix/>
          </a:blip>
          <a:srcRect/>
          <a:stretch/>
        </p:blipFill>
        <p:spPr>
          <a:xfrm>
            <a:off x="694925" y="1676763"/>
            <a:ext cx="2686050" cy="1704975"/>
          </a:xfrm>
          <a:prstGeom prst="rect">
            <a:avLst/>
          </a:prstGeom>
          <a:noFill/>
          <a:ln>
            <a:noFill/>
          </a:ln>
        </p:spPr>
      </p:pic>
      <p:pic>
        <p:nvPicPr>
          <p:cNvPr id="319" name="Google Shape;319;p52"/>
          <p:cNvPicPr preferRelativeResize="0"/>
          <p:nvPr/>
        </p:nvPicPr>
        <p:blipFill rotWithShape="1">
          <a:blip r:embed="rId5">
            <a:alphaModFix/>
          </a:blip>
          <a:srcRect t="150" b="160"/>
          <a:stretch/>
        </p:blipFill>
        <p:spPr>
          <a:xfrm>
            <a:off x="0" y="0"/>
            <a:ext cx="1524000" cy="7239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323"/>
        <p:cNvGrpSpPr/>
        <p:nvPr/>
      </p:nvGrpSpPr>
      <p:grpSpPr>
        <a:xfrm>
          <a:off x="0" y="0"/>
          <a:ext cx="0" cy="0"/>
          <a:chOff x="0" y="0"/>
          <a:chExt cx="0" cy="0"/>
        </a:xfrm>
      </p:grpSpPr>
      <p:sp>
        <p:nvSpPr>
          <p:cNvPr id="324" name="Google Shape;324;p53"/>
          <p:cNvSpPr txBox="1">
            <a:spLocks noGrp="1"/>
          </p:cNvSpPr>
          <p:nvPr>
            <p:ph type="body" idx="1"/>
          </p:nvPr>
        </p:nvSpPr>
        <p:spPr>
          <a:xfrm>
            <a:off x="5174800" y="1307600"/>
            <a:ext cx="3657300" cy="3714000"/>
          </a:xfrm>
          <a:prstGeom prst="rect">
            <a:avLst/>
          </a:prstGeom>
          <a:noFill/>
          <a:ln>
            <a:noFill/>
          </a:ln>
        </p:spPr>
        <p:txBody>
          <a:bodyPr spcFirstLastPara="1" wrap="square" lIns="91425" tIns="91425" rIns="91425" bIns="91425" anchor="ctr" anchorCtr="0">
            <a:normAutofit/>
          </a:bodyPr>
          <a:lstStyle/>
          <a:p>
            <a:pPr marL="0" lvl="0" indent="0" algn="ctr" rtl="0">
              <a:lnSpc>
                <a:spcPct val="115000"/>
              </a:lnSpc>
              <a:spcBef>
                <a:spcPts val="0"/>
              </a:spcBef>
              <a:spcAft>
                <a:spcPts val="0"/>
              </a:spcAft>
              <a:buSzPts val="1800"/>
              <a:buNone/>
            </a:pPr>
            <a:r>
              <a:rPr lang="en" sz="2700">
                <a:solidFill>
                  <a:schemeClr val="lt1"/>
                </a:solidFill>
              </a:rPr>
              <a:t>The </a:t>
            </a:r>
            <a:r>
              <a:rPr lang="en" sz="2700" u="sng">
                <a:solidFill>
                  <a:schemeClr val="hlink"/>
                </a:solidFill>
                <a:hlinkClick r:id="rId3"/>
              </a:rPr>
              <a:t>Delaware Community Foundation Scholarship Compendium</a:t>
            </a:r>
            <a:r>
              <a:rPr lang="en" sz="2700">
                <a:solidFill>
                  <a:schemeClr val="lt1"/>
                </a:solidFill>
              </a:rPr>
              <a:t> lists over 80 scholarships annually</a:t>
            </a:r>
            <a:endParaRPr sz="2700">
              <a:solidFill>
                <a:schemeClr val="lt1"/>
              </a:solidFill>
              <a:latin typeface="Josefin Sans"/>
              <a:ea typeface="Josefin Sans"/>
              <a:cs typeface="Josefin Sans"/>
              <a:sym typeface="Josefin Sans"/>
            </a:endParaRPr>
          </a:p>
        </p:txBody>
      </p:sp>
      <p:sp>
        <p:nvSpPr>
          <p:cNvPr id="325" name="Google Shape;325;p53"/>
          <p:cNvSpPr txBox="1"/>
          <p:nvPr/>
        </p:nvSpPr>
        <p:spPr>
          <a:xfrm>
            <a:off x="398250" y="355900"/>
            <a:ext cx="81687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32D91"/>
              </a:solidFill>
              <a:latin typeface="Josefin Sans"/>
              <a:ea typeface="Josefin Sans"/>
              <a:cs typeface="Josefin Sans"/>
              <a:sym typeface="Josefin Sans"/>
            </a:endParaRPr>
          </a:p>
        </p:txBody>
      </p:sp>
      <p:sp>
        <p:nvSpPr>
          <p:cNvPr id="326" name="Google Shape;326;p53"/>
          <p:cNvSpPr txBox="1"/>
          <p:nvPr/>
        </p:nvSpPr>
        <p:spPr>
          <a:xfrm>
            <a:off x="2239350" y="244625"/>
            <a:ext cx="4486500" cy="6609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900" b="1" i="0" u="none" strike="noStrike" cap="none">
                <a:solidFill>
                  <a:srgbClr val="FF6720"/>
                </a:solidFill>
                <a:latin typeface="Open Sans"/>
                <a:ea typeface="Open Sans"/>
                <a:cs typeface="Open Sans"/>
                <a:sym typeface="Open Sans"/>
              </a:rPr>
              <a:t>Local Scholarship Spotlight</a:t>
            </a:r>
            <a:endParaRPr sz="2500" i="0" u="none" strike="noStrike" cap="none">
              <a:solidFill>
                <a:srgbClr val="FF6720"/>
              </a:solidFill>
              <a:latin typeface="Open Sans"/>
              <a:ea typeface="Open Sans"/>
              <a:cs typeface="Open Sans"/>
              <a:sym typeface="Open Sans"/>
            </a:endParaRPr>
          </a:p>
        </p:txBody>
      </p:sp>
      <p:pic>
        <p:nvPicPr>
          <p:cNvPr id="327" name="Google Shape;327;p53"/>
          <p:cNvPicPr preferRelativeResize="0"/>
          <p:nvPr/>
        </p:nvPicPr>
        <p:blipFill rotWithShape="1">
          <a:blip r:embed="rId4">
            <a:alphaModFix/>
          </a:blip>
          <a:srcRect/>
          <a:stretch/>
        </p:blipFill>
        <p:spPr>
          <a:xfrm>
            <a:off x="332050" y="1557582"/>
            <a:ext cx="4579075" cy="2407700"/>
          </a:xfrm>
          <a:prstGeom prst="rect">
            <a:avLst/>
          </a:prstGeom>
          <a:noFill/>
          <a:ln>
            <a:noFill/>
          </a:ln>
        </p:spPr>
      </p:pic>
      <p:pic>
        <p:nvPicPr>
          <p:cNvPr id="328" name="Google Shape;328;p53"/>
          <p:cNvPicPr preferRelativeResize="0"/>
          <p:nvPr/>
        </p:nvPicPr>
        <p:blipFill rotWithShape="1">
          <a:blip r:embed="rId5">
            <a:alphaModFix/>
          </a:blip>
          <a:srcRect t="150" b="160"/>
          <a:stretch/>
        </p:blipFill>
        <p:spPr>
          <a:xfrm>
            <a:off x="0" y="0"/>
            <a:ext cx="1524000" cy="7239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Shape 332"/>
        <p:cNvGrpSpPr/>
        <p:nvPr/>
      </p:nvGrpSpPr>
      <p:grpSpPr>
        <a:xfrm>
          <a:off x="0" y="0"/>
          <a:ext cx="0" cy="0"/>
          <a:chOff x="0" y="0"/>
          <a:chExt cx="0" cy="0"/>
        </a:xfrm>
      </p:grpSpPr>
      <p:sp>
        <p:nvSpPr>
          <p:cNvPr id="333" name="Google Shape;333;p54"/>
          <p:cNvSpPr txBox="1">
            <a:spLocks noGrp="1"/>
          </p:cNvSpPr>
          <p:nvPr>
            <p:ph type="body" idx="1"/>
          </p:nvPr>
        </p:nvSpPr>
        <p:spPr>
          <a:xfrm>
            <a:off x="411750" y="1223575"/>
            <a:ext cx="8346900" cy="3409500"/>
          </a:xfrm>
          <a:prstGeom prst="rect">
            <a:avLst/>
          </a:prstGeom>
          <a:noFill/>
          <a:ln>
            <a:noFill/>
          </a:ln>
        </p:spPr>
        <p:txBody>
          <a:bodyPr spcFirstLastPara="1" wrap="square" lIns="68575" tIns="34275" rIns="68575" bIns="34275" anchor="ctr" anchorCtr="0">
            <a:normAutofit/>
          </a:bodyPr>
          <a:lstStyle/>
          <a:p>
            <a:pPr marL="0" lvl="0" indent="0" algn="l" rtl="0">
              <a:lnSpc>
                <a:spcPct val="100000"/>
              </a:lnSpc>
              <a:spcBef>
                <a:spcPts val="0"/>
              </a:spcBef>
              <a:spcAft>
                <a:spcPts val="0"/>
              </a:spcAft>
              <a:buSzPts val="1700"/>
              <a:buNone/>
            </a:pPr>
            <a:r>
              <a:rPr lang="en" sz="2100">
                <a:solidFill>
                  <a:schemeClr val="lt1"/>
                </a:solidFill>
              </a:rPr>
              <a:t>Take a moment to reflect on the information reviewed today in this presentation. </a:t>
            </a:r>
            <a:endParaRPr sz="2100">
              <a:solidFill>
                <a:schemeClr val="lt1"/>
              </a:solidFill>
            </a:endParaRPr>
          </a:p>
          <a:p>
            <a:pPr marL="0" lvl="0" indent="0" algn="l" rtl="0">
              <a:lnSpc>
                <a:spcPct val="100000"/>
              </a:lnSpc>
              <a:spcBef>
                <a:spcPts val="0"/>
              </a:spcBef>
              <a:spcAft>
                <a:spcPts val="0"/>
              </a:spcAft>
              <a:buSzPts val="1700"/>
              <a:buNone/>
            </a:pPr>
            <a:endParaRPr sz="2100">
              <a:solidFill>
                <a:schemeClr val="lt1"/>
              </a:solidFill>
            </a:endParaRPr>
          </a:p>
          <a:p>
            <a:pPr marL="0" lvl="0" indent="0" algn="l" rtl="0">
              <a:lnSpc>
                <a:spcPct val="100000"/>
              </a:lnSpc>
              <a:spcBef>
                <a:spcPts val="0"/>
              </a:spcBef>
              <a:spcAft>
                <a:spcPts val="0"/>
              </a:spcAft>
              <a:buSzPts val="1700"/>
              <a:buNone/>
            </a:pPr>
            <a:r>
              <a:rPr lang="en" sz="2100">
                <a:solidFill>
                  <a:schemeClr val="lt1"/>
                </a:solidFill>
              </a:rPr>
              <a:t>Return to your individual template and enter any scholarships or ways to pay for college that could work for you moving forward. </a:t>
            </a:r>
            <a:endParaRPr sz="2100">
              <a:solidFill>
                <a:schemeClr val="lt1"/>
              </a:solidFill>
            </a:endParaRPr>
          </a:p>
        </p:txBody>
      </p:sp>
      <p:sp>
        <p:nvSpPr>
          <p:cNvPr id="334" name="Google Shape;334;p54"/>
          <p:cNvSpPr txBox="1"/>
          <p:nvPr/>
        </p:nvSpPr>
        <p:spPr>
          <a:xfrm>
            <a:off x="2067175" y="129450"/>
            <a:ext cx="6543000" cy="1026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 sz="4000" b="1">
                <a:solidFill>
                  <a:srgbClr val="FF6720"/>
                </a:solidFill>
                <a:latin typeface="Open Sans"/>
                <a:ea typeface="Open Sans"/>
                <a:cs typeface="Open Sans"/>
                <a:sym typeface="Open Sans"/>
              </a:rPr>
              <a:t>Activity 2</a:t>
            </a:r>
            <a:endParaRPr sz="4000" b="1" i="0" u="none" strike="noStrike" cap="none">
              <a:solidFill>
                <a:srgbClr val="FF6720"/>
              </a:solidFill>
              <a:latin typeface="Open Sans"/>
              <a:ea typeface="Open Sans"/>
              <a:cs typeface="Open Sans"/>
              <a:sym typeface="Open Sans"/>
            </a:endParaRPr>
          </a:p>
        </p:txBody>
      </p:sp>
      <p:pic>
        <p:nvPicPr>
          <p:cNvPr id="335" name="Google Shape;335;p54"/>
          <p:cNvPicPr preferRelativeResize="0"/>
          <p:nvPr/>
        </p:nvPicPr>
        <p:blipFill rotWithShape="1">
          <a:blip r:embed="rId3">
            <a:alphaModFix/>
          </a:blip>
          <a:srcRect t="150" b="160"/>
          <a:stretch/>
        </p:blipFill>
        <p:spPr>
          <a:xfrm>
            <a:off x="73000" y="57150"/>
            <a:ext cx="1524000" cy="7239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2976</Words>
  <Application>Microsoft Macintosh PowerPoint</Application>
  <PresentationFormat>On-screen Show (16:9)</PresentationFormat>
  <Paragraphs>194</Paragraphs>
  <Slides>29</Slides>
  <Notes>29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29</vt:i4>
      </vt:variant>
    </vt:vector>
  </HeadingPairs>
  <TitlesOfParts>
    <vt:vector size="37" baseType="lpstr">
      <vt:lpstr>Open Sans ExtraBold</vt:lpstr>
      <vt:lpstr>Open Sans</vt:lpstr>
      <vt:lpstr>Josefin Sans</vt:lpstr>
      <vt:lpstr>Arial</vt:lpstr>
      <vt:lpstr>Open Sans SemiBold</vt:lpstr>
      <vt:lpstr>Noto Sans Symbols</vt:lpstr>
      <vt:lpstr>Simple Light</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Shana Payne</cp:lastModifiedBy>
  <cp:revision>1</cp:revision>
  <dcterms:modified xsi:type="dcterms:W3CDTF">2026-09-28T17:28:19Z</dcterms:modified>
</cp:coreProperties>
</file>