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Open Sans SemiBold"/>
      <p:regular r:id="rId19"/>
      <p:bold r:id="rId20"/>
      <p:italic r:id="rId21"/>
      <p:boldItalic r:id="rId22"/>
    </p:embeddedFont>
    <p:embeddedFont>
      <p:font typeface="Josefin Sans"/>
      <p:regular r:id="rId23"/>
      <p:bold r:id="rId24"/>
      <p:italic r:id="rId25"/>
      <p:boldItalic r:id="rId26"/>
    </p:embeddedFont>
    <p:embeddedFont>
      <p:font typeface="Open Sans ExtraBold"/>
      <p:bold r:id="rId27"/>
      <p:boldItalic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SemiBold-bold.fntdata"/><Relationship Id="rId22" Type="http://schemas.openxmlformats.org/officeDocument/2006/relationships/font" Target="fonts/OpenSansSemiBold-boldItalic.fntdata"/><Relationship Id="rId21" Type="http://schemas.openxmlformats.org/officeDocument/2006/relationships/font" Target="fonts/OpenSansSemiBold-italic.fntdata"/><Relationship Id="rId24" Type="http://schemas.openxmlformats.org/officeDocument/2006/relationships/font" Target="fonts/JosefinSans-bold.fntdata"/><Relationship Id="rId23" Type="http://schemas.openxmlformats.org/officeDocument/2006/relationships/font" Target="fonts/Josefi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JosefinSans-boldItalic.fntdata"/><Relationship Id="rId25" Type="http://schemas.openxmlformats.org/officeDocument/2006/relationships/font" Target="fonts/JosefinSans-italic.fntdata"/><Relationship Id="rId28" Type="http://schemas.openxmlformats.org/officeDocument/2006/relationships/font" Target="fonts/OpenSansExtraBold-boldItalic.fntdata"/><Relationship Id="rId27" Type="http://schemas.openxmlformats.org/officeDocument/2006/relationships/font" Target="fonts/OpenSansExtraBold-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OpenSans-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OpenSans-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OpenSansSemiBold-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458d9be78_1_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f458d9be78_1_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Josefin Sans"/>
                <a:ea typeface="Josefin Sans"/>
                <a:cs typeface="Josefin Sans"/>
                <a:sym typeface="Josefin Sans"/>
              </a:rPr>
              <a:t>Let your audience (students, families, etc.) know that this presentation will cover these primary frequently asked questions and give step-by-step directions for completing the FSA ID and FAFSA online, plus extra help where needed. </a:t>
            </a:r>
            <a:endParaRPr sz="1300">
              <a:latin typeface="Josefin Sans"/>
              <a:ea typeface="Josefin Sans"/>
              <a:cs typeface="Josefin Sans"/>
              <a:sym typeface="Josefi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Let your audience know that this is an application to see what you can receive in funding for your education. This can cover a variety of educational experiences and is mandatory to do so.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next slides cover the reasons why.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Clr>
                <a:schemeClr val="dk1"/>
              </a:buClr>
              <a:buSzPts val="1100"/>
              <a:buFont typeface="Arial"/>
              <a:buNone/>
            </a:pPr>
            <a:r>
              <a:rPr lang="en">
                <a:solidFill>
                  <a:schemeClr val="dk1"/>
                </a:solidFill>
              </a:rPr>
              <a:t>The next slides cover the reasons why addressed somewhat below. </a:t>
            </a:r>
            <a:endParaRPr>
              <a:solidFill>
                <a:schemeClr val="dk1"/>
              </a:solidFill>
            </a:endParaRPr>
          </a:p>
          <a:p>
            <a:pPr indent="0" lvl="0" marL="0" rtl="0" algn="l">
              <a:spcBef>
                <a:spcPts val="1500"/>
              </a:spcBef>
              <a:spcAft>
                <a:spcPts val="0"/>
              </a:spcAft>
              <a:buClr>
                <a:schemeClr val="dk1"/>
              </a:buClr>
              <a:buSzPts val="1100"/>
              <a:buFont typeface="Arial"/>
              <a:buNone/>
            </a:pPr>
            <a:r>
              <a:rPr lang="en">
                <a:solidFill>
                  <a:schemeClr val="dk1"/>
                </a:solidFill>
              </a:rPr>
              <a:t>Some students may say that they do not need to complete the FAFSA as their education is already funded, they are expecting merit or athletic scholarships from the schools they are applying to, or they do not intend to continue their studies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Even if they already have money saved for college, students may find that they receive enough in grants or scholarships (free money…) that they can keep what they have saved for additional unexpected costs like books, parking, technology, auto insurance, etc.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All families have different dynamics and the FAFSA accounts for that. For instance, if a student has multiple siblings, that will impact their parents’ ability to pay for college and they may receive more in grants than loans. Additionally, if a student lives in a divorced family, oftentimes only one parent is the “contributor” on the application, which means the overall salary will be lower and may provide the student with more “free money” [i.e. grants &amp; scholarships].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Students may say they do not want loans, but if there is a chance they will need any additional funds from loans, it’s best to complete the FAFSA as the interest rates on these are lower than privately funded loans like Sallie Mae.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If a student is not sure what they want to do yet or is not following a traditional plan, they should still complete the FAFSA to see what would be available to them and they can always return to it once they decide.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1500"/>
              </a:spcAft>
              <a:buClr>
                <a:schemeClr val="dk1"/>
              </a:buClr>
              <a:buSzPts val="1100"/>
              <a:buFont typeface="Arial"/>
              <a:buNone/>
            </a:pPr>
            <a:r>
              <a:rPr lang="en" sz="1300">
                <a:solidFill>
                  <a:schemeClr val="dk1"/>
                </a:solidFill>
                <a:latin typeface="Josefin Sans"/>
                <a:ea typeface="Josefin Sans"/>
                <a:cs typeface="Josefin Sans"/>
                <a:sym typeface="Josefin Sans"/>
              </a:rPr>
              <a:t>Let students know that ideally they will complete this application when it opens October 1 and send it to every school on their list by that point. Students can send their profile to other colleges &amp; universities – up to 20 – at a later date if needed.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600">
                <a:solidFill>
                  <a:schemeClr val="dk1"/>
                </a:solidFill>
                <a:latin typeface="Josefin Sans"/>
                <a:ea typeface="Josefin Sans"/>
                <a:cs typeface="Josefin Sans"/>
                <a:sym typeface="Josefin Sans"/>
              </a:rPr>
              <a:t>Note to students about the first step → if you do not have a “professional” email address that you would like to use through college &amp; after, you can create one now so you can use it for your FSA ID and for your FAFSA every year.</a:t>
            </a:r>
            <a:endParaRPr sz="1600">
              <a:solidFill>
                <a:schemeClr val="dk1"/>
              </a:solidFill>
              <a:latin typeface="Josefin Sans"/>
              <a:ea typeface="Josefin Sans"/>
              <a:cs typeface="Josefin Sans"/>
              <a:sym typeface="Josefin Sans"/>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latin typeface="Josefin Sans"/>
              <a:ea typeface="Josefin Sans"/>
              <a:cs typeface="Josefin Sans"/>
              <a:sym typeface="Josefin Sans"/>
            </a:endParaRPr>
          </a:p>
          <a:p>
            <a:pPr indent="0" lvl="0" marL="0" rtl="0" algn="l">
              <a:lnSpc>
                <a:spcPct val="115000"/>
              </a:lnSpc>
              <a:spcBef>
                <a:spcPts val="0"/>
              </a:spcBef>
              <a:spcAft>
                <a:spcPts val="0"/>
              </a:spcAft>
              <a:buClr>
                <a:schemeClr val="dk1"/>
              </a:buClr>
              <a:buSzPts val="1100"/>
              <a:buFont typeface="Arial"/>
              <a:buNone/>
            </a:pPr>
            <a:r>
              <a:rPr lang="en" sz="1600">
                <a:solidFill>
                  <a:schemeClr val="dk1"/>
                </a:solidFill>
                <a:latin typeface="Josefin Sans"/>
                <a:ea typeface="Josefin Sans"/>
                <a:cs typeface="Josefin Sans"/>
                <a:sym typeface="Josefin Sans"/>
              </a:rPr>
              <a:t>Remind students to use their legal name, no nicknames. All information should be entered as it appears on the student’s social security card.</a:t>
            </a:r>
            <a:endParaRPr sz="1600">
              <a:solidFill>
                <a:schemeClr val="dk1"/>
              </a:solidFill>
              <a:latin typeface="Josefin Sans"/>
              <a:ea typeface="Josefin Sans"/>
              <a:cs typeface="Josefin Sans"/>
              <a:sym typeface="Josefin Sans"/>
            </a:endParaRPr>
          </a:p>
          <a:p>
            <a:pPr indent="0" lvl="0" marL="0" rtl="0" algn="l">
              <a:lnSpc>
                <a:spcPct val="115000"/>
              </a:lnSpc>
              <a:spcBef>
                <a:spcPts val="0"/>
              </a:spcBef>
              <a:spcAft>
                <a:spcPts val="0"/>
              </a:spcAft>
              <a:buClr>
                <a:schemeClr val="dk1"/>
              </a:buClr>
              <a:buSzPts val="1100"/>
              <a:buFont typeface="Arial"/>
              <a:buNone/>
            </a:pPr>
            <a:r>
              <a:t/>
            </a:r>
            <a:endParaRPr sz="1600">
              <a:solidFill>
                <a:schemeClr val="dk1"/>
              </a:solidFill>
              <a:latin typeface="Josefin Sans"/>
              <a:ea typeface="Josefin Sans"/>
              <a:cs typeface="Josefin Sans"/>
              <a:sym typeface="Josefin Sans"/>
            </a:endParaRPr>
          </a:p>
          <a:p>
            <a:pPr indent="0" lvl="0" marL="0" rtl="0" algn="l">
              <a:lnSpc>
                <a:spcPct val="115000"/>
              </a:lnSpc>
              <a:spcBef>
                <a:spcPts val="0"/>
              </a:spcBef>
              <a:spcAft>
                <a:spcPts val="0"/>
              </a:spcAft>
              <a:buClr>
                <a:schemeClr val="dk1"/>
              </a:buClr>
              <a:buSzPts val="1100"/>
              <a:buFont typeface="Arial"/>
              <a:buNone/>
            </a:pPr>
            <a:r>
              <a:rPr lang="en" sz="1600">
                <a:solidFill>
                  <a:schemeClr val="dk1"/>
                </a:solidFill>
                <a:latin typeface="Josefin Sans"/>
                <a:ea typeface="Josefin Sans"/>
                <a:cs typeface="Josefin Sans"/>
                <a:sym typeface="Josefin Sans"/>
              </a:rPr>
              <a:t>Students will need to select four challenge questions in case you forget your username and/or password. It is recommended you also enable two-step verification since you are entering very private information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2700"/>
              </a:spcBef>
              <a:spcAft>
                <a:spcPts val="0"/>
              </a:spcAft>
              <a:buClr>
                <a:schemeClr val="dk1"/>
              </a:buClr>
              <a:buSzPts val="1100"/>
              <a:buFont typeface="Arial"/>
              <a:buNone/>
            </a:pPr>
            <a:r>
              <a:rPr lang="en" sz="1600">
                <a:solidFill>
                  <a:schemeClr val="dk1"/>
                </a:solidFill>
                <a:latin typeface="Josefin Sans"/>
                <a:ea typeface="Josefin Sans"/>
                <a:cs typeface="Josefin Sans"/>
                <a:sym typeface="Josefin Sans"/>
              </a:rPr>
              <a:t>If students ask you about who their contributor should be, there are a few key points to remember → they should first select whomever claims them on their W-2 form [in the case that they are only being raised by one parent or in the case of divorce, but this could be the legal guardian as well]. Since students complete this each year, they may change who a contributor is once they are in college, especially if they become independent of their legal guardian. </a:t>
            </a:r>
            <a:endParaRPr sz="1600">
              <a:solidFill>
                <a:schemeClr val="dk1"/>
              </a:solidFill>
              <a:latin typeface="Josefin Sans"/>
              <a:ea typeface="Josefin Sans"/>
              <a:cs typeface="Josefin Sans"/>
              <a:sym typeface="Josefin Sans"/>
            </a:endParaRPr>
          </a:p>
          <a:p>
            <a:pPr indent="0" lvl="0" marL="0" rtl="0" algn="l">
              <a:lnSpc>
                <a:spcPct val="115000"/>
              </a:lnSpc>
              <a:spcBef>
                <a:spcPts val="2700"/>
              </a:spcBef>
              <a:spcAft>
                <a:spcPts val="900"/>
              </a:spcAft>
              <a:buClr>
                <a:schemeClr val="dk1"/>
              </a:buClr>
              <a:buSzPts val="1100"/>
              <a:buFont typeface="Arial"/>
              <a:buNone/>
            </a:pPr>
            <a:r>
              <a:rPr lang="en" sz="1600">
                <a:solidFill>
                  <a:schemeClr val="dk1"/>
                </a:solidFill>
                <a:latin typeface="Josefin Sans"/>
                <a:ea typeface="Josefin Sans"/>
                <a:cs typeface="Josefin Sans"/>
                <a:sym typeface="Josefin Sans"/>
              </a:rPr>
              <a:t>Students cannot submit their application until all contributors have completed theirs, so it is recommended that they sit down with their parents and complete the application together to make sure they meet the first-come, first-served situation.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p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D4289"/>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149733" y="1053800"/>
            <a:ext cx="8520600" cy="20526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5200"/>
              <a:buNone/>
              <a:defRPr sz="5200">
                <a:solidFill>
                  <a:schemeClr val="lt1"/>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1" name="Google Shape;11;p2"/>
          <p:cNvSpPr txBox="1"/>
          <p:nvPr>
            <p:ph idx="1" type="subTitle"/>
          </p:nvPr>
        </p:nvSpPr>
        <p:spPr>
          <a:xfrm>
            <a:off x="311700" y="3106400"/>
            <a:ext cx="85206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2">
            <a:alphaModFix/>
          </a:blip>
          <a:srcRect b="160" l="0" r="0" t="15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D4289"/>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1" name="Shape 51"/>
        <p:cNvGrpSpPr/>
        <p:nvPr/>
      </p:nvGrpSpPr>
      <p:grpSpPr>
        <a:xfrm>
          <a:off x="0" y="0"/>
          <a:ext cx="0" cy="0"/>
          <a:chOff x="0" y="0"/>
          <a:chExt cx="0" cy="0"/>
        </a:xfrm>
      </p:grpSpPr>
      <p:sp>
        <p:nvSpPr>
          <p:cNvPr id="52" name="Google Shape;52;p13"/>
          <p:cNvSpPr txBox="1"/>
          <p:nvPr>
            <p:ph type="title"/>
          </p:nvPr>
        </p:nvSpPr>
        <p:spPr>
          <a:xfrm>
            <a:off x="628650" y="510778"/>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3" name="Google Shape;53;p13"/>
          <p:cNvSpPr txBox="1"/>
          <p:nvPr>
            <p:ph idx="1" type="body"/>
          </p:nvPr>
        </p:nvSpPr>
        <p:spPr>
          <a:xfrm>
            <a:off x="628650" y="1633993"/>
            <a:ext cx="7886700" cy="2998800"/>
          </a:xfrm>
          <a:prstGeom prst="rect">
            <a:avLst/>
          </a:prstGeom>
          <a:noFill/>
          <a:ln>
            <a:noFill/>
          </a:ln>
        </p:spPr>
        <p:txBody>
          <a:bodyPr anchorCtr="0" anchor="t" bIns="34275" lIns="68575" spcFirstLastPara="1" rIns="68575" wrap="square" tIns="34275">
            <a:normAutofit/>
          </a:bodyPr>
          <a:lstStyle>
            <a:lvl1pPr indent="-336550" lvl="0" marL="457200" algn="l">
              <a:lnSpc>
                <a:spcPct val="110000"/>
              </a:lnSpc>
              <a:spcBef>
                <a:spcPts val="800"/>
              </a:spcBef>
              <a:spcAft>
                <a:spcPts val="0"/>
              </a:spcAft>
              <a:buSzPts val="1700"/>
              <a:buFont typeface="Noto Sans Symbols"/>
              <a:buChar char="▪"/>
              <a:defRPr/>
            </a:lvl1pPr>
            <a:lvl2pPr indent="-317500" lvl="1" marL="914400" algn="l">
              <a:lnSpc>
                <a:spcPct val="110000"/>
              </a:lnSpc>
              <a:spcBef>
                <a:spcPts val="1200"/>
              </a:spcBef>
              <a:spcAft>
                <a:spcPts val="0"/>
              </a:spcAft>
              <a:buSzPts val="1400"/>
              <a:buFont typeface="Noto Sans Symbols"/>
              <a:buChar char="▪"/>
              <a:defRPr/>
            </a:lvl2pPr>
            <a:lvl3pPr indent="-304800" lvl="2" marL="1371600" algn="l">
              <a:lnSpc>
                <a:spcPct val="110000"/>
              </a:lnSpc>
              <a:spcBef>
                <a:spcPts val="1200"/>
              </a:spcBef>
              <a:spcAft>
                <a:spcPts val="0"/>
              </a:spcAft>
              <a:buSzPts val="1200"/>
              <a:buFont typeface="Noto Sans Symbols"/>
              <a:buChar char="▪"/>
              <a:defRPr/>
            </a:lvl3pPr>
            <a:lvl4pPr indent="-298450" lvl="3" marL="1828800" algn="l">
              <a:lnSpc>
                <a:spcPct val="110000"/>
              </a:lnSpc>
              <a:spcBef>
                <a:spcPts val="1200"/>
              </a:spcBef>
              <a:spcAft>
                <a:spcPts val="0"/>
              </a:spcAft>
              <a:buSzPts val="1100"/>
              <a:buFont typeface="Noto Sans Symbols"/>
              <a:buChar char="▪"/>
              <a:defRPr/>
            </a:lvl4pPr>
            <a:lvl5pPr indent="-298450" lvl="4" marL="2286000" algn="l">
              <a:lnSpc>
                <a:spcPct val="110000"/>
              </a:lnSpc>
              <a:spcBef>
                <a:spcPts val="1200"/>
              </a:spcBef>
              <a:spcAft>
                <a:spcPts val="0"/>
              </a:spcAft>
              <a:buSzPts val="1100"/>
              <a:buFont typeface="Noto Sans Symbols"/>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 name="Google Shape;54;p13"/>
          <p:cNvSpPr txBox="1"/>
          <p:nvPr>
            <p:ph idx="10" type="dt"/>
          </p:nvPr>
        </p:nvSpPr>
        <p:spPr>
          <a:xfrm>
            <a:off x="628650" y="4822031"/>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5" name="Google Shape;55;p13"/>
          <p:cNvSpPr txBox="1"/>
          <p:nvPr>
            <p:ph idx="11" type="ftr"/>
          </p:nvPr>
        </p:nvSpPr>
        <p:spPr>
          <a:xfrm>
            <a:off x="3028950" y="4822031"/>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6" name="Google Shape;56;p13"/>
          <p:cNvSpPr txBox="1"/>
          <p:nvPr>
            <p:ph idx="12" type="sldNum"/>
          </p:nvPr>
        </p:nvSpPr>
        <p:spPr>
          <a:xfrm>
            <a:off x="6457950" y="4822031"/>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 name="Shape 61"/>
        <p:cNvGrpSpPr/>
        <p:nvPr/>
      </p:nvGrpSpPr>
      <p:grpSpPr>
        <a:xfrm>
          <a:off x="0" y="0"/>
          <a:ext cx="0" cy="0"/>
          <a:chOff x="0" y="0"/>
          <a:chExt cx="0" cy="0"/>
        </a:xfrm>
      </p:grpSpPr>
      <p:sp>
        <p:nvSpPr>
          <p:cNvPr id="62" name="Google Shape;62;p1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3" name="Google Shape;63;p1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4" name="Google Shape;64;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5" name="Shape 65"/>
        <p:cNvGrpSpPr/>
        <p:nvPr/>
      </p:nvGrpSpPr>
      <p:grpSpPr>
        <a:xfrm>
          <a:off x="0" y="0"/>
          <a:ext cx="0" cy="0"/>
          <a:chOff x="0" y="0"/>
          <a:chExt cx="0" cy="0"/>
        </a:xfrm>
      </p:grpSpPr>
      <p:sp>
        <p:nvSpPr>
          <p:cNvPr id="66" name="Google Shape;66;p1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7" name="Google Shape;67;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8" name="Shape 68"/>
        <p:cNvGrpSpPr/>
        <p:nvPr/>
      </p:nvGrpSpPr>
      <p:grpSpPr>
        <a:xfrm>
          <a:off x="0" y="0"/>
          <a:ext cx="0" cy="0"/>
          <a:chOff x="0" y="0"/>
          <a:chExt cx="0" cy="0"/>
        </a:xfrm>
      </p:grpSpPr>
      <p:sp>
        <p:nvSpPr>
          <p:cNvPr id="69" name="Google Shape;69;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0" name="Google Shape;70;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71" name="Google Shape;71;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2" name="Shape 72"/>
        <p:cNvGrpSpPr/>
        <p:nvPr/>
      </p:nvGrpSpPr>
      <p:grpSpPr>
        <a:xfrm>
          <a:off x="0" y="0"/>
          <a:ext cx="0" cy="0"/>
          <a:chOff x="0" y="0"/>
          <a:chExt cx="0" cy="0"/>
        </a:xfrm>
      </p:grpSpPr>
      <p:sp>
        <p:nvSpPr>
          <p:cNvPr id="73" name="Google Shape;73;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4" name="Google Shape;74;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5" name="Google Shape;75;p1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0" name="Shape 80"/>
        <p:cNvGrpSpPr/>
        <p:nvPr/>
      </p:nvGrpSpPr>
      <p:grpSpPr>
        <a:xfrm>
          <a:off x="0" y="0"/>
          <a:ext cx="0" cy="0"/>
          <a:chOff x="0" y="0"/>
          <a:chExt cx="0" cy="0"/>
        </a:xfrm>
      </p:grpSpPr>
      <p:sp>
        <p:nvSpPr>
          <p:cNvPr id="81" name="Google Shape;81;p2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2" name="Google Shape;82;p2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3" name="Google Shape;83;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p2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6" name="Google Shape;86;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0" name="Google Shape;90;p2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1" name="Google Shape;91;p2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3" name="Shape 93"/>
        <p:cNvGrpSpPr/>
        <p:nvPr/>
      </p:nvGrpSpPr>
      <p:grpSpPr>
        <a:xfrm>
          <a:off x="0" y="0"/>
          <a:ext cx="0" cy="0"/>
          <a:chOff x="0" y="0"/>
          <a:chExt cx="0" cy="0"/>
        </a:xfrm>
      </p:grpSpPr>
      <p:sp>
        <p:nvSpPr>
          <p:cNvPr id="94" name="Google Shape;94;p2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95" name="Google Shape;95;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6" name="Shape 96"/>
        <p:cNvGrpSpPr/>
        <p:nvPr/>
      </p:nvGrpSpPr>
      <p:grpSpPr>
        <a:xfrm>
          <a:off x="0" y="0"/>
          <a:ext cx="0" cy="0"/>
          <a:chOff x="0" y="0"/>
          <a:chExt cx="0" cy="0"/>
        </a:xfrm>
      </p:grpSpPr>
      <p:sp>
        <p:nvSpPr>
          <p:cNvPr id="97" name="Google Shape;97;p2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8" name="Google Shape;98;p2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9" name="Google Shape;99;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0" name="Shape 100"/>
        <p:cNvGrpSpPr/>
        <p:nvPr/>
      </p:nvGrpSpPr>
      <p:grpSpPr>
        <a:xfrm>
          <a:off x="0" y="0"/>
          <a:ext cx="0" cy="0"/>
          <a:chOff x="0" y="0"/>
          <a:chExt cx="0" cy="0"/>
        </a:xfrm>
      </p:grpSpPr>
      <p:sp>
        <p:nvSpPr>
          <p:cNvPr id="101" name="Google Shape;101;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2pPr>
            <a:lvl3pPr lvl="2">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3pPr>
            <a:lvl4pPr lvl="3">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4pPr>
            <a:lvl5pPr lvl="4">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5pPr>
            <a:lvl6pPr lvl="5">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6pPr>
            <a:lvl7pPr lvl="6">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7pPr>
            <a:lvl8pPr lvl="7">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8pPr>
            <a:lvl9pPr lvl="8">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7" name="Shape 57"/>
        <p:cNvGrpSpPr/>
        <p:nvPr/>
      </p:nvGrpSpPr>
      <p:grpSpPr>
        <a:xfrm>
          <a:off x="0" y="0"/>
          <a:ext cx="0" cy="0"/>
          <a:chOff x="0" y="0"/>
          <a:chExt cx="0" cy="0"/>
        </a:xfrm>
      </p:grpSpPr>
      <p:sp>
        <p:nvSpPr>
          <p:cNvPr id="58" name="Google Shape;58;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9" name="Google Shape;59;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60" name="Google Shape;6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tudentaid.gov" TargetMode="External"/><Relationship Id="rId4" Type="http://schemas.openxmlformats.org/officeDocument/2006/relationships/image" Target="../media/image1.png"/><Relationship Id="rId5"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05" name="Shape 105"/>
        <p:cNvGrpSpPr/>
        <p:nvPr/>
      </p:nvGrpSpPr>
      <p:grpSpPr>
        <a:xfrm>
          <a:off x="0" y="0"/>
          <a:ext cx="0" cy="0"/>
          <a:chOff x="0" y="0"/>
          <a:chExt cx="0" cy="0"/>
        </a:xfrm>
      </p:grpSpPr>
      <p:grpSp>
        <p:nvGrpSpPr>
          <p:cNvPr id="106" name="Google Shape;106;p26"/>
          <p:cNvGrpSpPr/>
          <p:nvPr/>
        </p:nvGrpSpPr>
        <p:grpSpPr>
          <a:xfrm>
            <a:off x="4762500" y="0"/>
            <a:ext cx="4381650" cy="5143500"/>
            <a:chOff x="4762500" y="0"/>
            <a:chExt cx="4381650" cy="5143500"/>
          </a:xfrm>
        </p:grpSpPr>
        <p:pic>
          <p:nvPicPr>
            <p:cNvPr id="107" name="Google Shape;107;p26"/>
            <p:cNvPicPr preferRelativeResize="0"/>
            <p:nvPr/>
          </p:nvPicPr>
          <p:blipFill rotWithShape="1">
            <a:blip r:embed="rId3">
              <a:alphaModFix/>
            </a:blip>
            <a:srcRect b="0" l="0" r="0" t="0"/>
            <a:stretch/>
          </p:blipFill>
          <p:spPr>
            <a:xfrm>
              <a:off x="5314950" y="266700"/>
              <a:ext cx="3829200" cy="4610100"/>
            </a:xfrm>
            <a:prstGeom prst="rect">
              <a:avLst/>
            </a:prstGeom>
            <a:noFill/>
            <a:ln>
              <a:noFill/>
            </a:ln>
          </p:spPr>
        </p:pic>
        <p:pic>
          <p:nvPicPr>
            <p:cNvPr id="108" name="Google Shape;108;p26"/>
            <p:cNvPicPr preferRelativeResize="0"/>
            <p:nvPr/>
          </p:nvPicPr>
          <p:blipFill rotWithShape="1">
            <a:blip r:embed="rId4">
              <a:alphaModFix/>
            </a:blip>
            <a:srcRect b="0" l="0" r="0" t="0"/>
            <a:stretch/>
          </p:blipFill>
          <p:spPr>
            <a:xfrm>
              <a:off x="5867400" y="819150"/>
              <a:ext cx="3276600" cy="3505200"/>
            </a:xfrm>
            <a:prstGeom prst="rect">
              <a:avLst/>
            </a:prstGeom>
            <a:noFill/>
            <a:ln>
              <a:noFill/>
            </a:ln>
          </p:spPr>
        </p:pic>
        <p:pic>
          <p:nvPicPr>
            <p:cNvPr id="109" name="Google Shape;109;p26"/>
            <p:cNvPicPr preferRelativeResize="0"/>
            <p:nvPr/>
          </p:nvPicPr>
          <p:blipFill rotWithShape="1">
            <a:blip r:embed="rId5">
              <a:alphaModFix/>
            </a:blip>
            <a:srcRect b="0" l="0" r="0" t="0"/>
            <a:stretch/>
          </p:blipFill>
          <p:spPr>
            <a:xfrm>
              <a:off x="6462713" y="1414463"/>
              <a:ext cx="2314500" cy="2314500"/>
            </a:xfrm>
            <a:prstGeom prst="rect">
              <a:avLst/>
            </a:prstGeom>
            <a:noFill/>
            <a:ln>
              <a:noFill/>
            </a:ln>
          </p:spPr>
        </p:pic>
        <p:sp>
          <p:nvSpPr>
            <p:cNvPr id="110" name="Google Shape;110;p26"/>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pic>
        <p:nvPicPr>
          <p:cNvPr id="111" name="Google Shape;111;p26"/>
          <p:cNvPicPr preferRelativeResize="0"/>
          <p:nvPr/>
        </p:nvPicPr>
        <p:blipFill rotWithShape="1">
          <a:blip r:embed="rId6">
            <a:alphaModFix/>
          </a:blip>
          <a:srcRect b="160" l="0" r="0" t="150"/>
          <a:stretch/>
        </p:blipFill>
        <p:spPr>
          <a:xfrm>
            <a:off x="762000" y="571500"/>
            <a:ext cx="1524000" cy="723900"/>
          </a:xfrm>
          <a:prstGeom prst="rect">
            <a:avLst/>
          </a:prstGeom>
          <a:noFill/>
          <a:ln>
            <a:noFill/>
          </a:ln>
        </p:spPr>
      </p:pic>
      <p:sp>
        <p:nvSpPr>
          <p:cNvPr id="112" name="Google Shape;112;p26"/>
          <p:cNvSpPr txBox="1"/>
          <p:nvPr/>
        </p:nvSpPr>
        <p:spPr>
          <a:xfrm>
            <a:off x="762000" y="1905000"/>
            <a:ext cx="6191400" cy="26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FF6720"/>
                </a:solidFill>
                <a:latin typeface="Open Sans"/>
                <a:ea typeface="Open Sans"/>
                <a:cs typeface="Open Sans"/>
                <a:sym typeface="Open Sans"/>
              </a:rPr>
              <a:t>Launch Into Your Future</a:t>
            </a:r>
            <a:endParaRPr b="1" sz="1400">
              <a:solidFill>
                <a:srgbClr val="FF6720"/>
              </a:solidFill>
              <a:latin typeface="Open Sans"/>
              <a:ea typeface="Open Sans"/>
              <a:cs typeface="Open Sans"/>
              <a:sym typeface="Open Sans"/>
            </a:endParaRPr>
          </a:p>
          <a:p>
            <a:pPr indent="0" lvl="0" marL="0" rtl="0" algn="l">
              <a:spcBef>
                <a:spcPts val="900"/>
              </a:spcBef>
              <a:spcAft>
                <a:spcPts val="0"/>
              </a:spcAft>
              <a:buNone/>
            </a:pPr>
            <a:r>
              <a:rPr b="0" lang="en" sz="4800">
                <a:solidFill>
                  <a:srgbClr val="FFFFFF"/>
                </a:solidFill>
                <a:latin typeface="Open Sans ExtraBold"/>
                <a:ea typeface="Open Sans ExtraBold"/>
                <a:cs typeface="Open Sans ExtraBold"/>
                <a:sym typeface="Open Sans ExtraBold"/>
              </a:rPr>
              <a:t>Delaware Student Success</a:t>
            </a:r>
            <a:endParaRPr b="0" sz="4800">
              <a:solidFill>
                <a:srgbClr val="FFFFFF"/>
              </a:solidFill>
              <a:latin typeface="Open Sans ExtraBold"/>
              <a:ea typeface="Open Sans ExtraBold"/>
              <a:cs typeface="Open Sans ExtraBold"/>
              <a:sym typeface="Open Sans ExtraBold"/>
            </a:endParaRPr>
          </a:p>
          <a:p>
            <a:pPr indent="0" lvl="0" marL="0" rtl="0" algn="l">
              <a:spcBef>
                <a:spcPts val="1200"/>
              </a:spcBef>
              <a:spcAft>
                <a:spcPts val="0"/>
              </a:spcAft>
              <a:buNone/>
            </a:pPr>
            <a:r>
              <a:rPr lang="en" sz="2000">
                <a:solidFill>
                  <a:srgbClr val="00B0B9"/>
                </a:solidFill>
                <a:latin typeface="Open Sans SemiBold"/>
                <a:ea typeface="Open Sans SemiBold"/>
                <a:cs typeface="Open Sans SemiBold"/>
                <a:sym typeface="Open Sans SemiBold"/>
              </a:rPr>
              <a:t>FAFSA Workshop</a:t>
            </a:r>
            <a:endParaRPr b="0" sz="2000">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16" name="Shape 116"/>
        <p:cNvGrpSpPr/>
        <p:nvPr/>
      </p:nvGrpSpPr>
      <p:grpSpPr>
        <a:xfrm>
          <a:off x="0" y="0"/>
          <a:ext cx="0" cy="0"/>
          <a:chOff x="0" y="0"/>
          <a:chExt cx="0" cy="0"/>
        </a:xfrm>
      </p:grpSpPr>
      <p:sp>
        <p:nvSpPr>
          <p:cNvPr id="117" name="Google Shape;117;p27"/>
          <p:cNvSpPr txBox="1"/>
          <p:nvPr>
            <p:ph idx="1" type="body"/>
          </p:nvPr>
        </p:nvSpPr>
        <p:spPr>
          <a:xfrm>
            <a:off x="221300" y="2224475"/>
            <a:ext cx="8588400" cy="27087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1200"/>
              </a:spcBef>
              <a:spcAft>
                <a:spcPts val="0"/>
              </a:spcAft>
              <a:buSzPts val="1800"/>
              <a:buNone/>
            </a:pPr>
            <a:r>
              <a:rPr lang="en" sz="2266">
                <a:solidFill>
                  <a:schemeClr val="lt1"/>
                </a:solidFill>
              </a:rPr>
              <a:t>What do I need to fill out the FAFSA?</a:t>
            </a:r>
            <a:endParaRPr sz="2266">
              <a:solidFill>
                <a:schemeClr val="lt1"/>
              </a:solidFill>
            </a:endParaRPr>
          </a:p>
          <a:p>
            <a:pPr indent="0" lvl="0" marL="0" rtl="0" algn="ctr">
              <a:lnSpc>
                <a:spcPct val="115000"/>
              </a:lnSpc>
              <a:spcBef>
                <a:spcPts val="1200"/>
              </a:spcBef>
              <a:spcAft>
                <a:spcPts val="0"/>
              </a:spcAft>
              <a:buSzPts val="1800"/>
              <a:buNone/>
            </a:pPr>
            <a:r>
              <a:rPr lang="en" sz="2266">
                <a:solidFill>
                  <a:schemeClr val="lt1"/>
                </a:solidFill>
              </a:rPr>
              <a:t>What is an FSA ID?</a:t>
            </a:r>
            <a:endParaRPr sz="2266">
              <a:solidFill>
                <a:schemeClr val="lt1"/>
              </a:solidFill>
            </a:endParaRPr>
          </a:p>
          <a:p>
            <a:pPr indent="0" lvl="0" marL="0" rtl="0" algn="ctr">
              <a:lnSpc>
                <a:spcPct val="115000"/>
              </a:lnSpc>
              <a:spcBef>
                <a:spcPts val="1200"/>
              </a:spcBef>
              <a:spcAft>
                <a:spcPts val="0"/>
              </a:spcAft>
              <a:buSzPts val="1800"/>
              <a:buNone/>
            </a:pPr>
            <a:r>
              <a:rPr lang="en" sz="2266">
                <a:solidFill>
                  <a:schemeClr val="lt1"/>
                </a:solidFill>
              </a:rPr>
              <a:t>Who is considered a “contributor” on the FAFSA?</a:t>
            </a:r>
            <a:endParaRPr sz="2266">
              <a:solidFill>
                <a:schemeClr val="lt1"/>
              </a:solidFill>
            </a:endParaRPr>
          </a:p>
          <a:p>
            <a:pPr indent="0" lvl="0" marL="0" rtl="0" algn="ctr">
              <a:lnSpc>
                <a:spcPct val="115000"/>
              </a:lnSpc>
              <a:spcBef>
                <a:spcPts val="1200"/>
              </a:spcBef>
              <a:spcAft>
                <a:spcPts val="1200"/>
              </a:spcAft>
              <a:buSzPts val="1800"/>
              <a:buNone/>
            </a:pPr>
            <a:r>
              <a:rPr lang="en" sz="2266">
                <a:solidFill>
                  <a:schemeClr val="lt1"/>
                </a:solidFill>
              </a:rPr>
              <a:t>Do I have to fill out the FAFSA every year?</a:t>
            </a:r>
            <a:endParaRPr sz="2266">
              <a:solidFill>
                <a:schemeClr val="lt1"/>
              </a:solidFill>
            </a:endParaRPr>
          </a:p>
        </p:txBody>
      </p:sp>
      <p:pic>
        <p:nvPicPr>
          <p:cNvPr id="118" name="Google Shape;118;p27"/>
          <p:cNvPicPr preferRelativeResize="0"/>
          <p:nvPr/>
        </p:nvPicPr>
        <p:blipFill rotWithShape="1">
          <a:blip r:embed="rId3">
            <a:alphaModFix/>
          </a:blip>
          <a:srcRect b="160" l="0" r="0" t="150"/>
          <a:stretch/>
        </p:blipFill>
        <p:spPr>
          <a:xfrm>
            <a:off x="0" y="0"/>
            <a:ext cx="1524000" cy="723900"/>
          </a:xfrm>
          <a:prstGeom prst="rect">
            <a:avLst/>
          </a:prstGeom>
          <a:noFill/>
          <a:ln>
            <a:noFill/>
          </a:ln>
        </p:spPr>
      </p:pic>
      <p:pic>
        <p:nvPicPr>
          <p:cNvPr id="119" name="Google Shape;119;p27"/>
          <p:cNvPicPr preferRelativeResize="0"/>
          <p:nvPr/>
        </p:nvPicPr>
        <p:blipFill rotWithShape="1">
          <a:blip r:embed="rId4">
            <a:alphaModFix/>
          </a:blip>
          <a:srcRect b="0" l="0" r="0" t="0"/>
          <a:stretch/>
        </p:blipFill>
        <p:spPr>
          <a:xfrm>
            <a:off x="3034912" y="382101"/>
            <a:ext cx="3074175" cy="1596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23" name="Shape 123"/>
        <p:cNvGrpSpPr/>
        <p:nvPr/>
      </p:nvGrpSpPr>
      <p:grpSpPr>
        <a:xfrm>
          <a:off x="0" y="0"/>
          <a:ext cx="0" cy="0"/>
          <a:chOff x="0" y="0"/>
          <a:chExt cx="0" cy="0"/>
        </a:xfrm>
      </p:grpSpPr>
      <p:sp>
        <p:nvSpPr>
          <p:cNvPr id="124" name="Google Shape;124;p28"/>
          <p:cNvSpPr txBox="1"/>
          <p:nvPr>
            <p:ph idx="1" type="body"/>
          </p:nvPr>
        </p:nvSpPr>
        <p:spPr>
          <a:xfrm>
            <a:off x="187450" y="836650"/>
            <a:ext cx="5481900" cy="4047600"/>
          </a:xfrm>
          <a:prstGeom prst="rect">
            <a:avLst/>
          </a:prstGeom>
          <a:no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902">
                <a:solidFill>
                  <a:srgbClr val="FF6720"/>
                </a:solidFill>
              </a:rPr>
              <a:t>The FAFSA is mandatory for receiving any kind of financial aid → </a:t>
            </a:r>
            <a:r>
              <a:rPr lang="en" sz="1902">
                <a:solidFill>
                  <a:schemeClr val="lt1"/>
                </a:solidFill>
              </a:rPr>
              <a:t>grants, scholarships, campus work-study jobs, &amp; low-interest student loans.</a:t>
            </a:r>
            <a:endParaRPr sz="1902">
              <a:solidFill>
                <a:schemeClr val="lt1"/>
              </a:solidFill>
            </a:endParaRPr>
          </a:p>
          <a:p>
            <a:pPr indent="0" lvl="0" marL="0" rtl="0" algn="ctr">
              <a:lnSpc>
                <a:spcPct val="150000"/>
              </a:lnSpc>
              <a:spcBef>
                <a:spcPts val="0"/>
              </a:spcBef>
              <a:spcAft>
                <a:spcPts val="0"/>
              </a:spcAft>
              <a:buNone/>
            </a:pPr>
            <a:r>
              <a:rPr lang="en" sz="1902">
                <a:solidFill>
                  <a:schemeClr val="lt1"/>
                </a:solidFill>
              </a:rPr>
              <a:t> </a:t>
            </a:r>
            <a:endParaRPr sz="1902">
              <a:solidFill>
                <a:schemeClr val="lt1"/>
              </a:solidFill>
            </a:endParaRPr>
          </a:p>
          <a:p>
            <a:pPr indent="0" lvl="0" marL="0" rtl="0" algn="ctr">
              <a:lnSpc>
                <a:spcPct val="150000"/>
              </a:lnSpc>
              <a:spcBef>
                <a:spcPts val="0"/>
              </a:spcBef>
              <a:spcAft>
                <a:spcPts val="0"/>
              </a:spcAft>
              <a:buNone/>
            </a:pPr>
            <a:r>
              <a:rPr lang="en" sz="1902">
                <a:solidFill>
                  <a:schemeClr val="lt1"/>
                </a:solidFill>
              </a:rPr>
              <a:t>Some colleges &amp; universities use the FAFSA to determine their own school funded merit scholarships.</a:t>
            </a:r>
            <a:endParaRPr sz="1102">
              <a:solidFill>
                <a:schemeClr val="lt1"/>
              </a:solidFill>
            </a:endParaRPr>
          </a:p>
        </p:txBody>
      </p:sp>
      <p:pic>
        <p:nvPicPr>
          <p:cNvPr id="125" name="Google Shape;125;p28"/>
          <p:cNvPicPr preferRelativeResize="0"/>
          <p:nvPr/>
        </p:nvPicPr>
        <p:blipFill rotWithShape="1">
          <a:blip r:embed="rId3">
            <a:alphaModFix/>
          </a:blip>
          <a:srcRect b="160" l="0" r="0" t="150"/>
          <a:stretch/>
        </p:blipFill>
        <p:spPr>
          <a:xfrm>
            <a:off x="0" y="0"/>
            <a:ext cx="1524000" cy="723900"/>
          </a:xfrm>
          <a:prstGeom prst="rect">
            <a:avLst/>
          </a:prstGeom>
          <a:noFill/>
          <a:ln>
            <a:noFill/>
          </a:ln>
        </p:spPr>
      </p:pic>
      <p:sp>
        <p:nvSpPr>
          <p:cNvPr id="126" name="Google Shape;126;p28"/>
          <p:cNvSpPr txBox="1"/>
          <p:nvPr/>
        </p:nvSpPr>
        <p:spPr>
          <a:xfrm>
            <a:off x="1879975" y="102200"/>
            <a:ext cx="7023600" cy="606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lang="en" sz="2000">
                <a:solidFill>
                  <a:srgbClr val="FF6720"/>
                </a:solidFill>
                <a:latin typeface="Open Sans"/>
                <a:ea typeface="Open Sans"/>
                <a:cs typeface="Open Sans"/>
                <a:sym typeface="Open Sans"/>
              </a:rPr>
              <a:t>Your Gateway to College Funding</a:t>
            </a:r>
            <a:endParaRPr b="1" i="0" sz="2000" u="none" cap="none" strike="noStrike">
              <a:solidFill>
                <a:srgbClr val="FF6720"/>
              </a:solidFill>
              <a:latin typeface="Open Sans"/>
              <a:ea typeface="Open Sans"/>
              <a:cs typeface="Open Sans"/>
              <a:sym typeface="Open Sans"/>
            </a:endParaRPr>
          </a:p>
        </p:txBody>
      </p:sp>
      <p:pic>
        <p:nvPicPr>
          <p:cNvPr id="127" name="Google Shape;127;p28"/>
          <p:cNvPicPr preferRelativeResize="0"/>
          <p:nvPr/>
        </p:nvPicPr>
        <p:blipFill>
          <a:blip r:embed="rId4">
            <a:alphaModFix/>
          </a:blip>
          <a:stretch>
            <a:fillRect/>
          </a:stretch>
        </p:blipFill>
        <p:spPr>
          <a:xfrm>
            <a:off x="5967926" y="1164450"/>
            <a:ext cx="2434701" cy="2982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31" name="Shape 131"/>
        <p:cNvGrpSpPr/>
        <p:nvPr/>
      </p:nvGrpSpPr>
      <p:grpSpPr>
        <a:xfrm>
          <a:off x="0" y="0"/>
          <a:ext cx="0" cy="0"/>
          <a:chOff x="0" y="0"/>
          <a:chExt cx="0" cy="0"/>
        </a:xfrm>
      </p:grpSpPr>
      <p:sp>
        <p:nvSpPr>
          <p:cNvPr id="132" name="Google Shape;132;p29"/>
          <p:cNvSpPr txBox="1"/>
          <p:nvPr/>
        </p:nvSpPr>
        <p:spPr>
          <a:xfrm>
            <a:off x="1801250" y="317275"/>
            <a:ext cx="6506100" cy="546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600"/>
              <a:buFont typeface="Arial"/>
              <a:buNone/>
            </a:pPr>
            <a:r>
              <a:rPr b="1" lang="en" sz="3700">
                <a:solidFill>
                  <a:srgbClr val="FF6720"/>
                </a:solidFill>
                <a:latin typeface="Open Sans"/>
                <a:ea typeface="Open Sans"/>
                <a:cs typeface="Open Sans"/>
                <a:sym typeface="Open Sans"/>
              </a:rPr>
              <a:t>Why Complete the FAFSA</a:t>
            </a:r>
            <a:endParaRPr b="1" i="0" sz="3700" u="none" cap="none" strike="noStrike">
              <a:solidFill>
                <a:srgbClr val="FF6720"/>
              </a:solidFill>
              <a:latin typeface="Open Sans"/>
              <a:ea typeface="Open Sans"/>
              <a:cs typeface="Open Sans"/>
              <a:sym typeface="Open Sans"/>
            </a:endParaRPr>
          </a:p>
        </p:txBody>
      </p:sp>
      <p:sp>
        <p:nvSpPr>
          <p:cNvPr id="133" name="Google Shape;133;p29"/>
          <p:cNvSpPr txBox="1"/>
          <p:nvPr>
            <p:ph idx="1" type="body"/>
          </p:nvPr>
        </p:nvSpPr>
        <p:spPr>
          <a:xfrm>
            <a:off x="433075" y="1112250"/>
            <a:ext cx="8317200" cy="3602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200"/>
              </a:spcBef>
              <a:spcAft>
                <a:spcPts val="0"/>
              </a:spcAft>
              <a:buSzPts val="1800"/>
              <a:buNone/>
            </a:pPr>
            <a:r>
              <a:rPr b="1" lang="en">
                <a:solidFill>
                  <a:srgbClr val="FF6720"/>
                </a:solidFill>
              </a:rPr>
              <a:t>Access to “free money” →</a:t>
            </a:r>
            <a:r>
              <a:rPr lang="en">
                <a:solidFill>
                  <a:schemeClr val="lt1"/>
                </a:solidFill>
              </a:rPr>
              <a:t> federal grants, state grants, and institutional scholarships are not required to be paid back.</a:t>
            </a:r>
            <a:endParaRPr>
              <a:solidFill>
                <a:schemeClr val="lt1"/>
              </a:solidFill>
            </a:endParaRPr>
          </a:p>
          <a:p>
            <a:pPr indent="0" lvl="0" marL="0" rtl="0" algn="ctr">
              <a:lnSpc>
                <a:spcPct val="115000"/>
              </a:lnSpc>
              <a:spcBef>
                <a:spcPts val="1200"/>
              </a:spcBef>
              <a:spcAft>
                <a:spcPts val="0"/>
              </a:spcAft>
              <a:buSzPts val="1800"/>
              <a:buNone/>
            </a:pPr>
            <a:r>
              <a:rPr lang="en">
                <a:solidFill>
                  <a:schemeClr val="lt1"/>
                </a:solidFill>
              </a:rPr>
              <a:t>Federal student loans offer lower interest rates, flexible repayment plans, and better protections for borrowers.</a:t>
            </a:r>
            <a:endParaRPr>
              <a:solidFill>
                <a:schemeClr val="lt1"/>
              </a:solidFill>
            </a:endParaRPr>
          </a:p>
          <a:p>
            <a:pPr indent="0" lvl="0" marL="0" rtl="0" algn="ctr">
              <a:lnSpc>
                <a:spcPct val="115000"/>
              </a:lnSpc>
              <a:spcBef>
                <a:spcPts val="1200"/>
              </a:spcBef>
              <a:spcAft>
                <a:spcPts val="1200"/>
              </a:spcAft>
              <a:buSzPts val="1800"/>
              <a:buNone/>
            </a:pPr>
            <a:r>
              <a:rPr lang="en">
                <a:solidFill>
                  <a:schemeClr val="lt1"/>
                </a:solidFill>
              </a:rPr>
              <a:t>Students can qualify for work-study jobs, which are available to undergraduate and graduate students to offset the costs of their educations.</a:t>
            </a:r>
            <a:endParaRPr>
              <a:solidFill>
                <a:schemeClr val="lt1"/>
              </a:solidFill>
            </a:endParaRPr>
          </a:p>
        </p:txBody>
      </p:sp>
      <p:pic>
        <p:nvPicPr>
          <p:cNvPr id="134" name="Google Shape;134;p29"/>
          <p:cNvPicPr preferRelativeResize="0"/>
          <p:nvPr/>
        </p:nvPicPr>
        <p:blipFill rotWithShape="1">
          <a:blip r:embed="rId3">
            <a:alphaModFix/>
          </a:blip>
          <a:srcRect b="160" l="0" r="0" t="150"/>
          <a:stretch/>
        </p:blipFill>
        <p:spPr>
          <a:xfrm>
            <a:off x="0" y="0"/>
            <a:ext cx="1524000" cy="723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38" name="Shape 138"/>
        <p:cNvGrpSpPr/>
        <p:nvPr/>
      </p:nvGrpSpPr>
      <p:grpSpPr>
        <a:xfrm>
          <a:off x="0" y="0"/>
          <a:ext cx="0" cy="0"/>
          <a:chOff x="0" y="0"/>
          <a:chExt cx="0" cy="0"/>
        </a:xfrm>
      </p:grpSpPr>
      <p:sp>
        <p:nvSpPr>
          <p:cNvPr id="139" name="Google Shape;139;p30"/>
          <p:cNvSpPr txBox="1"/>
          <p:nvPr>
            <p:ph idx="1" type="body"/>
          </p:nvPr>
        </p:nvSpPr>
        <p:spPr>
          <a:xfrm>
            <a:off x="718525" y="917950"/>
            <a:ext cx="7392000" cy="3974100"/>
          </a:xfrm>
          <a:prstGeom prst="rect">
            <a:avLst/>
          </a:prstGeom>
          <a:noFill/>
          <a:ln>
            <a:noFill/>
          </a:ln>
        </p:spPr>
        <p:txBody>
          <a:bodyPr anchorCtr="0" anchor="ctr" bIns="91425" lIns="91425" spcFirstLastPara="1" rIns="91425" wrap="square" tIns="91425">
            <a:normAutofit/>
          </a:bodyPr>
          <a:lstStyle/>
          <a:p>
            <a:pPr indent="0" lvl="0" marL="0" rtl="0" algn="ctr">
              <a:lnSpc>
                <a:spcPct val="95000"/>
              </a:lnSpc>
              <a:spcBef>
                <a:spcPts val="1200"/>
              </a:spcBef>
              <a:spcAft>
                <a:spcPts val="0"/>
              </a:spcAft>
              <a:buSzPts val="1018"/>
              <a:buNone/>
            </a:pPr>
            <a:r>
              <a:rPr lang="en" sz="1920">
                <a:solidFill>
                  <a:schemeClr val="lt1"/>
                </a:solidFill>
              </a:rPr>
              <a:t>There are no income limits for the FAFSA, so even if your family has a higher income, you may still qualify for funding.</a:t>
            </a:r>
            <a:endParaRPr sz="1920">
              <a:solidFill>
                <a:schemeClr val="lt1"/>
              </a:solidFill>
            </a:endParaRPr>
          </a:p>
          <a:p>
            <a:pPr indent="0" lvl="0" marL="0" rtl="0" algn="ctr">
              <a:lnSpc>
                <a:spcPct val="95000"/>
              </a:lnSpc>
              <a:spcBef>
                <a:spcPts val="1200"/>
              </a:spcBef>
              <a:spcAft>
                <a:spcPts val="0"/>
              </a:spcAft>
              <a:buSzPts val="1018"/>
              <a:buNone/>
            </a:pPr>
            <a:r>
              <a:t/>
            </a:r>
            <a:endParaRPr sz="1920">
              <a:solidFill>
                <a:schemeClr val="lt1"/>
              </a:solidFill>
            </a:endParaRPr>
          </a:p>
          <a:p>
            <a:pPr indent="0" lvl="0" marL="0" rtl="0" algn="ctr">
              <a:lnSpc>
                <a:spcPct val="95000"/>
              </a:lnSpc>
              <a:spcBef>
                <a:spcPts val="1200"/>
              </a:spcBef>
              <a:spcAft>
                <a:spcPts val="0"/>
              </a:spcAft>
              <a:buSzPts val="1018"/>
              <a:buNone/>
            </a:pPr>
            <a:r>
              <a:rPr lang="en" sz="1920">
                <a:solidFill>
                  <a:schemeClr val="lt1"/>
                </a:solidFill>
              </a:rPr>
              <a:t>The application itself is free and all you need to do is plug in some information online - you may have heard it is a difficult process but it’s simpler than the Common App.</a:t>
            </a:r>
            <a:endParaRPr sz="1920">
              <a:solidFill>
                <a:schemeClr val="lt1"/>
              </a:solidFill>
            </a:endParaRPr>
          </a:p>
          <a:p>
            <a:pPr indent="0" lvl="0" marL="0" rtl="0" algn="ctr">
              <a:lnSpc>
                <a:spcPct val="95000"/>
              </a:lnSpc>
              <a:spcBef>
                <a:spcPts val="1200"/>
              </a:spcBef>
              <a:spcAft>
                <a:spcPts val="0"/>
              </a:spcAft>
              <a:buSzPts val="1018"/>
              <a:buNone/>
            </a:pPr>
            <a:r>
              <a:t/>
            </a:r>
            <a:endParaRPr sz="1920">
              <a:solidFill>
                <a:schemeClr val="lt1"/>
              </a:solidFill>
            </a:endParaRPr>
          </a:p>
          <a:p>
            <a:pPr indent="0" lvl="0" marL="0" rtl="0" algn="ctr">
              <a:lnSpc>
                <a:spcPct val="95000"/>
              </a:lnSpc>
              <a:spcBef>
                <a:spcPts val="1200"/>
              </a:spcBef>
              <a:spcAft>
                <a:spcPts val="1200"/>
              </a:spcAft>
              <a:buSzPts val="1018"/>
              <a:buNone/>
            </a:pPr>
            <a:r>
              <a:rPr lang="en" sz="1920">
                <a:solidFill>
                  <a:schemeClr val="lt1"/>
                </a:solidFill>
              </a:rPr>
              <a:t>You are not obligated to take any funding offered.</a:t>
            </a:r>
            <a:endParaRPr sz="1920">
              <a:solidFill>
                <a:schemeClr val="lt1"/>
              </a:solidFill>
            </a:endParaRPr>
          </a:p>
        </p:txBody>
      </p:sp>
      <p:sp>
        <p:nvSpPr>
          <p:cNvPr id="140" name="Google Shape;140;p30"/>
          <p:cNvSpPr txBox="1"/>
          <p:nvPr/>
        </p:nvSpPr>
        <p:spPr>
          <a:xfrm>
            <a:off x="1437050" y="272950"/>
            <a:ext cx="6958800" cy="645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lang="en" sz="3000">
                <a:solidFill>
                  <a:schemeClr val="lt1"/>
                </a:solidFill>
                <a:latin typeface="Open Sans"/>
                <a:ea typeface="Open Sans"/>
                <a:cs typeface="Open Sans"/>
                <a:sym typeface="Open Sans"/>
              </a:rPr>
              <a:t>Why Complete the FAFSA</a:t>
            </a:r>
            <a:endParaRPr b="1" i="0" sz="3000" u="none" cap="none" strike="noStrike">
              <a:solidFill>
                <a:schemeClr val="lt1"/>
              </a:solidFill>
              <a:latin typeface="Open Sans"/>
              <a:ea typeface="Open Sans"/>
              <a:cs typeface="Open Sans"/>
              <a:sym typeface="Open Sans"/>
            </a:endParaRPr>
          </a:p>
        </p:txBody>
      </p:sp>
      <p:pic>
        <p:nvPicPr>
          <p:cNvPr id="141" name="Google Shape;141;p30"/>
          <p:cNvPicPr preferRelativeResize="0"/>
          <p:nvPr/>
        </p:nvPicPr>
        <p:blipFill rotWithShape="1">
          <a:blip r:embed="rId3">
            <a:alphaModFix/>
          </a:blip>
          <a:srcRect b="160" l="0" r="0" t="150"/>
          <a:stretch/>
        </p:blipFill>
        <p:spPr>
          <a:xfrm>
            <a:off x="0" y="0"/>
            <a:ext cx="1524000" cy="723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45" name="Shape 145"/>
        <p:cNvGrpSpPr/>
        <p:nvPr/>
      </p:nvGrpSpPr>
      <p:grpSpPr>
        <a:xfrm>
          <a:off x="0" y="0"/>
          <a:ext cx="0" cy="0"/>
          <a:chOff x="0" y="0"/>
          <a:chExt cx="0" cy="0"/>
        </a:xfrm>
      </p:grpSpPr>
      <p:sp>
        <p:nvSpPr>
          <p:cNvPr id="146" name="Google Shape;146;p31"/>
          <p:cNvSpPr txBox="1"/>
          <p:nvPr>
            <p:ph idx="1" type="body"/>
          </p:nvPr>
        </p:nvSpPr>
        <p:spPr>
          <a:xfrm>
            <a:off x="6144100" y="1082725"/>
            <a:ext cx="2623200" cy="2500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688"/>
              <a:buNone/>
            </a:pPr>
            <a:r>
              <a:rPr b="1" lang="en" sz="3200">
                <a:solidFill>
                  <a:srgbClr val="FF6720"/>
                </a:solidFill>
              </a:rPr>
              <a:t>“Surprising” Facts about the FAFSA</a:t>
            </a:r>
            <a:endParaRPr b="1" sz="3200">
              <a:solidFill>
                <a:srgbClr val="FF6720"/>
              </a:solidFill>
            </a:endParaRPr>
          </a:p>
        </p:txBody>
      </p:sp>
      <p:sp>
        <p:nvSpPr>
          <p:cNvPr id="147" name="Google Shape;147;p31"/>
          <p:cNvSpPr txBox="1"/>
          <p:nvPr>
            <p:ph idx="1" type="body"/>
          </p:nvPr>
        </p:nvSpPr>
        <p:spPr>
          <a:xfrm>
            <a:off x="334650" y="413400"/>
            <a:ext cx="5659500" cy="4479900"/>
          </a:xfrm>
          <a:prstGeom prst="rect">
            <a:avLst/>
          </a:prstGeom>
          <a:noFill/>
          <a:ln>
            <a:noFill/>
          </a:ln>
        </p:spPr>
        <p:txBody>
          <a:bodyPr anchorCtr="0" anchor="ctr" bIns="91425" lIns="91425" spcFirstLastPara="1" rIns="91425" wrap="square" tIns="91425">
            <a:normAutofit fontScale="85000" lnSpcReduction="10000"/>
          </a:bodyPr>
          <a:lstStyle/>
          <a:p>
            <a:pPr indent="0" lvl="0" marL="0" rtl="0" algn="ctr">
              <a:lnSpc>
                <a:spcPct val="115000"/>
              </a:lnSpc>
              <a:spcBef>
                <a:spcPts val="1200"/>
              </a:spcBef>
              <a:spcAft>
                <a:spcPts val="0"/>
              </a:spcAft>
              <a:buSzPct val="81818"/>
              <a:buNone/>
            </a:pPr>
            <a:r>
              <a:rPr lang="en" sz="2200">
                <a:solidFill>
                  <a:schemeClr val="lt1"/>
                </a:solidFill>
              </a:rPr>
              <a:t>No income limit</a:t>
            </a:r>
            <a:endParaRPr sz="2200">
              <a:solidFill>
                <a:schemeClr val="lt1"/>
              </a:solidFill>
            </a:endParaRPr>
          </a:p>
          <a:p>
            <a:pPr indent="0" lvl="0" marL="0" rtl="0" algn="ctr">
              <a:lnSpc>
                <a:spcPct val="115000"/>
              </a:lnSpc>
              <a:spcBef>
                <a:spcPts val="1200"/>
              </a:spcBef>
              <a:spcAft>
                <a:spcPts val="0"/>
              </a:spcAft>
              <a:buSzPct val="81818"/>
              <a:buNone/>
            </a:pPr>
            <a:r>
              <a:rPr lang="en" sz="2200">
                <a:solidFill>
                  <a:schemeClr val="lt1"/>
                </a:solidFill>
              </a:rPr>
              <a:t>Apply early as it is first-come, first-served</a:t>
            </a:r>
            <a:endParaRPr sz="2200">
              <a:solidFill>
                <a:schemeClr val="lt1"/>
              </a:solidFill>
            </a:endParaRPr>
          </a:p>
          <a:p>
            <a:pPr indent="0" lvl="0" marL="0" rtl="0" algn="ctr">
              <a:lnSpc>
                <a:spcPct val="115000"/>
              </a:lnSpc>
              <a:spcBef>
                <a:spcPts val="1200"/>
              </a:spcBef>
              <a:spcAft>
                <a:spcPts val="0"/>
              </a:spcAft>
              <a:buSzPct val="81818"/>
              <a:buNone/>
            </a:pPr>
            <a:r>
              <a:rPr lang="en" sz="2200">
                <a:solidFill>
                  <a:schemeClr val="lt1"/>
                </a:solidFill>
              </a:rPr>
              <a:t>Families with more than one child in college can receive more in grants and federal loans</a:t>
            </a:r>
            <a:endParaRPr sz="2200">
              <a:solidFill>
                <a:schemeClr val="lt1"/>
              </a:solidFill>
            </a:endParaRPr>
          </a:p>
          <a:p>
            <a:pPr indent="0" lvl="0" marL="0" rtl="0" algn="ctr">
              <a:lnSpc>
                <a:spcPct val="115000"/>
              </a:lnSpc>
              <a:spcBef>
                <a:spcPts val="1200"/>
              </a:spcBef>
              <a:spcAft>
                <a:spcPts val="0"/>
              </a:spcAft>
              <a:buSzPct val="81818"/>
              <a:buNone/>
            </a:pPr>
            <a:r>
              <a:rPr lang="en" sz="2200">
                <a:solidFill>
                  <a:schemeClr val="lt1"/>
                </a:solidFill>
              </a:rPr>
              <a:t>It only takes 12 minutes on average to complete</a:t>
            </a:r>
            <a:endParaRPr sz="2200">
              <a:solidFill>
                <a:schemeClr val="lt1"/>
              </a:solidFill>
            </a:endParaRPr>
          </a:p>
          <a:p>
            <a:pPr indent="0" lvl="0" marL="0" rtl="0" algn="ctr">
              <a:lnSpc>
                <a:spcPct val="115000"/>
              </a:lnSpc>
              <a:spcBef>
                <a:spcPts val="1200"/>
              </a:spcBef>
              <a:spcAft>
                <a:spcPts val="0"/>
              </a:spcAft>
              <a:buSzPct val="81818"/>
              <a:buNone/>
            </a:pPr>
            <a:r>
              <a:rPr lang="en" sz="2200">
                <a:solidFill>
                  <a:schemeClr val="lt1"/>
                </a:solidFill>
              </a:rPr>
              <a:t>You must apply every year to continue receiving the same funding</a:t>
            </a:r>
            <a:endParaRPr sz="2200">
              <a:solidFill>
                <a:schemeClr val="lt1"/>
              </a:solidFill>
            </a:endParaRPr>
          </a:p>
          <a:p>
            <a:pPr indent="0" lvl="0" marL="0" rtl="0" algn="ctr">
              <a:lnSpc>
                <a:spcPct val="115000"/>
              </a:lnSpc>
              <a:spcBef>
                <a:spcPts val="1200"/>
              </a:spcBef>
              <a:spcAft>
                <a:spcPts val="0"/>
              </a:spcAft>
              <a:buSzPct val="81818"/>
              <a:buNone/>
            </a:pPr>
            <a:r>
              <a:rPr lang="en" sz="2200">
                <a:solidFill>
                  <a:schemeClr val="lt1"/>
                </a:solidFill>
              </a:rPr>
              <a:t>Filling out the FAFSA does not mean you are committing to the loans</a:t>
            </a:r>
            <a:endParaRPr sz="2200">
              <a:solidFill>
                <a:schemeClr val="lt1"/>
              </a:solidFill>
            </a:endParaRPr>
          </a:p>
          <a:p>
            <a:pPr indent="0" lvl="0" marL="0" rtl="0" algn="ctr">
              <a:lnSpc>
                <a:spcPct val="115000"/>
              </a:lnSpc>
              <a:spcBef>
                <a:spcPts val="1200"/>
              </a:spcBef>
              <a:spcAft>
                <a:spcPts val="1200"/>
              </a:spcAft>
              <a:buSzPct val="81818"/>
              <a:buNone/>
            </a:pPr>
            <a:r>
              <a:rPr lang="en" sz="2200">
                <a:solidFill>
                  <a:schemeClr val="lt1"/>
                </a:solidFill>
              </a:rPr>
              <a:t>You can send your profile to 20 colleges &amp; universities</a:t>
            </a:r>
            <a:endParaRPr sz="2200">
              <a:solidFill>
                <a:schemeClr val="lt1"/>
              </a:solidFill>
            </a:endParaRPr>
          </a:p>
        </p:txBody>
      </p:sp>
      <p:pic>
        <p:nvPicPr>
          <p:cNvPr id="148" name="Google Shape;148;p31"/>
          <p:cNvPicPr preferRelativeResize="0"/>
          <p:nvPr/>
        </p:nvPicPr>
        <p:blipFill rotWithShape="1">
          <a:blip r:embed="rId3">
            <a:alphaModFix/>
          </a:blip>
          <a:srcRect b="160" l="0" r="0" t="150"/>
          <a:stretch/>
        </p:blipFill>
        <p:spPr>
          <a:xfrm>
            <a:off x="0" y="0"/>
            <a:ext cx="1524000" cy="723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52" name="Shape 152"/>
        <p:cNvGrpSpPr/>
        <p:nvPr/>
      </p:nvGrpSpPr>
      <p:grpSpPr>
        <a:xfrm>
          <a:off x="0" y="0"/>
          <a:ext cx="0" cy="0"/>
          <a:chOff x="0" y="0"/>
          <a:chExt cx="0" cy="0"/>
        </a:xfrm>
      </p:grpSpPr>
      <p:sp>
        <p:nvSpPr>
          <p:cNvPr id="153" name="Google Shape;153;p32"/>
          <p:cNvSpPr txBox="1"/>
          <p:nvPr>
            <p:ph idx="1" type="body"/>
          </p:nvPr>
        </p:nvSpPr>
        <p:spPr>
          <a:xfrm>
            <a:off x="1663450" y="526100"/>
            <a:ext cx="7214100" cy="423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1800"/>
              <a:buNone/>
            </a:pPr>
            <a:r>
              <a:rPr b="1" lang="en" sz="3900">
                <a:solidFill>
                  <a:srgbClr val="FF6720"/>
                </a:solidFill>
              </a:rPr>
              <a:t>Step 1: Creating an FSA ID</a:t>
            </a:r>
            <a:endParaRPr b="1" sz="3900">
              <a:solidFill>
                <a:srgbClr val="FF6720"/>
              </a:solidFill>
            </a:endParaRPr>
          </a:p>
        </p:txBody>
      </p:sp>
      <p:sp>
        <p:nvSpPr>
          <p:cNvPr id="154" name="Google Shape;154;p32"/>
          <p:cNvSpPr txBox="1"/>
          <p:nvPr>
            <p:ph idx="1" type="body"/>
          </p:nvPr>
        </p:nvSpPr>
        <p:spPr>
          <a:xfrm>
            <a:off x="3513900" y="1402425"/>
            <a:ext cx="5088900" cy="3094500"/>
          </a:xfrm>
          <a:prstGeom prst="rect">
            <a:avLst/>
          </a:prstGeom>
          <a:noFill/>
          <a:ln>
            <a:noFill/>
          </a:ln>
        </p:spPr>
        <p:txBody>
          <a:bodyPr anchorCtr="0" anchor="ctr" bIns="91425" lIns="91425" spcFirstLastPara="1" rIns="91425" wrap="square" tIns="91425">
            <a:normAutofit fontScale="70000" lnSpcReduction="20000"/>
          </a:bodyPr>
          <a:lstStyle/>
          <a:p>
            <a:pPr indent="0" lvl="0" marL="0" rtl="0" algn="l">
              <a:lnSpc>
                <a:spcPct val="115000"/>
              </a:lnSpc>
              <a:spcBef>
                <a:spcPts val="0"/>
              </a:spcBef>
              <a:spcAft>
                <a:spcPts val="0"/>
              </a:spcAft>
              <a:buSzPct val="64103"/>
              <a:buNone/>
            </a:pPr>
            <a:r>
              <a:rPr lang="en" sz="2808">
                <a:solidFill>
                  <a:schemeClr val="lt1"/>
                </a:solidFill>
              </a:rPr>
              <a:t>First, gather all the materials you will need → Social Security Number (SSN) &amp; personal contact information.</a:t>
            </a:r>
            <a:endParaRPr sz="2808">
              <a:solidFill>
                <a:schemeClr val="lt1"/>
              </a:solidFill>
            </a:endParaRPr>
          </a:p>
          <a:p>
            <a:pPr indent="0" lvl="0" marL="0" rtl="0" algn="l">
              <a:lnSpc>
                <a:spcPct val="115000"/>
              </a:lnSpc>
              <a:spcBef>
                <a:spcPts val="0"/>
              </a:spcBef>
              <a:spcAft>
                <a:spcPts val="0"/>
              </a:spcAft>
              <a:buSzPct val="64103"/>
              <a:buNone/>
            </a:pPr>
            <a:r>
              <a:t/>
            </a:r>
            <a:endParaRPr sz="2808">
              <a:solidFill>
                <a:schemeClr val="lt1"/>
              </a:solidFill>
            </a:endParaRPr>
          </a:p>
          <a:p>
            <a:pPr indent="0" lvl="0" marL="0" rtl="0" algn="l">
              <a:lnSpc>
                <a:spcPct val="115000"/>
              </a:lnSpc>
              <a:spcBef>
                <a:spcPts val="0"/>
              </a:spcBef>
              <a:spcAft>
                <a:spcPts val="0"/>
              </a:spcAft>
              <a:buSzPct val="64103"/>
              <a:buNone/>
            </a:pPr>
            <a:r>
              <a:rPr lang="en" sz="2808">
                <a:solidFill>
                  <a:schemeClr val="lt1"/>
                </a:solidFill>
              </a:rPr>
              <a:t>Next, go to </a:t>
            </a:r>
            <a:r>
              <a:rPr lang="en" sz="2808" u="sng">
                <a:solidFill>
                  <a:schemeClr val="hlink"/>
                </a:solidFill>
                <a:hlinkClick r:id="rId3"/>
              </a:rPr>
              <a:t>StudentAid.gov</a:t>
            </a:r>
            <a:r>
              <a:rPr lang="en" sz="2808">
                <a:solidFill>
                  <a:schemeClr val="lt1"/>
                </a:solidFill>
              </a:rPr>
              <a:t> and click on “Create Account.”</a:t>
            </a:r>
            <a:endParaRPr sz="2808">
              <a:solidFill>
                <a:schemeClr val="lt1"/>
              </a:solidFill>
            </a:endParaRPr>
          </a:p>
          <a:p>
            <a:pPr indent="0" lvl="0" marL="0" rtl="0" algn="l">
              <a:lnSpc>
                <a:spcPct val="115000"/>
              </a:lnSpc>
              <a:spcBef>
                <a:spcPts val="0"/>
              </a:spcBef>
              <a:spcAft>
                <a:spcPts val="0"/>
              </a:spcAft>
              <a:buSzPct val="64103"/>
              <a:buNone/>
            </a:pPr>
            <a:r>
              <a:t/>
            </a:r>
            <a:endParaRPr sz="2808">
              <a:solidFill>
                <a:schemeClr val="lt1"/>
              </a:solidFill>
            </a:endParaRPr>
          </a:p>
          <a:p>
            <a:pPr indent="0" lvl="0" marL="0" rtl="0" algn="l">
              <a:lnSpc>
                <a:spcPct val="115000"/>
              </a:lnSpc>
              <a:spcBef>
                <a:spcPts val="0"/>
              </a:spcBef>
              <a:spcAft>
                <a:spcPts val="0"/>
              </a:spcAft>
              <a:buSzPct val="64103"/>
              <a:buNone/>
            </a:pPr>
            <a:r>
              <a:rPr lang="en" sz="2808">
                <a:solidFill>
                  <a:schemeClr val="lt1"/>
                </a:solidFill>
              </a:rPr>
              <a:t>Enter your personal information then create a unique username &amp; password that you will remember.</a:t>
            </a:r>
            <a:endParaRPr sz="1500">
              <a:solidFill>
                <a:schemeClr val="lt1"/>
              </a:solidFill>
              <a:latin typeface="Josefin Sans"/>
              <a:ea typeface="Josefin Sans"/>
              <a:cs typeface="Josefin Sans"/>
              <a:sym typeface="Josefin Sans"/>
            </a:endParaRPr>
          </a:p>
        </p:txBody>
      </p:sp>
      <p:pic>
        <p:nvPicPr>
          <p:cNvPr id="155" name="Google Shape;155;p32"/>
          <p:cNvPicPr preferRelativeResize="0"/>
          <p:nvPr/>
        </p:nvPicPr>
        <p:blipFill rotWithShape="1">
          <a:blip r:embed="rId4">
            <a:alphaModFix/>
          </a:blip>
          <a:srcRect b="160" l="0" r="0" t="150"/>
          <a:stretch/>
        </p:blipFill>
        <p:spPr>
          <a:xfrm>
            <a:off x="0" y="0"/>
            <a:ext cx="1524000" cy="723900"/>
          </a:xfrm>
          <a:prstGeom prst="rect">
            <a:avLst/>
          </a:prstGeom>
          <a:noFill/>
          <a:ln>
            <a:noFill/>
          </a:ln>
        </p:spPr>
      </p:pic>
      <p:pic>
        <p:nvPicPr>
          <p:cNvPr id="156" name="Google Shape;156;p32"/>
          <p:cNvPicPr preferRelativeResize="0"/>
          <p:nvPr/>
        </p:nvPicPr>
        <p:blipFill>
          <a:blip r:embed="rId5">
            <a:alphaModFix/>
          </a:blip>
          <a:stretch>
            <a:fillRect/>
          </a:stretch>
        </p:blipFill>
        <p:spPr>
          <a:xfrm>
            <a:off x="649174" y="1669799"/>
            <a:ext cx="2358950" cy="2358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60" name="Shape 160"/>
        <p:cNvGrpSpPr/>
        <p:nvPr/>
      </p:nvGrpSpPr>
      <p:grpSpPr>
        <a:xfrm>
          <a:off x="0" y="0"/>
          <a:ext cx="0" cy="0"/>
          <a:chOff x="0" y="0"/>
          <a:chExt cx="0" cy="0"/>
        </a:xfrm>
      </p:grpSpPr>
      <p:sp>
        <p:nvSpPr>
          <p:cNvPr id="161" name="Google Shape;161;p33"/>
          <p:cNvSpPr txBox="1"/>
          <p:nvPr>
            <p:ph idx="1" type="body"/>
          </p:nvPr>
        </p:nvSpPr>
        <p:spPr>
          <a:xfrm>
            <a:off x="3612325" y="1016800"/>
            <a:ext cx="5220000" cy="39144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ctr">
              <a:lnSpc>
                <a:spcPct val="95000"/>
              </a:lnSpc>
              <a:spcBef>
                <a:spcPts val="1200"/>
              </a:spcBef>
              <a:spcAft>
                <a:spcPts val="0"/>
              </a:spcAft>
              <a:buSzPct val="55906"/>
              <a:buNone/>
            </a:pPr>
            <a:r>
              <a:rPr b="1" lang="en" sz="1820">
                <a:solidFill>
                  <a:srgbClr val="FF6720"/>
                </a:solidFill>
              </a:rPr>
              <a:t>Gather all required information → </a:t>
            </a:r>
            <a:endParaRPr b="1" sz="1820">
              <a:solidFill>
                <a:srgbClr val="FF6720"/>
              </a:solidFill>
            </a:endParaRPr>
          </a:p>
          <a:p>
            <a:pPr indent="0" lvl="0" marL="0" rtl="0" algn="ctr">
              <a:lnSpc>
                <a:spcPct val="95000"/>
              </a:lnSpc>
              <a:spcBef>
                <a:spcPts val="1200"/>
              </a:spcBef>
              <a:spcAft>
                <a:spcPts val="0"/>
              </a:spcAft>
              <a:buSzPct val="55906"/>
              <a:buNone/>
            </a:pPr>
            <a:r>
              <a:rPr lang="en" sz="1820">
                <a:solidFill>
                  <a:schemeClr val="lt1"/>
                </a:solidFill>
              </a:rPr>
              <a:t>FSA ID</a:t>
            </a:r>
            <a:endParaRPr sz="1820">
              <a:solidFill>
                <a:schemeClr val="lt1"/>
              </a:solidFill>
            </a:endParaRPr>
          </a:p>
          <a:p>
            <a:pPr indent="0" lvl="0" marL="0" rtl="0" algn="ctr">
              <a:lnSpc>
                <a:spcPct val="95000"/>
              </a:lnSpc>
              <a:spcBef>
                <a:spcPts val="1200"/>
              </a:spcBef>
              <a:spcAft>
                <a:spcPts val="0"/>
              </a:spcAft>
              <a:buSzPct val="55906"/>
              <a:buNone/>
            </a:pPr>
            <a:r>
              <a:rPr lang="en" sz="1820">
                <a:solidFill>
                  <a:schemeClr val="lt1"/>
                </a:solidFill>
              </a:rPr>
              <a:t>SSN</a:t>
            </a:r>
            <a:endParaRPr sz="1820">
              <a:solidFill>
                <a:schemeClr val="lt1"/>
              </a:solidFill>
            </a:endParaRPr>
          </a:p>
          <a:p>
            <a:pPr indent="0" lvl="0" marL="0" rtl="0" algn="ctr">
              <a:lnSpc>
                <a:spcPct val="95000"/>
              </a:lnSpc>
              <a:spcBef>
                <a:spcPts val="1200"/>
              </a:spcBef>
              <a:spcAft>
                <a:spcPts val="0"/>
              </a:spcAft>
              <a:buSzPct val="55906"/>
              <a:buNone/>
            </a:pPr>
            <a:r>
              <a:rPr lang="en" sz="1820">
                <a:solidFill>
                  <a:schemeClr val="lt1"/>
                </a:solidFill>
              </a:rPr>
              <a:t>Driver’s license number</a:t>
            </a:r>
            <a:endParaRPr sz="1820">
              <a:solidFill>
                <a:schemeClr val="lt1"/>
              </a:solidFill>
            </a:endParaRPr>
          </a:p>
          <a:p>
            <a:pPr indent="0" lvl="0" marL="0" rtl="0" algn="ctr">
              <a:lnSpc>
                <a:spcPct val="95000"/>
              </a:lnSpc>
              <a:spcBef>
                <a:spcPts val="1200"/>
              </a:spcBef>
              <a:spcAft>
                <a:spcPts val="0"/>
              </a:spcAft>
              <a:buSzPct val="55906"/>
              <a:buNone/>
            </a:pPr>
            <a:r>
              <a:rPr lang="en" sz="1820">
                <a:solidFill>
                  <a:schemeClr val="lt1"/>
                </a:solidFill>
              </a:rPr>
              <a:t>2025 tax returns &amp; W-2 forms</a:t>
            </a:r>
            <a:endParaRPr sz="1820">
              <a:solidFill>
                <a:schemeClr val="lt1"/>
              </a:solidFill>
            </a:endParaRPr>
          </a:p>
          <a:p>
            <a:pPr indent="0" lvl="0" marL="0" rtl="0" algn="ctr">
              <a:lnSpc>
                <a:spcPct val="95000"/>
              </a:lnSpc>
              <a:spcBef>
                <a:spcPts val="1200"/>
              </a:spcBef>
              <a:spcAft>
                <a:spcPts val="0"/>
              </a:spcAft>
              <a:buSzPct val="55906"/>
              <a:buNone/>
            </a:pPr>
            <a:r>
              <a:rPr lang="en" sz="1820">
                <a:solidFill>
                  <a:schemeClr val="lt1"/>
                </a:solidFill>
              </a:rPr>
              <a:t>Untaxed income records</a:t>
            </a:r>
            <a:endParaRPr sz="1820">
              <a:solidFill>
                <a:schemeClr val="lt1"/>
              </a:solidFill>
            </a:endParaRPr>
          </a:p>
          <a:p>
            <a:pPr indent="0" lvl="0" marL="0" rtl="0" algn="ctr">
              <a:lnSpc>
                <a:spcPct val="95000"/>
              </a:lnSpc>
              <a:spcBef>
                <a:spcPts val="1200"/>
              </a:spcBef>
              <a:spcAft>
                <a:spcPts val="0"/>
              </a:spcAft>
              <a:buSzPct val="55906"/>
              <a:buNone/>
            </a:pPr>
            <a:r>
              <a:rPr lang="en" sz="1820">
                <a:solidFill>
                  <a:schemeClr val="lt1"/>
                </a:solidFill>
              </a:rPr>
              <a:t>Asset records</a:t>
            </a:r>
            <a:endParaRPr sz="1820">
              <a:solidFill>
                <a:schemeClr val="lt1"/>
              </a:solidFill>
            </a:endParaRPr>
          </a:p>
          <a:p>
            <a:pPr indent="0" lvl="0" marL="0" rtl="0" algn="ctr">
              <a:lnSpc>
                <a:spcPct val="95000"/>
              </a:lnSpc>
              <a:spcBef>
                <a:spcPts val="1200"/>
              </a:spcBef>
              <a:spcAft>
                <a:spcPts val="0"/>
              </a:spcAft>
              <a:buSzPct val="55906"/>
              <a:buNone/>
            </a:pPr>
            <a:r>
              <a:rPr lang="en" sz="1820">
                <a:solidFill>
                  <a:schemeClr val="lt1"/>
                </a:solidFill>
              </a:rPr>
              <a:t>Your college list</a:t>
            </a:r>
            <a:endParaRPr sz="1820">
              <a:solidFill>
                <a:schemeClr val="lt1"/>
              </a:solidFill>
            </a:endParaRPr>
          </a:p>
          <a:p>
            <a:pPr indent="0" lvl="0" marL="0" rtl="0" algn="ctr">
              <a:lnSpc>
                <a:spcPct val="95000"/>
              </a:lnSpc>
              <a:spcBef>
                <a:spcPts val="1200"/>
              </a:spcBef>
              <a:spcAft>
                <a:spcPts val="0"/>
              </a:spcAft>
              <a:buSzPct val="55906"/>
              <a:buNone/>
            </a:pPr>
            <a:r>
              <a:rPr b="1" lang="en" sz="1820">
                <a:solidFill>
                  <a:srgbClr val="FF6720"/>
                </a:solidFill>
              </a:rPr>
              <a:t>Next, you will start your application by logging in and beginning the “official” form. [Note: Make sure you select the correct school year application.]</a:t>
            </a:r>
            <a:endParaRPr b="1" sz="1820">
              <a:solidFill>
                <a:srgbClr val="FF6720"/>
              </a:solidFill>
            </a:endParaRPr>
          </a:p>
          <a:p>
            <a:pPr indent="0" lvl="0" marL="0" rtl="0" algn="ctr">
              <a:lnSpc>
                <a:spcPct val="95000"/>
              </a:lnSpc>
              <a:spcBef>
                <a:spcPts val="1200"/>
              </a:spcBef>
              <a:spcAft>
                <a:spcPts val="1200"/>
              </a:spcAft>
              <a:buSzPct val="55906"/>
              <a:buNone/>
            </a:pPr>
            <a:r>
              <a:rPr b="1" lang="en" sz="1820">
                <a:solidFill>
                  <a:srgbClr val="FF6720"/>
                </a:solidFill>
              </a:rPr>
              <a:t>You will choose your role as “student” to launch the form.</a:t>
            </a:r>
            <a:endParaRPr b="1" sz="1820">
              <a:solidFill>
                <a:srgbClr val="FF6720"/>
              </a:solidFill>
            </a:endParaRPr>
          </a:p>
        </p:txBody>
      </p:sp>
      <p:sp>
        <p:nvSpPr>
          <p:cNvPr id="162" name="Google Shape;162;p33"/>
          <p:cNvSpPr txBox="1"/>
          <p:nvPr/>
        </p:nvSpPr>
        <p:spPr>
          <a:xfrm>
            <a:off x="1948875" y="285450"/>
            <a:ext cx="6742500" cy="51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lang="en" sz="2200">
                <a:solidFill>
                  <a:srgbClr val="FF6720"/>
                </a:solidFill>
                <a:latin typeface="Open Sans"/>
                <a:ea typeface="Open Sans"/>
                <a:cs typeface="Open Sans"/>
                <a:sym typeface="Open Sans"/>
              </a:rPr>
              <a:t>Step 2: Preparing to Begin the FAFSA</a:t>
            </a:r>
            <a:endParaRPr b="1" i="0" sz="2200" u="none" cap="none" strike="noStrike">
              <a:solidFill>
                <a:srgbClr val="FF6720"/>
              </a:solidFill>
              <a:latin typeface="Open Sans"/>
              <a:ea typeface="Open Sans"/>
              <a:cs typeface="Open Sans"/>
              <a:sym typeface="Open Sans"/>
            </a:endParaRPr>
          </a:p>
        </p:txBody>
      </p:sp>
      <p:pic>
        <p:nvPicPr>
          <p:cNvPr id="163" name="Google Shape;163;p33"/>
          <p:cNvPicPr preferRelativeResize="0"/>
          <p:nvPr/>
        </p:nvPicPr>
        <p:blipFill>
          <a:blip r:embed="rId3">
            <a:alphaModFix/>
          </a:blip>
          <a:stretch>
            <a:fillRect/>
          </a:stretch>
        </p:blipFill>
        <p:spPr>
          <a:xfrm>
            <a:off x="221200" y="1879975"/>
            <a:ext cx="3204100" cy="1955075"/>
          </a:xfrm>
          <a:prstGeom prst="rect">
            <a:avLst/>
          </a:prstGeom>
          <a:noFill/>
          <a:ln>
            <a:noFill/>
          </a:ln>
        </p:spPr>
      </p:pic>
      <p:pic>
        <p:nvPicPr>
          <p:cNvPr id="164" name="Google Shape;164;p33"/>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68" name="Shape 168"/>
        <p:cNvGrpSpPr/>
        <p:nvPr/>
      </p:nvGrpSpPr>
      <p:grpSpPr>
        <a:xfrm>
          <a:off x="0" y="0"/>
          <a:ext cx="0" cy="0"/>
          <a:chOff x="0" y="0"/>
          <a:chExt cx="0" cy="0"/>
        </a:xfrm>
      </p:grpSpPr>
      <p:sp>
        <p:nvSpPr>
          <p:cNvPr id="169" name="Google Shape;169;p34"/>
          <p:cNvSpPr txBox="1"/>
          <p:nvPr>
            <p:ph idx="1" type="body"/>
          </p:nvPr>
        </p:nvSpPr>
        <p:spPr>
          <a:xfrm>
            <a:off x="221300" y="1093100"/>
            <a:ext cx="5064300" cy="3928200"/>
          </a:xfrm>
          <a:prstGeom prst="rect">
            <a:avLst/>
          </a:prstGeom>
          <a:noFill/>
          <a:ln>
            <a:noFill/>
          </a:ln>
        </p:spPr>
        <p:txBody>
          <a:bodyPr anchorCtr="0" anchor="ctr" bIns="91425" lIns="91425" spcFirstLastPara="1" rIns="91425" wrap="square" tIns="91425">
            <a:normAutofit fontScale="25000" lnSpcReduction="20000"/>
          </a:bodyPr>
          <a:lstStyle/>
          <a:p>
            <a:pPr indent="0" lvl="0" marL="0" rtl="0" algn="ctr">
              <a:lnSpc>
                <a:spcPct val="115000"/>
              </a:lnSpc>
              <a:spcBef>
                <a:spcPts val="0"/>
              </a:spcBef>
              <a:spcAft>
                <a:spcPts val="0"/>
              </a:spcAft>
              <a:buSzPct val="143713"/>
              <a:buNone/>
            </a:pPr>
            <a:r>
              <a:t/>
            </a:r>
            <a:endParaRPr sz="5010">
              <a:solidFill>
                <a:schemeClr val="lt1"/>
              </a:solidFill>
              <a:latin typeface="Josefin Sans"/>
              <a:ea typeface="Josefin Sans"/>
              <a:cs typeface="Josefin Sans"/>
              <a:sym typeface="Josefin Sans"/>
            </a:endParaRPr>
          </a:p>
          <a:p>
            <a:pPr indent="0" lvl="0" marL="0" rtl="0" algn="ctr">
              <a:lnSpc>
                <a:spcPct val="115000"/>
              </a:lnSpc>
              <a:spcBef>
                <a:spcPts val="1200"/>
              </a:spcBef>
              <a:spcAft>
                <a:spcPts val="0"/>
              </a:spcAft>
              <a:buSzPct val="143713"/>
              <a:buNone/>
            </a:pPr>
            <a:r>
              <a:t/>
            </a:r>
            <a:endParaRPr sz="5010">
              <a:solidFill>
                <a:schemeClr val="lt1"/>
              </a:solidFill>
              <a:latin typeface="Josefin Sans"/>
              <a:ea typeface="Josefin Sans"/>
              <a:cs typeface="Josefin Sans"/>
              <a:sym typeface="Josefin Sans"/>
            </a:endParaRPr>
          </a:p>
          <a:p>
            <a:pPr indent="0" lvl="0" marL="0" rtl="0" algn="ctr">
              <a:lnSpc>
                <a:spcPct val="115000"/>
              </a:lnSpc>
              <a:spcBef>
                <a:spcPts val="1200"/>
              </a:spcBef>
              <a:spcAft>
                <a:spcPts val="0"/>
              </a:spcAft>
              <a:buSzPct val="97166"/>
              <a:buNone/>
            </a:pPr>
            <a:r>
              <a:rPr lang="en" sz="7410">
                <a:solidFill>
                  <a:schemeClr val="lt1"/>
                </a:solidFill>
              </a:rPr>
              <a:t>A contributor will help you complete the form.</a:t>
            </a:r>
            <a:endParaRPr sz="7410">
              <a:solidFill>
                <a:schemeClr val="lt1"/>
              </a:solidFill>
            </a:endParaRPr>
          </a:p>
          <a:p>
            <a:pPr indent="0" lvl="0" marL="0" rtl="0" algn="ctr">
              <a:lnSpc>
                <a:spcPct val="115000"/>
              </a:lnSpc>
              <a:spcBef>
                <a:spcPts val="1200"/>
              </a:spcBef>
              <a:spcAft>
                <a:spcPts val="0"/>
              </a:spcAft>
              <a:buSzPct val="97166"/>
              <a:buNone/>
            </a:pPr>
            <a:r>
              <a:t/>
            </a:r>
            <a:endParaRPr sz="7410">
              <a:solidFill>
                <a:schemeClr val="lt1"/>
              </a:solidFill>
            </a:endParaRPr>
          </a:p>
          <a:p>
            <a:pPr indent="0" lvl="0" marL="0" rtl="0" algn="ctr">
              <a:lnSpc>
                <a:spcPct val="115000"/>
              </a:lnSpc>
              <a:spcBef>
                <a:spcPts val="1200"/>
              </a:spcBef>
              <a:spcAft>
                <a:spcPts val="0"/>
              </a:spcAft>
              <a:buSzPct val="97166"/>
              <a:buNone/>
            </a:pPr>
            <a:r>
              <a:rPr b="1" lang="en" sz="7410">
                <a:solidFill>
                  <a:srgbClr val="FF6720"/>
                </a:solidFill>
              </a:rPr>
              <a:t>First, identify who your contributor is →</a:t>
            </a:r>
            <a:r>
              <a:rPr lang="en" sz="7410">
                <a:solidFill>
                  <a:schemeClr val="lt1"/>
                </a:solidFill>
              </a:rPr>
              <a:t> this is typically a biological or adoptive parent. You will need this person’s personal info &amp; SSN.</a:t>
            </a:r>
            <a:endParaRPr sz="7410">
              <a:solidFill>
                <a:schemeClr val="lt1"/>
              </a:solidFill>
            </a:endParaRPr>
          </a:p>
          <a:p>
            <a:pPr indent="0" lvl="0" marL="0" rtl="0" algn="ctr">
              <a:lnSpc>
                <a:spcPct val="115000"/>
              </a:lnSpc>
              <a:spcBef>
                <a:spcPts val="1200"/>
              </a:spcBef>
              <a:spcAft>
                <a:spcPts val="0"/>
              </a:spcAft>
              <a:buSzPct val="97166"/>
              <a:buNone/>
            </a:pPr>
            <a:r>
              <a:rPr lang="en" sz="7410">
                <a:solidFill>
                  <a:schemeClr val="lt1"/>
                </a:solidFill>
              </a:rPr>
              <a:t>Once you have entered their email address, the system will send an official invitation. </a:t>
            </a:r>
            <a:endParaRPr sz="7410">
              <a:solidFill>
                <a:schemeClr val="lt1"/>
              </a:solidFill>
            </a:endParaRPr>
          </a:p>
          <a:p>
            <a:pPr indent="0" lvl="0" marL="0" rtl="0" algn="ctr">
              <a:lnSpc>
                <a:spcPct val="115000"/>
              </a:lnSpc>
              <a:spcBef>
                <a:spcPts val="1200"/>
              </a:spcBef>
              <a:spcAft>
                <a:spcPts val="0"/>
              </a:spcAft>
              <a:buClr>
                <a:schemeClr val="dk1"/>
              </a:buClr>
              <a:buSzPct val="42137"/>
              <a:buFont typeface="Arial"/>
              <a:buNone/>
            </a:pPr>
            <a:r>
              <a:t/>
            </a:r>
            <a:endParaRPr sz="2610">
              <a:solidFill>
                <a:schemeClr val="lt1"/>
              </a:solidFill>
              <a:latin typeface="Josefin Sans"/>
              <a:ea typeface="Josefin Sans"/>
              <a:cs typeface="Josefin Sans"/>
              <a:sym typeface="Josefin Sans"/>
            </a:endParaRPr>
          </a:p>
          <a:p>
            <a:pPr indent="0" lvl="0" marL="0" rtl="0" algn="l">
              <a:lnSpc>
                <a:spcPct val="115000"/>
              </a:lnSpc>
              <a:spcBef>
                <a:spcPts val="1200"/>
              </a:spcBef>
              <a:spcAft>
                <a:spcPts val="0"/>
              </a:spcAft>
              <a:buSzPct val="275862"/>
              <a:buNone/>
            </a:pPr>
            <a:r>
              <a:t/>
            </a:r>
            <a:endParaRPr sz="2610">
              <a:solidFill>
                <a:schemeClr val="lt1"/>
              </a:solidFill>
              <a:latin typeface="Josefin Sans"/>
              <a:ea typeface="Josefin Sans"/>
              <a:cs typeface="Josefin Sans"/>
              <a:sym typeface="Josefin Sans"/>
            </a:endParaRPr>
          </a:p>
          <a:p>
            <a:pPr indent="0" lvl="0" marL="0" rtl="0" algn="ctr">
              <a:lnSpc>
                <a:spcPct val="115000"/>
              </a:lnSpc>
              <a:spcBef>
                <a:spcPts val="1200"/>
              </a:spcBef>
              <a:spcAft>
                <a:spcPts val="0"/>
              </a:spcAft>
              <a:buSzPct val="300000"/>
              <a:buNone/>
            </a:pPr>
            <a:r>
              <a:t/>
            </a:r>
            <a:endParaRPr sz="2400">
              <a:solidFill>
                <a:schemeClr val="lt1"/>
              </a:solidFill>
              <a:latin typeface="Josefin Sans"/>
              <a:ea typeface="Josefin Sans"/>
              <a:cs typeface="Josefin Sans"/>
              <a:sym typeface="Josefin Sans"/>
            </a:endParaRPr>
          </a:p>
          <a:p>
            <a:pPr indent="0" lvl="0" marL="0" rtl="0" algn="ctr">
              <a:lnSpc>
                <a:spcPct val="115000"/>
              </a:lnSpc>
              <a:spcBef>
                <a:spcPts val="1200"/>
              </a:spcBef>
              <a:spcAft>
                <a:spcPts val="1200"/>
              </a:spcAft>
              <a:buSzPct val="300000"/>
              <a:buNone/>
            </a:pPr>
            <a:r>
              <a:t/>
            </a:r>
            <a:endParaRPr sz="2400">
              <a:solidFill>
                <a:schemeClr val="lt1"/>
              </a:solidFill>
              <a:latin typeface="Josefin Sans"/>
              <a:ea typeface="Josefin Sans"/>
              <a:cs typeface="Josefin Sans"/>
              <a:sym typeface="Josefin Sans"/>
            </a:endParaRPr>
          </a:p>
        </p:txBody>
      </p:sp>
      <p:sp>
        <p:nvSpPr>
          <p:cNvPr id="170" name="Google Shape;170;p34"/>
          <p:cNvSpPr txBox="1"/>
          <p:nvPr/>
        </p:nvSpPr>
        <p:spPr>
          <a:xfrm>
            <a:off x="1643750" y="355900"/>
            <a:ext cx="6923100" cy="660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rPr b="1" lang="en" sz="2500">
                <a:solidFill>
                  <a:srgbClr val="FF6720"/>
                </a:solidFill>
                <a:latin typeface="Open Sans"/>
                <a:ea typeface="Open Sans"/>
                <a:cs typeface="Open Sans"/>
                <a:sym typeface="Open Sans"/>
              </a:rPr>
              <a:t>Step 3: Inviting Your Contributors</a:t>
            </a:r>
            <a:endParaRPr b="1" i="0" sz="2500" u="none" cap="none" strike="noStrike">
              <a:solidFill>
                <a:srgbClr val="FF6720"/>
              </a:solidFill>
              <a:latin typeface="Open Sans"/>
              <a:ea typeface="Open Sans"/>
              <a:cs typeface="Open Sans"/>
              <a:sym typeface="Open Sans"/>
            </a:endParaRPr>
          </a:p>
        </p:txBody>
      </p:sp>
      <p:pic>
        <p:nvPicPr>
          <p:cNvPr id="171" name="Google Shape;171;p34"/>
          <p:cNvPicPr preferRelativeResize="0"/>
          <p:nvPr/>
        </p:nvPicPr>
        <p:blipFill rotWithShape="1">
          <a:blip r:embed="rId3">
            <a:alphaModFix/>
          </a:blip>
          <a:srcRect b="160" l="0" r="0" t="150"/>
          <a:stretch/>
        </p:blipFill>
        <p:spPr>
          <a:xfrm>
            <a:off x="0" y="0"/>
            <a:ext cx="1524000" cy="723900"/>
          </a:xfrm>
          <a:prstGeom prst="rect">
            <a:avLst/>
          </a:prstGeom>
          <a:noFill/>
          <a:ln>
            <a:noFill/>
          </a:ln>
        </p:spPr>
      </p:pic>
      <p:pic>
        <p:nvPicPr>
          <p:cNvPr id="172" name="Google Shape;172;p34"/>
          <p:cNvPicPr preferRelativeResize="0"/>
          <p:nvPr/>
        </p:nvPicPr>
        <p:blipFill>
          <a:blip r:embed="rId4">
            <a:alphaModFix/>
          </a:blip>
          <a:stretch>
            <a:fillRect/>
          </a:stretch>
        </p:blipFill>
        <p:spPr>
          <a:xfrm>
            <a:off x="5833197" y="1136950"/>
            <a:ext cx="2496075" cy="35598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76" name="Shape 176"/>
        <p:cNvGrpSpPr/>
        <p:nvPr/>
      </p:nvGrpSpPr>
      <p:grpSpPr>
        <a:xfrm>
          <a:off x="0" y="0"/>
          <a:ext cx="0" cy="0"/>
          <a:chOff x="0" y="0"/>
          <a:chExt cx="0" cy="0"/>
        </a:xfrm>
      </p:grpSpPr>
      <p:sp>
        <p:nvSpPr>
          <p:cNvPr id="177" name="Google Shape;177;p35"/>
          <p:cNvSpPr txBox="1"/>
          <p:nvPr>
            <p:ph idx="1" type="body"/>
          </p:nvPr>
        </p:nvSpPr>
        <p:spPr>
          <a:xfrm>
            <a:off x="221300" y="1569475"/>
            <a:ext cx="8610900" cy="3452100"/>
          </a:xfrm>
          <a:prstGeom prst="rect">
            <a:avLst/>
          </a:prstGeom>
          <a:noFill/>
          <a:ln>
            <a:noFill/>
          </a:ln>
        </p:spPr>
        <p:txBody>
          <a:bodyPr anchorCtr="0" anchor="ctr" bIns="91425" lIns="91425" spcFirstLastPara="1" rIns="91425" wrap="square" tIns="91425">
            <a:normAutofit fontScale="92500" lnSpcReduction="10000"/>
          </a:bodyPr>
          <a:lstStyle/>
          <a:p>
            <a:pPr indent="0" lvl="0" marL="0" rtl="0" algn="ctr">
              <a:lnSpc>
                <a:spcPct val="115000"/>
              </a:lnSpc>
              <a:spcBef>
                <a:spcPts val="1200"/>
              </a:spcBef>
              <a:spcAft>
                <a:spcPts val="0"/>
              </a:spcAft>
              <a:buSzPct val="92072"/>
              <a:buNone/>
            </a:pPr>
            <a:r>
              <a:rPr lang="en" sz="2300">
                <a:solidFill>
                  <a:schemeClr val="lt1"/>
                </a:solidFill>
              </a:rPr>
              <a:t>Reminder that you cannot submit your FAFSA until all contributors have completed their parts &amp; clicked “approve” or “consent” on the financial disclosure tab. </a:t>
            </a:r>
            <a:endParaRPr sz="2300">
              <a:solidFill>
                <a:schemeClr val="lt1"/>
              </a:solidFill>
            </a:endParaRPr>
          </a:p>
          <a:p>
            <a:pPr indent="0" lvl="0" marL="0" rtl="0" algn="ctr">
              <a:lnSpc>
                <a:spcPct val="115000"/>
              </a:lnSpc>
              <a:spcBef>
                <a:spcPts val="1200"/>
              </a:spcBef>
              <a:spcAft>
                <a:spcPts val="0"/>
              </a:spcAft>
              <a:buSzPct val="92072"/>
              <a:buNone/>
            </a:pPr>
            <a:r>
              <a:rPr lang="en" sz="2300">
                <a:solidFill>
                  <a:schemeClr val="lt1"/>
                </a:solidFill>
              </a:rPr>
              <a:t>In doing so, the IRS will automatically transfer your contributors’ tax details into the application [thus saving several steps].</a:t>
            </a:r>
            <a:endParaRPr sz="2300">
              <a:solidFill>
                <a:schemeClr val="lt1"/>
              </a:solidFill>
            </a:endParaRPr>
          </a:p>
          <a:p>
            <a:pPr indent="0" lvl="0" marL="0" rtl="0" algn="ctr">
              <a:lnSpc>
                <a:spcPct val="115000"/>
              </a:lnSpc>
              <a:spcBef>
                <a:spcPts val="1200"/>
              </a:spcBef>
              <a:spcAft>
                <a:spcPts val="0"/>
              </a:spcAft>
              <a:buSzPct val="92072"/>
              <a:buNone/>
            </a:pPr>
            <a:r>
              <a:rPr lang="en" sz="2300">
                <a:solidFill>
                  <a:schemeClr val="lt1"/>
                </a:solidFill>
              </a:rPr>
              <a:t>You cannot refuse consent, as this information is what determines how much financial aid you can receive.</a:t>
            </a:r>
            <a:endParaRPr sz="2300">
              <a:solidFill>
                <a:schemeClr val="lt1"/>
              </a:solidFill>
            </a:endParaRPr>
          </a:p>
          <a:p>
            <a:pPr indent="0" lvl="0" marL="0" rtl="0" algn="ctr">
              <a:lnSpc>
                <a:spcPct val="115000"/>
              </a:lnSpc>
              <a:spcBef>
                <a:spcPts val="1200"/>
              </a:spcBef>
              <a:spcAft>
                <a:spcPts val="1200"/>
              </a:spcAft>
              <a:buSzPct val="88235"/>
              <a:buNone/>
            </a:pPr>
            <a:r>
              <a:t/>
            </a:r>
            <a:endParaRPr sz="2400">
              <a:solidFill>
                <a:schemeClr val="lt1"/>
              </a:solidFill>
              <a:latin typeface="Josefin Sans"/>
              <a:ea typeface="Josefin Sans"/>
              <a:cs typeface="Josefin Sans"/>
              <a:sym typeface="Josefin Sans"/>
            </a:endParaRPr>
          </a:p>
        </p:txBody>
      </p:sp>
      <p:sp>
        <p:nvSpPr>
          <p:cNvPr id="178" name="Google Shape;178;p35"/>
          <p:cNvSpPr txBox="1"/>
          <p:nvPr/>
        </p:nvSpPr>
        <p:spPr>
          <a:xfrm>
            <a:off x="1752025" y="196850"/>
            <a:ext cx="6814800" cy="1252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1" lang="en" sz="3300">
                <a:solidFill>
                  <a:srgbClr val="FF6720"/>
                </a:solidFill>
                <a:latin typeface="Open Sans"/>
                <a:ea typeface="Open Sans"/>
                <a:cs typeface="Open Sans"/>
                <a:sym typeface="Open Sans"/>
              </a:rPr>
              <a:t>Step 4: Consent to Financial Data Release</a:t>
            </a:r>
            <a:endParaRPr b="1" i="0" sz="3300" u="none" cap="none" strike="noStrike">
              <a:solidFill>
                <a:srgbClr val="FF6720"/>
              </a:solidFill>
              <a:latin typeface="Open Sans"/>
              <a:ea typeface="Open Sans"/>
              <a:cs typeface="Open Sans"/>
              <a:sym typeface="Open Sans"/>
            </a:endParaRPr>
          </a:p>
        </p:txBody>
      </p:sp>
      <p:pic>
        <p:nvPicPr>
          <p:cNvPr id="179" name="Google Shape;179;p35"/>
          <p:cNvPicPr preferRelativeResize="0"/>
          <p:nvPr/>
        </p:nvPicPr>
        <p:blipFill rotWithShape="1">
          <a:blip r:embed="rId3">
            <a:alphaModFix/>
          </a:blip>
          <a:srcRect b="160" l="0" r="0" t="150"/>
          <a:stretch/>
        </p:blipFill>
        <p:spPr>
          <a:xfrm>
            <a:off x="0" y="0"/>
            <a:ext cx="1524000" cy="723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83" name="Shape 183"/>
        <p:cNvGrpSpPr/>
        <p:nvPr/>
      </p:nvGrpSpPr>
      <p:grpSpPr>
        <a:xfrm>
          <a:off x="0" y="0"/>
          <a:ext cx="0" cy="0"/>
          <a:chOff x="0" y="0"/>
          <a:chExt cx="0" cy="0"/>
        </a:xfrm>
      </p:grpSpPr>
      <p:sp>
        <p:nvSpPr>
          <p:cNvPr id="184" name="Google Shape;184;p36"/>
          <p:cNvSpPr txBox="1"/>
          <p:nvPr>
            <p:ph idx="1" type="body"/>
          </p:nvPr>
        </p:nvSpPr>
        <p:spPr>
          <a:xfrm>
            <a:off x="3267825" y="1110050"/>
            <a:ext cx="5564400" cy="3669000"/>
          </a:xfrm>
          <a:prstGeom prst="rect">
            <a:avLst/>
          </a:prstGeom>
          <a:noFill/>
          <a:ln>
            <a:noFill/>
          </a:ln>
        </p:spPr>
        <p:txBody>
          <a:bodyPr anchorCtr="0" anchor="ctr" bIns="91425" lIns="91425" spcFirstLastPara="1" rIns="91425" wrap="square" tIns="91425">
            <a:normAutofit/>
          </a:bodyPr>
          <a:lstStyle/>
          <a:p>
            <a:pPr indent="0" lvl="0" marL="0" rtl="0" algn="ctr">
              <a:lnSpc>
                <a:spcPct val="105000"/>
              </a:lnSpc>
              <a:spcBef>
                <a:spcPts val="1200"/>
              </a:spcBef>
              <a:spcAft>
                <a:spcPts val="0"/>
              </a:spcAft>
              <a:buSzPts val="1800"/>
              <a:buNone/>
            </a:pPr>
            <a:r>
              <a:rPr lang="en" sz="2000">
                <a:solidFill>
                  <a:schemeClr val="lt1"/>
                </a:solidFill>
              </a:rPr>
              <a:t>Select the college by name or by entering their school code. </a:t>
            </a:r>
            <a:endParaRPr sz="2000">
              <a:solidFill>
                <a:schemeClr val="lt1"/>
              </a:solidFill>
            </a:endParaRPr>
          </a:p>
          <a:p>
            <a:pPr indent="0" lvl="0" marL="0" rtl="0" algn="ctr">
              <a:lnSpc>
                <a:spcPct val="105000"/>
              </a:lnSpc>
              <a:spcBef>
                <a:spcPts val="1200"/>
              </a:spcBef>
              <a:spcAft>
                <a:spcPts val="0"/>
              </a:spcAft>
              <a:buSzPts val="1800"/>
              <a:buNone/>
            </a:pPr>
            <a:r>
              <a:rPr lang="en" sz="2000">
                <a:solidFill>
                  <a:schemeClr val="lt1"/>
                </a:solidFill>
              </a:rPr>
              <a:t>Add all schools you are planning on applying to, even if you have not yet applied or been accepted.</a:t>
            </a:r>
            <a:endParaRPr sz="2000">
              <a:solidFill>
                <a:schemeClr val="lt1"/>
              </a:solidFill>
            </a:endParaRPr>
          </a:p>
          <a:p>
            <a:pPr indent="0" lvl="0" marL="0" rtl="0" algn="ctr">
              <a:lnSpc>
                <a:spcPct val="105000"/>
              </a:lnSpc>
              <a:spcBef>
                <a:spcPts val="1200"/>
              </a:spcBef>
              <a:spcAft>
                <a:spcPts val="1200"/>
              </a:spcAft>
              <a:buSzPts val="1800"/>
              <a:buNone/>
            </a:pPr>
            <a:r>
              <a:rPr lang="en" sz="2000">
                <a:solidFill>
                  <a:schemeClr val="lt1"/>
                </a:solidFill>
              </a:rPr>
              <a:t>The schools listed will automatically receive your financial data once your application has processed [similar to the SAT exam].</a:t>
            </a:r>
            <a:endParaRPr sz="2000">
              <a:solidFill>
                <a:schemeClr val="lt1"/>
              </a:solidFill>
            </a:endParaRPr>
          </a:p>
        </p:txBody>
      </p:sp>
      <p:sp>
        <p:nvSpPr>
          <p:cNvPr id="185" name="Google Shape;185;p36"/>
          <p:cNvSpPr txBox="1"/>
          <p:nvPr/>
        </p:nvSpPr>
        <p:spPr>
          <a:xfrm>
            <a:off x="1968575" y="355900"/>
            <a:ext cx="6598500" cy="660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1" lang="en" sz="3200">
                <a:solidFill>
                  <a:srgbClr val="FF6720"/>
                </a:solidFill>
                <a:latin typeface="Open Sans"/>
                <a:ea typeface="Open Sans"/>
                <a:cs typeface="Open Sans"/>
                <a:sym typeface="Open Sans"/>
              </a:rPr>
              <a:t>Step 5: Add Your Colleges</a:t>
            </a:r>
            <a:endParaRPr b="1" i="0" sz="3200" u="none" cap="none" strike="noStrike">
              <a:solidFill>
                <a:srgbClr val="FF6720"/>
              </a:solidFill>
              <a:latin typeface="Open Sans"/>
              <a:ea typeface="Open Sans"/>
              <a:cs typeface="Open Sans"/>
              <a:sym typeface="Open Sans"/>
            </a:endParaRPr>
          </a:p>
        </p:txBody>
      </p:sp>
      <p:pic>
        <p:nvPicPr>
          <p:cNvPr id="186" name="Google Shape;186;p36"/>
          <p:cNvPicPr preferRelativeResize="0"/>
          <p:nvPr/>
        </p:nvPicPr>
        <p:blipFill rotWithShape="1">
          <a:blip r:embed="rId3">
            <a:alphaModFix/>
          </a:blip>
          <a:srcRect b="160" l="0" r="0" t="150"/>
          <a:stretch/>
        </p:blipFill>
        <p:spPr>
          <a:xfrm>
            <a:off x="0" y="0"/>
            <a:ext cx="1524000" cy="723900"/>
          </a:xfrm>
          <a:prstGeom prst="rect">
            <a:avLst/>
          </a:prstGeom>
          <a:noFill/>
          <a:ln>
            <a:noFill/>
          </a:ln>
        </p:spPr>
      </p:pic>
      <p:pic>
        <p:nvPicPr>
          <p:cNvPr id="187" name="Google Shape;187;p36"/>
          <p:cNvPicPr preferRelativeResize="0"/>
          <p:nvPr/>
        </p:nvPicPr>
        <p:blipFill>
          <a:blip r:embed="rId4">
            <a:alphaModFix/>
          </a:blip>
          <a:stretch>
            <a:fillRect/>
          </a:stretch>
        </p:blipFill>
        <p:spPr>
          <a:xfrm>
            <a:off x="165925" y="1789513"/>
            <a:ext cx="2781300" cy="156448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91" name="Shape 191"/>
        <p:cNvGrpSpPr/>
        <p:nvPr/>
      </p:nvGrpSpPr>
      <p:grpSpPr>
        <a:xfrm>
          <a:off x="0" y="0"/>
          <a:ext cx="0" cy="0"/>
          <a:chOff x="0" y="0"/>
          <a:chExt cx="0" cy="0"/>
        </a:xfrm>
      </p:grpSpPr>
      <p:sp>
        <p:nvSpPr>
          <p:cNvPr id="192" name="Google Shape;192;p37"/>
          <p:cNvSpPr txBox="1"/>
          <p:nvPr>
            <p:ph idx="1" type="body"/>
          </p:nvPr>
        </p:nvSpPr>
        <p:spPr>
          <a:xfrm>
            <a:off x="221300" y="1016800"/>
            <a:ext cx="8568300" cy="38775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1200"/>
              </a:spcBef>
              <a:spcAft>
                <a:spcPts val="0"/>
              </a:spcAft>
              <a:buSzPts val="3273"/>
              <a:buNone/>
            </a:pPr>
            <a:r>
              <a:rPr lang="en" sz="2400">
                <a:solidFill>
                  <a:schemeClr val="lt1"/>
                </a:solidFill>
              </a:rPr>
              <a:t>Finalize your application by reviewing the summary page </a:t>
            </a:r>
            <a:endParaRPr sz="2400">
              <a:solidFill>
                <a:schemeClr val="lt1"/>
              </a:solidFill>
            </a:endParaRPr>
          </a:p>
          <a:p>
            <a:pPr indent="0" lvl="0" marL="0" rtl="0" algn="ctr">
              <a:lnSpc>
                <a:spcPct val="115000"/>
              </a:lnSpc>
              <a:spcBef>
                <a:spcPts val="1200"/>
              </a:spcBef>
              <a:spcAft>
                <a:spcPts val="0"/>
              </a:spcAft>
              <a:buSzPts val="3273"/>
              <a:buNone/>
            </a:pPr>
            <a:r>
              <a:rPr lang="en" sz="2400">
                <a:solidFill>
                  <a:schemeClr val="lt1"/>
                </a:solidFill>
              </a:rPr>
              <a:t>Sign the form electronically using your FSA ID</a:t>
            </a:r>
            <a:endParaRPr sz="2400">
              <a:solidFill>
                <a:schemeClr val="lt1"/>
              </a:solidFill>
            </a:endParaRPr>
          </a:p>
          <a:p>
            <a:pPr indent="0" lvl="0" marL="0" rtl="0" algn="ctr">
              <a:lnSpc>
                <a:spcPct val="115000"/>
              </a:lnSpc>
              <a:spcBef>
                <a:spcPts val="1200"/>
              </a:spcBef>
              <a:spcAft>
                <a:spcPts val="0"/>
              </a:spcAft>
              <a:buSzPts val="3273"/>
              <a:buNone/>
            </a:pPr>
            <a:r>
              <a:rPr lang="en" sz="2400">
                <a:solidFill>
                  <a:schemeClr val="lt1"/>
                </a:solidFill>
              </a:rPr>
              <a:t>Submit the form and SAVE your confirmation page</a:t>
            </a:r>
            <a:endParaRPr sz="2400">
              <a:solidFill>
                <a:schemeClr val="lt1"/>
              </a:solidFill>
            </a:endParaRPr>
          </a:p>
          <a:p>
            <a:pPr indent="0" lvl="0" marL="0" rtl="0" algn="ctr">
              <a:lnSpc>
                <a:spcPct val="115000"/>
              </a:lnSpc>
              <a:spcBef>
                <a:spcPts val="1200"/>
              </a:spcBef>
              <a:spcAft>
                <a:spcPts val="0"/>
              </a:spcAft>
              <a:buSzPts val="3273"/>
              <a:buNone/>
            </a:pPr>
            <a:r>
              <a:rPr lang="en" sz="2400">
                <a:solidFill>
                  <a:schemeClr val="lt1"/>
                </a:solidFill>
              </a:rPr>
              <a:t> </a:t>
            </a:r>
            <a:endParaRPr sz="2400">
              <a:solidFill>
                <a:schemeClr val="lt1"/>
              </a:solidFill>
            </a:endParaRPr>
          </a:p>
        </p:txBody>
      </p:sp>
      <p:sp>
        <p:nvSpPr>
          <p:cNvPr id="193" name="Google Shape;193;p37"/>
          <p:cNvSpPr txBox="1"/>
          <p:nvPr/>
        </p:nvSpPr>
        <p:spPr>
          <a:xfrm>
            <a:off x="1998100" y="355900"/>
            <a:ext cx="6568800" cy="660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lang="en" sz="3300">
                <a:solidFill>
                  <a:srgbClr val="FF6720"/>
                </a:solidFill>
                <a:latin typeface="Open Sans"/>
                <a:ea typeface="Open Sans"/>
                <a:cs typeface="Open Sans"/>
                <a:sym typeface="Open Sans"/>
              </a:rPr>
              <a:t>Step 6: Review &amp; Submit</a:t>
            </a:r>
            <a:endParaRPr b="1" i="0" sz="3300" u="none" cap="none" strike="noStrike">
              <a:solidFill>
                <a:srgbClr val="FF6720"/>
              </a:solidFill>
              <a:latin typeface="Open Sans"/>
              <a:ea typeface="Open Sans"/>
              <a:cs typeface="Open Sans"/>
              <a:sym typeface="Open Sans"/>
            </a:endParaRPr>
          </a:p>
        </p:txBody>
      </p:sp>
      <p:pic>
        <p:nvPicPr>
          <p:cNvPr id="194" name="Google Shape;194;p37"/>
          <p:cNvPicPr preferRelativeResize="0"/>
          <p:nvPr/>
        </p:nvPicPr>
        <p:blipFill rotWithShape="1">
          <a:blip r:embed="rId3">
            <a:alphaModFix/>
          </a:blip>
          <a:srcRect b="160" l="0" r="0" t="150"/>
          <a:stretch/>
        </p:blipFill>
        <p:spPr>
          <a:xfrm>
            <a:off x="43475" y="0"/>
            <a:ext cx="1524000" cy="723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