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embeddedFontLst>
    <p:embeddedFont>
      <p:font typeface="Open Sans SemiBold"/>
      <p:regular r:id="rId36"/>
      <p:bold r:id="rId37"/>
      <p:italic r:id="rId38"/>
      <p:boldItalic r:id="rId39"/>
    </p:embeddedFont>
    <p:embeddedFont>
      <p:font typeface="Open Sans ExtraBold"/>
      <p:bold r:id="rId40"/>
      <p:boldItalic r:id="rId41"/>
    </p:embeddedFont>
    <p:embeddedFont>
      <p:font typeface="Open Sans"/>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46" roundtripDataSignature="AMtx7mgdzkkLRhPc4sqouUHNg9K1Z+bhK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2DD1D3F-D0E9-4628-8C8E-DAE8DEF986AB}">
  <a:tblStyle styleId="{32DD1D3F-D0E9-4628-8C8E-DAE8DEF986AB}"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ExtraBold-bold.fntdata"/><Relationship Id="rId20" Type="http://schemas.openxmlformats.org/officeDocument/2006/relationships/slide" Target="slides/slide14.xml"/><Relationship Id="rId42" Type="http://schemas.openxmlformats.org/officeDocument/2006/relationships/font" Target="fonts/OpenSans-regular.fntdata"/><Relationship Id="rId41" Type="http://schemas.openxmlformats.org/officeDocument/2006/relationships/font" Target="fonts/OpenSansExtraBold-boldItalic.fntdata"/><Relationship Id="rId22" Type="http://schemas.openxmlformats.org/officeDocument/2006/relationships/slide" Target="slides/slide16.xml"/><Relationship Id="rId44" Type="http://schemas.openxmlformats.org/officeDocument/2006/relationships/font" Target="fonts/OpenSans-italic.fntdata"/><Relationship Id="rId21" Type="http://schemas.openxmlformats.org/officeDocument/2006/relationships/slide" Target="slides/slide15.xml"/><Relationship Id="rId43" Type="http://schemas.openxmlformats.org/officeDocument/2006/relationships/font" Target="fonts/OpenSans-bold.fntdata"/><Relationship Id="rId24" Type="http://schemas.openxmlformats.org/officeDocument/2006/relationships/slide" Target="slides/slide18.xml"/><Relationship Id="rId46" Type="http://customschemas.google.com/relationships/presentationmetadata" Target="metadata"/><Relationship Id="rId23" Type="http://schemas.openxmlformats.org/officeDocument/2006/relationships/slide" Target="slides/slide17.xml"/><Relationship Id="rId45" Type="http://schemas.openxmlformats.org/officeDocument/2006/relationships/font" Target="fonts/OpenSa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OpenSansSemiBold-bold.fntdata"/><Relationship Id="rId14" Type="http://schemas.openxmlformats.org/officeDocument/2006/relationships/slide" Target="slides/slide8.xml"/><Relationship Id="rId36" Type="http://schemas.openxmlformats.org/officeDocument/2006/relationships/font" Target="fonts/OpenSansSemiBold-regular.fntdata"/><Relationship Id="rId17" Type="http://schemas.openxmlformats.org/officeDocument/2006/relationships/slide" Target="slides/slide11.xml"/><Relationship Id="rId39" Type="http://schemas.openxmlformats.org/officeDocument/2006/relationships/font" Target="fonts/OpenSansSemiBold-boldItalic.fntdata"/><Relationship Id="rId16" Type="http://schemas.openxmlformats.org/officeDocument/2006/relationships/slide" Target="slides/slide10.xml"/><Relationship Id="rId38" Type="http://schemas.openxmlformats.org/officeDocument/2006/relationships/font" Target="fonts/OpenSansSemi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 name="Google Shape;5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 name="Google Shape;9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 name="Google Shape;10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 name="Google Shape;11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 name="Google Shape;182;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 name="Google Shape;18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 name="Google Shape;194;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 name="Google Shape;227;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1D4289"/>
        </a:solidFill>
      </p:bgPr>
    </p:bg>
    <p:spTree>
      <p:nvGrpSpPr>
        <p:cNvPr id="9" name="Shape 9"/>
        <p:cNvGrpSpPr/>
        <p:nvPr/>
      </p:nvGrpSpPr>
      <p:grpSpPr>
        <a:xfrm>
          <a:off x="0" y="0"/>
          <a:ext cx="0" cy="0"/>
          <a:chOff x="0" y="0"/>
          <a:chExt cx="0" cy="0"/>
        </a:xfrm>
      </p:grpSpPr>
      <p:sp>
        <p:nvSpPr>
          <p:cNvPr id="10" name="Google Shape;10;p31"/>
          <p:cNvSpPr txBox="1"/>
          <p:nvPr>
            <p:ph type="ctrTitle"/>
          </p:nvPr>
        </p:nvSpPr>
        <p:spPr>
          <a:xfrm>
            <a:off x="149733" y="1053800"/>
            <a:ext cx="8520600" cy="20526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5200"/>
              <a:buNone/>
              <a:defRPr sz="5200">
                <a:solidFill>
                  <a:schemeClr val="lt1"/>
                </a:solidFill>
              </a:defRPr>
            </a:lvl1pPr>
            <a:lvl2pPr lvl="1" algn="l">
              <a:lnSpc>
                <a:spcPct val="100000"/>
              </a:lnSpc>
              <a:spcBef>
                <a:spcPts val="0"/>
              </a:spcBef>
              <a:spcAft>
                <a:spcPts val="0"/>
              </a:spcAft>
              <a:buSzPts val="5200"/>
              <a:buNone/>
              <a:defRPr sz="5200"/>
            </a:lvl2pPr>
            <a:lvl3pPr lvl="2" algn="l">
              <a:lnSpc>
                <a:spcPct val="100000"/>
              </a:lnSpc>
              <a:spcBef>
                <a:spcPts val="0"/>
              </a:spcBef>
              <a:spcAft>
                <a:spcPts val="0"/>
              </a:spcAft>
              <a:buSzPts val="5200"/>
              <a:buNone/>
              <a:defRPr sz="5200"/>
            </a:lvl3pPr>
            <a:lvl4pPr lvl="3" algn="l">
              <a:lnSpc>
                <a:spcPct val="100000"/>
              </a:lnSpc>
              <a:spcBef>
                <a:spcPts val="0"/>
              </a:spcBef>
              <a:spcAft>
                <a:spcPts val="0"/>
              </a:spcAft>
              <a:buSzPts val="5200"/>
              <a:buNone/>
              <a:defRPr sz="5200"/>
            </a:lvl4pPr>
            <a:lvl5pPr lvl="4" algn="l">
              <a:lnSpc>
                <a:spcPct val="100000"/>
              </a:lnSpc>
              <a:spcBef>
                <a:spcPts val="0"/>
              </a:spcBef>
              <a:spcAft>
                <a:spcPts val="0"/>
              </a:spcAft>
              <a:buSzPts val="5200"/>
              <a:buNone/>
              <a:defRPr sz="5200"/>
            </a:lvl5pPr>
            <a:lvl6pPr lvl="5" algn="l">
              <a:lnSpc>
                <a:spcPct val="100000"/>
              </a:lnSpc>
              <a:spcBef>
                <a:spcPts val="0"/>
              </a:spcBef>
              <a:spcAft>
                <a:spcPts val="0"/>
              </a:spcAft>
              <a:buSzPts val="5200"/>
              <a:buNone/>
              <a:defRPr sz="5200"/>
            </a:lvl6pPr>
            <a:lvl7pPr lvl="6" algn="l">
              <a:lnSpc>
                <a:spcPct val="100000"/>
              </a:lnSpc>
              <a:spcBef>
                <a:spcPts val="0"/>
              </a:spcBef>
              <a:spcAft>
                <a:spcPts val="0"/>
              </a:spcAft>
              <a:buSzPts val="5200"/>
              <a:buNone/>
              <a:defRPr sz="5200"/>
            </a:lvl7pPr>
            <a:lvl8pPr lvl="7" algn="l">
              <a:lnSpc>
                <a:spcPct val="100000"/>
              </a:lnSpc>
              <a:spcBef>
                <a:spcPts val="0"/>
              </a:spcBef>
              <a:spcAft>
                <a:spcPts val="0"/>
              </a:spcAft>
              <a:buSzPts val="5200"/>
              <a:buNone/>
              <a:defRPr sz="5200"/>
            </a:lvl8pPr>
            <a:lvl9pPr lvl="8" algn="l">
              <a:lnSpc>
                <a:spcPct val="100000"/>
              </a:lnSpc>
              <a:spcBef>
                <a:spcPts val="0"/>
              </a:spcBef>
              <a:spcAft>
                <a:spcPts val="0"/>
              </a:spcAft>
              <a:buSzPts val="5200"/>
              <a:buNone/>
              <a:defRPr sz="5200"/>
            </a:lvl9pPr>
          </a:lstStyle>
          <a:p/>
        </p:txBody>
      </p:sp>
      <p:sp>
        <p:nvSpPr>
          <p:cNvPr id="11" name="Google Shape;11;p31"/>
          <p:cNvSpPr txBox="1"/>
          <p:nvPr>
            <p:ph idx="1" type="subTitle"/>
          </p:nvPr>
        </p:nvSpPr>
        <p:spPr>
          <a:xfrm>
            <a:off x="311700" y="3106400"/>
            <a:ext cx="8520600" cy="792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3" name="Google Shape;13;p31"/>
          <p:cNvPicPr preferRelativeResize="0"/>
          <p:nvPr/>
        </p:nvPicPr>
        <p:blipFill rotWithShape="1">
          <a:blip r:embed="rId2">
            <a:alphaModFix/>
          </a:blip>
          <a:srcRect b="160" l="0" r="0" t="150"/>
          <a:stretch/>
        </p:blipFill>
        <p:spPr>
          <a:xfrm>
            <a:off x="0" y="0"/>
            <a:ext cx="1524000" cy="7239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3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 name="Google Shape;16;p3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7" name="Google Shape;17;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1D4289"/>
        </a:solidFill>
      </p:bgPr>
    </p:bg>
    <p:spTree>
      <p:nvGrpSpPr>
        <p:cNvPr id="18" name="Shape 18"/>
        <p:cNvGrpSpPr/>
        <p:nvPr/>
      </p:nvGrpSpPr>
      <p:grpSpPr>
        <a:xfrm>
          <a:off x="0" y="0"/>
          <a:ext cx="0" cy="0"/>
          <a:chOff x="0" y="0"/>
          <a:chExt cx="0" cy="0"/>
        </a:xfrm>
      </p:grpSpPr>
      <p:sp>
        <p:nvSpPr>
          <p:cNvPr id="19" name="Google Shape;19;p3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0" name="Google Shape;20;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3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 name="Google Shape;23;p3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3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5" name="Google Shape;25;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3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3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1" name="Google Shape;31;p3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2" name="Google Shape;32;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3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5" name="Google Shape;35;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3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3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9" name="Google Shape;39;p3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3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1" name="Google Shape;41;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3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4" name="Google Shape;44;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4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7" name="Google Shape;47;p4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8" name="Google Shape;48;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1pPr>
            <a:lvl2pPr lvl="1"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2pPr>
            <a:lvl3pPr lvl="2"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3pPr>
            <a:lvl4pPr lvl="3"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4pPr>
            <a:lvl5pPr lvl="4"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5pPr>
            <a:lvl6pPr lvl="5"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6pPr>
            <a:lvl7pPr lvl="6"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7pPr>
            <a:lvl8pPr lvl="7"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8pPr>
            <a:lvl9pPr lvl="8" marR="0" rtl="0" algn="l">
              <a:lnSpc>
                <a:spcPct val="100000"/>
              </a:lnSpc>
              <a:spcBef>
                <a:spcPts val="0"/>
              </a:spcBef>
              <a:spcAft>
                <a:spcPts val="0"/>
              </a:spcAft>
              <a:buClr>
                <a:schemeClr val="dk1"/>
              </a:buClr>
              <a:buSzPts val="2800"/>
              <a:buFont typeface="Open Sans"/>
              <a:buNone/>
              <a:defRPr b="1" i="0" sz="2800" u="none" cap="none" strike="noStrike">
                <a:solidFill>
                  <a:schemeClr val="dk1"/>
                </a:solidFill>
                <a:latin typeface="Open Sans"/>
                <a:ea typeface="Open Sans"/>
                <a:cs typeface="Open Sans"/>
                <a:sym typeface="Open Sans"/>
              </a:defRPr>
            </a:lvl9pPr>
          </a:lstStyle>
          <a:p/>
        </p:txBody>
      </p:sp>
      <p:sp>
        <p:nvSpPr>
          <p:cNvPr id="7" name="Google Shape;7;p3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8" name="Google Shape;8;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drive.google.com/drive/folders/1xAI_2sSGwHP7MCmjB4cxwwtImlXdTCjD?usp=sharin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docs.google.com/document/d/1QrF3EpUpmEthDvfItBgo1TELfk4Cri-obqmbyPuXnCQ/edit?usp=sharin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drive.google.com/drive/folders/1xAI_2sSGwHP7MCmjB4cxwwtImlXdTCjD?usp=sharin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 name="Shape 54"/>
        <p:cNvGrpSpPr/>
        <p:nvPr/>
      </p:nvGrpSpPr>
      <p:grpSpPr>
        <a:xfrm>
          <a:off x="0" y="0"/>
          <a:ext cx="0" cy="0"/>
          <a:chOff x="0" y="0"/>
          <a:chExt cx="0" cy="0"/>
        </a:xfrm>
      </p:grpSpPr>
      <p:grpSp>
        <p:nvGrpSpPr>
          <p:cNvPr id="55" name="Google Shape;55;p1"/>
          <p:cNvGrpSpPr/>
          <p:nvPr/>
        </p:nvGrpSpPr>
        <p:grpSpPr>
          <a:xfrm>
            <a:off x="4762500" y="0"/>
            <a:ext cx="4381650" cy="5143500"/>
            <a:chOff x="4762500" y="0"/>
            <a:chExt cx="4381650" cy="5143500"/>
          </a:xfrm>
        </p:grpSpPr>
        <p:pic>
          <p:nvPicPr>
            <p:cNvPr id="56" name="Google Shape;56;p1"/>
            <p:cNvPicPr preferRelativeResize="0"/>
            <p:nvPr/>
          </p:nvPicPr>
          <p:blipFill rotWithShape="1">
            <a:blip r:embed="rId4">
              <a:alphaModFix/>
            </a:blip>
            <a:srcRect b="0" l="0" r="0" t="0"/>
            <a:stretch/>
          </p:blipFill>
          <p:spPr>
            <a:xfrm>
              <a:off x="5314950" y="266700"/>
              <a:ext cx="3829200" cy="4610100"/>
            </a:xfrm>
            <a:prstGeom prst="rect">
              <a:avLst/>
            </a:prstGeom>
            <a:noFill/>
            <a:ln>
              <a:noFill/>
            </a:ln>
          </p:spPr>
        </p:pic>
        <p:pic>
          <p:nvPicPr>
            <p:cNvPr id="57" name="Google Shape;57;p1"/>
            <p:cNvPicPr preferRelativeResize="0"/>
            <p:nvPr/>
          </p:nvPicPr>
          <p:blipFill rotWithShape="1">
            <a:blip r:embed="rId5">
              <a:alphaModFix/>
            </a:blip>
            <a:srcRect b="0" l="0" r="0" t="0"/>
            <a:stretch/>
          </p:blipFill>
          <p:spPr>
            <a:xfrm>
              <a:off x="5867400" y="819150"/>
              <a:ext cx="3276600" cy="3505200"/>
            </a:xfrm>
            <a:prstGeom prst="rect">
              <a:avLst/>
            </a:prstGeom>
            <a:noFill/>
            <a:ln>
              <a:noFill/>
            </a:ln>
          </p:spPr>
        </p:pic>
        <p:pic>
          <p:nvPicPr>
            <p:cNvPr id="58" name="Google Shape;58;p1"/>
            <p:cNvPicPr preferRelativeResize="0"/>
            <p:nvPr/>
          </p:nvPicPr>
          <p:blipFill rotWithShape="1">
            <a:blip r:embed="rId6">
              <a:alphaModFix/>
            </a:blip>
            <a:srcRect b="0" l="0" r="0" t="0"/>
            <a:stretch/>
          </p:blipFill>
          <p:spPr>
            <a:xfrm>
              <a:off x="6462713" y="1414463"/>
              <a:ext cx="2314500" cy="2314500"/>
            </a:xfrm>
            <a:prstGeom prst="rect">
              <a:avLst/>
            </a:prstGeom>
            <a:noFill/>
            <a:ln>
              <a:noFill/>
            </a:ln>
          </p:spPr>
        </p:pic>
        <p:sp>
          <p:nvSpPr>
            <p:cNvPr id="59" name="Google Shape;59;p1"/>
            <p:cNvSpPr/>
            <p:nvPr/>
          </p:nvSpPr>
          <p:spPr>
            <a:xfrm>
              <a:off x="4762500" y="0"/>
              <a:ext cx="4381500" cy="5143500"/>
            </a:xfrm>
            <a:custGeom>
              <a:rect b="b" l="l" r="r" t="t"/>
              <a:pathLst>
                <a:path extrusionOk="0" h="120000" w="120000">
                  <a:moveTo>
                    <a:pt x="0" y="0"/>
                  </a:moveTo>
                  <a:lnTo>
                    <a:pt x="120000" y="0"/>
                  </a:lnTo>
                  <a:lnTo>
                    <a:pt x="120000" y="120000"/>
                  </a:lnTo>
                  <a:lnTo>
                    <a:pt x="39130" y="120000"/>
                  </a:lnTo>
                  <a:close/>
                </a:path>
              </a:pathLst>
            </a:custGeom>
            <a:solidFill>
              <a:srgbClr val="00B0B9">
                <a:alpha val="5098"/>
              </a:srgb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0" name="Google Shape;60;p1"/>
          <p:cNvSpPr txBox="1"/>
          <p:nvPr/>
        </p:nvSpPr>
        <p:spPr>
          <a:xfrm>
            <a:off x="190500" y="1428750"/>
            <a:ext cx="6191400" cy="2667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6720"/>
                </a:solidFill>
                <a:latin typeface="Open Sans"/>
                <a:ea typeface="Open Sans"/>
                <a:cs typeface="Open Sans"/>
                <a:sym typeface="Open Sans"/>
              </a:rPr>
              <a:t>Launch Into Your Future</a:t>
            </a:r>
            <a:endParaRPr b="1" i="0" sz="1400" u="none" cap="none" strike="noStrike">
              <a:solidFill>
                <a:srgbClr val="FF6720"/>
              </a:solidFill>
              <a:latin typeface="Open Sans"/>
              <a:ea typeface="Open Sans"/>
              <a:cs typeface="Open Sans"/>
              <a:sym typeface="Open Sans"/>
            </a:endParaRPr>
          </a:p>
          <a:p>
            <a:pPr indent="0" lvl="0" marL="0" marR="0" rtl="0" algn="ctr">
              <a:lnSpc>
                <a:spcPct val="100000"/>
              </a:lnSpc>
              <a:spcBef>
                <a:spcPts val="900"/>
              </a:spcBef>
              <a:spcAft>
                <a:spcPts val="0"/>
              </a:spcAft>
              <a:buClr>
                <a:srgbClr val="000000"/>
              </a:buClr>
              <a:buSzPts val="4800"/>
              <a:buFont typeface="Arial"/>
              <a:buNone/>
            </a:pPr>
            <a:r>
              <a:rPr b="0" i="0" lang="en" sz="4800" u="none" cap="none" strike="noStrike">
                <a:solidFill>
                  <a:srgbClr val="FFFFFF"/>
                </a:solidFill>
                <a:latin typeface="Open Sans ExtraBold"/>
                <a:ea typeface="Open Sans ExtraBold"/>
                <a:cs typeface="Open Sans ExtraBold"/>
                <a:sym typeface="Open Sans ExtraBold"/>
              </a:rPr>
              <a:t>The </a:t>
            </a:r>
            <a:endParaRPr b="0" i="0" sz="4800" u="none" cap="none" strike="noStrike">
              <a:solidFill>
                <a:srgbClr val="FFFFFF"/>
              </a:solidFill>
              <a:latin typeface="Open Sans ExtraBold"/>
              <a:ea typeface="Open Sans ExtraBold"/>
              <a:cs typeface="Open Sans ExtraBold"/>
              <a:sym typeface="Open Sans ExtraBold"/>
            </a:endParaRPr>
          </a:p>
          <a:p>
            <a:pPr indent="0" lvl="0" marL="0" marR="0" rtl="0" algn="ctr">
              <a:lnSpc>
                <a:spcPct val="100000"/>
              </a:lnSpc>
              <a:spcBef>
                <a:spcPts val="1200"/>
              </a:spcBef>
              <a:spcAft>
                <a:spcPts val="0"/>
              </a:spcAft>
              <a:buClr>
                <a:srgbClr val="000000"/>
              </a:buClr>
              <a:buSzPts val="4800"/>
              <a:buFont typeface="Arial"/>
              <a:buNone/>
            </a:pPr>
            <a:r>
              <a:rPr b="0" i="0" lang="en" sz="4800" u="none" cap="none" strike="noStrike">
                <a:solidFill>
                  <a:srgbClr val="FFFFFF"/>
                </a:solidFill>
                <a:latin typeface="Open Sans ExtraBold"/>
                <a:ea typeface="Open Sans ExtraBold"/>
                <a:cs typeface="Open Sans ExtraBold"/>
                <a:sym typeface="Open Sans ExtraBold"/>
              </a:rPr>
              <a:t>College Essay: Finding Your Story</a:t>
            </a:r>
            <a:endParaRPr b="0" i="0" sz="4800" u="none" cap="none" strike="noStrike">
              <a:solidFill>
                <a:srgbClr val="FFFFFF"/>
              </a:solidFill>
              <a:latin typeface="Open Sans ExtraBold"/>
              <a:ea typeface="Open Sans ExtraBold"/>
              <a:cs typeface="Open Sans ExtraBold"/>
              <a:sym typeface="Open Sans ExtraBold"/>
            </a:endParaRPr>
          </a:p>
          <a:p>
            <a:pPr indent="0" lvl="0" marL="0" marR="0" rtl="0" algn="ctr">
              <a:lnSpc>
                <a:spcPct val="100000"/>
              </a:lnSpc>
              <a:spcBef>
                <a:spcPts val="1200"/>
              </a:spcBef>
              <a:spcAft>
                <a:spcPts val="0"/>
              </a:spcAft>
              <a:buClr>
                <a:srgbClr val="000000"/>
              </a:buClr>
              <a:buSzPts val="2000"/>
              <a:buFont typeface="Arial"/>
              <a:buNone/>
            </a:pPr>
            <a:r>
              <a:rPr b="0" i="0" lang="en" sz="2000" u="none" cap="none" strike="noStrike">
                <a:solidFill>
                  <a:srgbClr val="00B0B9"/>
                </a:solidFill>
                <a:latin typeface="Open Sans SemiBold"/>
                <a:ea typeface="Open Sans SemiBold"/>
                <a:cs typeface="Open Sans SemiBold"/>
                <a:sym typeface="Open Sans SemiBold"/>
              </a:rPr>
              <a:t>Buckle Up! → A college essay is probably unlike anything you’ve ever written!</a:t>
            </a:r>
            <a:endParaRPr b="0" i="0" sz="2000" u="none" cap="none" strike="noStrike">
              <a:solidFill>
                <a:srgbClr val="00B0B9"/>
              </a:solidFill>
              <a:latin typeface="Open Sans SemiBold"/>
              <a:ea typeface="Open Sans SemiBold"/>
              <a:cs typeface="Open Sans SemiBold"/>
              <a:sym typeface="Open Sans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Learning Objectives</a:t>
            </a:r>
            <a:endParaRPr/>
          </a:p>
        </p:txBody>
      </p:sp>
      <p:sp>
        <p:nvSpPr>
          <p:cNvPr id="66" name="Google Shape;66;p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228600" lvl="0" marL="228600" rtl="0" algn="l">
              <a:lnSpc>
                <a:spcPct val="115000"/>
              </a:lnSpc>
              <a:spcBef>
                <a:spcPts val="0"/>
              </a:spcBef>
              <a:spcAft>
                <a:spcPts val="0"/>
              </a:spcAft>
              <a:buClr>
                <a:schemeClr val="dk1"/>
              </a:buClr>
              <a:buSzPts val="1600"/>
              <a:buFont typeface="Open Sans"/>
              <a:buChar char="●"/>
            </a:pPr>
            <a:r>
              <a:rPr lang="en" sz="1600">
                <a:solidFill>
                  <a:schemeClr val="dk1"/>
                </a:solidFill>
              </a:rPr>
              <a:t>Understand the purpose of the college essay.</a:t>
            </a:r>
            <a:endParaRPr sz="1600">
              <a:solidFill>
                <a:schemeClr val="dk1"/>
              </a:solidFill>
            </a:endParaRPr>
          </a:p>
          <a:p>
            <a:pPr indent="-228600" lvl="0" marL="228600" rtl="0" algn="l">
              <a:lnSpc>
                <a:spcPct val="115000"/>
              </a:lnSpc>
              <a:spcBef>
                <a:spcPts val="0"/>
              </a:spcBef>
              <a:spcAft>
                <a:spcPts val="0"/>
              </a:spcAft>
              <a:buClr>
                <a:schemeClr val="dk1"/>
              </a:buClr>
              <a:buSzPts val="1600"/>
              <a:buFont typeface="Open Sans"/>
              <a:buChar char="●"/>
            </a:pPr>
            <a:r>
              <a:rPr lang="en" sz="1600">
                <a:solidFill>
                  <a:schemeClr val="dk1"/>
                </a:solidFill>
              </a:rPr>
              <a:t>Analyze authentic essays from an admissions perspective.</a:t>
            </a:r>
            <a:endParaRPr sz="1600">
              <a:solidFill>
                <a:schemeClr val="dk1"/>
              </a:solidFill>
            </a:endParaRPr>
          </a:p>
          <a:p>
            <a:pPr indent="-228600" lvl="0" marL="228600" rtl="0" algn="l">
              <a:lnSpc>
                <a:spcPct val="115000"/>
              </a:lnSpc>
              <a:spcBef>
                <a:spcPts val="0"/>
              </a:spcBef>
              <a:spcAft>
                <a:spcPts val="0"/>
              </a:spcAft>
              <a:buClr>
                <a:schemeClr val="dk1"/>
              </a:buClr>
              <a:buSzPts val="1600"/>
              <a:buFont typeface="Open Sans"/>
              <a:buChar char="●"/>
            </a:pPr>
            <a:r>
              <a:rPr lang="en" sz="1600">
                <a:solidFill>
                  <a:schemeClr val="dk1"/>
                </a:solidFill>
              </a:rPr>
              <a:t>Recognize the difference between a surface topic and deeper meaning.</a:t>
            </a:r>
            <a:endParaRPr sz="1600">
              <a:solidFill>
                <a:schemeClr val="dk1"/>
              </a:solidFill>
            </a:endParaRPr>
          </a:p>
          <a:p>
            <a:pPr indent="-228600" lvl="0" marL="228600" rtl="0" algn="l">
              <a:lnSpc>
                <a:spcPct val="115000"/>
              </a:lnSpc>
              <a:spcBef>
                <a:spcPts val="0"/>
              </a:spcBef>
              <a:spcAft>
                <a:spcPts val="0"/>
              </a:spcAft>
              <a:buClr>
                <a:schemeClr val="dk1"/>
              </a:buClr>
              <a:buSzPts val="1600"/>
              <a:buFont typeface="Open Sans"/>
              <a:buChar char="●"/>
            </a:pPr>
            <a:r>
              <a:rPr lang="en" sz="1600">
                <a:solidFill>
                  <a:schemeClr val="dk1"/>
                </a:solidFill>
              </a:rPr>
              <a:t>Generate multiple possible essay topics.</a:t>
            </a:r>
            <a:endParaRPr sz="1600">
              <a:solidFill>
                <a:schemeClr val="dk1"/>
              </a:solidFill>
            </a:endParaRPr>
          </a:p>
          <a:p>
            <a:pPr indent="-228600" lvl="0" marL="228600" rtl="0" algn="l">
              <a:lnSpc>
                <a:spcPct val="115000"/>
              </a:lnSpc>
              <a:spcBef>
                <a:spcPts val="0"/>
              </a:spcBef>
              <a:spcAft>
                <a:spcPts val="0"/>
              </a:spcAft>
              <a:buClr>
                <a:schemeClr val="dk1"/>
              </a:buClr>
              <a:buSzPts val="1600"/>
              <a:buFont typeface="Open Sans"/>
              <a:buChar char="●"/>
            </a:pPr>
            <a:r>
              <a:rPr lang="en" sz="1600">
                <a:solidFill>
                  <a:schemeClr val="dk1"/>
                </a:solidFill>
              </a:rPr>
              <a:t>Reflect on what you want colleges to learn about you.</a:t>
            </a:r>
            <a:endParaRPr sz="1600">
              <a:solidFill>
                <a:schemeClr val="dk1"/>
              </a:solidFill>
            </a:endParaRPr>
          </a:p>
          <a:p>
            <a:pPr indent="-228600" lvl="0" marL="228600" rtl="0" algn="l">
              <a:lnSpc>
                <a:spcPct val="115000"/>
              </a:lnSpc>
              <a:spcBef>
                <a:spcPts val="0"/>
              </a:spcBef>
              <a:spcAft>
                <a:spcPts val="0"/>
              </a:spcAft>
              <a:buClr>
                <a:schemeClr val="dk1"/>
              </a:buClr>
              <a:buSzPts val="1600"/>
              <a:buFont typeface="Open Sans"/>
              <a:buChar char="●"/>
            </a:pPr>
            <a:r>
              <a:rPr lang="en" sz="1600">
                <a:solidFill>
                  <a:schemeClr val="dk1"/>
                </a:solidFill>
              </a:rPr>
              <a:t>Leave with an action plan for drafting.</a:t>
            </a:r>
            <a:endParaRPr sz="1600">
              <a:solidFill>
                <a:schemeClr val="dk1"/>
              </a:solidFill>
            </a:endParaRPr>
          </a:p>
          <a:p>
            <a:pPr indent="0" lvl="0" marL="0" rtl="0" algn="l">
              <a:lnSpc>
                <a:spcPct val="115000"/>
              </a:lnSpc>
              <a:spcBef>
                <a:spcPts val="1000"/>
              </a:spcBef>
              <a:spcAft>
                <a:spcPts val="1200"/>
              </a:spcAft>
              <a:buSzPts val="1800"/>
              <a:buNone/>
            </a:pPr>
            <a:r>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3"/>
          <p:cNvSpPr txBox="1"/>
          <p:nvPr>
            <p:ph type="title"/>
          </p:nvPr>
        </p:nvSpPr>
        <p:spPr>
          <a:xfrm>
            <a:off x="2633375" y="0"/>
            <a:ext cx="3855000" cy="51435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a:t>Logistics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4"/>
          <p:cNvSpPr txBox="1"/>
          <p:nvPr>
            <p:ph type="title"/>
          </p:nvPr>
        </p:nvSpPr>
        <p:spPr>
          <a:xfrm>
            <a:off x="-40725" y="0"/>
            <a:ext cx="8520600" cy="8010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en"/>
              <a:t>The purpose of a college essay</a:t>
            </a:r>
            <a:endParaRPr/>
          </a:p>
        </p:txBody>
      </p:sp>
      <p:sp>
        <p:nvSpPr>
          <p:cNvPr id="77" name="Google Shape;77;p4"/>
          <p:cNvSpPr txBox="1"/>
          <p:nvPr>
            <p:ph idx="1" type="body"/>
          </p:nvPr>
        </p:nvSpPr>
        <p:spPr>
          <a:xfrm>
            <a:off x="311700" y="657175"/>
            <a:ext cx="8520600" cy="334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800"/>
              <a:buNone/>
            </a:pPr>
            <a:r>
              <a:rPr lang="en" sz="1600">
                <a:solidFill>
                  <a:srgbClr val="000000"/>
                </a:solidFill>
              </a:rPr>
              <a:t>A </a:t>
            </a:r>
            <a:r>
              <a:rPr b="1" lang="en" sz="1600">
                <a:solidFill>
                  <a:srgbClr val="000000"/>
                </a:solidFill>
              </a:rPr>
              <a:t>college essay</a:t>
            </a:r>
            <a:r>
              <a:rPr lang="en" sz="1600">
                <a:solidFill>
                  <a:srgbClr val="000000"/>
                </a:solidFill>
              </a:rPr>
              <a:t> is a piece of writing that helps admissions officers understand who you are beyond your grades, test scores, and activities. Its purpose is to </a:t>
            </a:r>
            <a:r>
              <a:rPr b="1" lang="en" sz="1600">
                <a:solidFill>
                  <a:srgbClr val="000000"/>
                </a:solidFill>
              </a:rPr>
              <a:t>reveal your character, values, experiences, perspective, &amp; potential contributions to a community.</a:t>
            </a:r>
            <a:endParaRPr sz="1600">
              <a:solidFill>
                <a:srgbClr val="000000"/>
              </a:solidFill>
            </a:endParaRPr>
          </a:p>
          <a:p>
            <a:pPr indent="0" lvl="0" marL="0" rtl="0" algn="l">
              <a:lnSpc>
                <a:spcPct val="115000"/>
              </a:lnSpc>
              <a:spcBef>
                <a:spcPts val="1200"/>
              </a:spcBef>
              <a:spcAft>
                <a:spcPts val="0"/>
              </a:spcAft>
              <a:buSzPts val="1800"/>
              <a:buNone/>
            </a:pPr>
            <a:r>
              <a:rPr lang="en" sz="1600">
                <a:solidFill>
                  <a:srgbClr val="000000"/>
                </a:solidFill>
              </a:rPr>
              <a:t>Unlike academic essays, a college essay is </a:t>
            </a:r>
            <a:r>
              <a:rPr b="1" lang="en" sz="1600">
                <a:solidFill>
                  <a:srgbClr val="000000"/>
                </a:solidFill>
              </a:rPr>
              <a:t>personal &amp; reflective</a:t>
            </a:r>
            <a:r>
              <a:rPr lang="en" sz="1600">
                <a:solidFill>
                  <a:srgbClr val="000000"/>
                </a:solidFill>
              </a:rPr>
              <a:t>. </a:t>
            </a:r>
            <a:endParaRPr b="1" sz="1600">
              <a:solidFill>
                <a:srgbClr val="000000"/>
              </a:solidFill>
            </a:endParaRPr>
          </a:p>
          <a:p>
            <a:pPr indent="0" lvl="0" marL="0" rtl="0" algn="l">
              <a:lnSpc>
                <a:spcPct val="115000"/>
              </a:lnSpc>
              <a:spcBef>
                <a:spcPts val="1200"/>
              </a:spcBef>
              <a:spcAft>
                <a:spcPts val="0"/>
              </a:spcAft>
              <a:buSzPts val="1800"/>
              <a:buNone/>
            </a:pPr>
            <a:r>
              <a:t/>
            </a:r>
            <a:endParaRPr b="1" sz="1600">
              <a:solidFill>
                <a:srgbClr val="000000"/>
              </a:solidFill>
            </a:endParaRPr>
          </a:p>
          <a:p>
            <a:pPr indent="0" lvl="0" marL="0" rtl="0" algn="l">
              <a:lnSpc>
                <a:spcPct val="115000"/>
              </a:lnSpc>
              <a:spcBef>
                <a:spcPts val="1200"/>
              </a:spcBef>
              <a:spcAft>
                <a:spcPts val="0"/>
              </a:spcAft>
              <a:buSzPts val="1800"/>
              <a:buNone/>
            </a:pPr>
            <a:r>
              <a:rPr b="1" lang="en" sz="1600">
                <a:solidFill>
                  <a:srgbClr val="000000"/>
                </a:solidFill>
              </a:rPr>
              <a:t>A strong college essay . . .</a:t>
            </a:r>
            <a:endParaRPr b="1" sz="1600">
              <a:solidFill>
                <a:srgbClr val="000000"/>
              </a:solidFill>
            </a:endParaRPr>
          </a:p>
          <a:p>
            <a:pPr indent="-330200" lvl="0" marL="457200" rtl="0" algn="l">
              <a:lnSpc>
                <a:spcPct val="115000"/>
              </a:lnSpc>
              <a:spcBef>
                <a:spcPts val="1200"/>
              </a:spcBef>
              <a:spcAft>
                <a:spcPts val="0"/>
              </a:spcAft>
              <a:buClr>
                <a:srgbClr val="000000"/>
              </a:buClr>
              <a:buSzPts val="1600"/>
              <a:buFont typeface="Source Code Pro"/>
              <a:buChar char="●"/>
            </a:pPr>
            <a:r>
              <a:rPr lang="en" sz="1600">
                <a:solidFill>
                  <a:srgbClr val="000000"/>
                </a:solidFill>
              </a:rPr>
              <a:t>Explores a significant experience, reflecting on what the experience taught you or how it shaped you.</a:t>
            </a:r>
            <a:endParaRPr sz="1600">
              <a:solidFill>
                <a:srgbClr val="000000"/>
              </a:solidFill>
            </a:endParaRPr>
          </a:p>
          <a:p>
            <a:pPr indent="-330200" lvl="0" marL="457200" rtl="0" algn="l">
              <a:lnSpc>
                <a:spcPct val="115000"/>
              </a:lnSpc>
              <a:spcBef>
                <a:spcPts val="0"/>
              </a:spcBef>
              <a:spcAft>
                <a:spcPts val="0"/>
              </a:spcAft>
              <a:buClr>
                <a:srgbClr val="000000"/>
              </a:buClr>
              <a:buSzPts val="1600"/>
              <a:buFont typeface="Source Code Pro"/>
              <a:buChar char="●"/>
            </a:pPr>
            <a:r>
              <a:rPr lang="en" sz="1600">
                <a:solidFill>
                  <a:srgbClr val="000000"/>
                </a:solidFill>
              </a:rPr>
              <a:t>Demonstrates qualities such as curiosity, resilience, empathy, leadership, or growth.</a:t>
            </a:r>
            <a:endParaRPr sz="1600">
              <a:solidFill>
                <a:srgbClr val="000000"/>
              </a:solidFill>
            </a:endParaRPr>
          </a:p>
          <a:p>
            <a:pPr indent="-330200" lvl="0" marL="457200" rtl="0" algn="l">
              <a:lnSpc>
                <a:spcPct val="115000"/>
              </a:lnSpc>
              <a:spcBef>
                <a:spcPts val="0"/>
              </a:spcBef>
              <a:spcAft>
                <a:spcPts val="0"/>
              </a:spcAft>
              <a:buClr>
                <a:srgbClr val="000000"/>
              </a:buClr>
              <a:buSzPts val="1600"/>
              <a:buFont typeface="Source Code Pro"/>
              <a:buChar char="●"/>
            </a:pPr>
            <a:r>
              <a:rPr lang="en" sz="1600">
                <a:solidFill>
                  <a:srgbClr val="000000"/>
                </a:solidFill>
              </a:rPr>
              <a:t>Provides insight into your personality and way of thinking.</a:t>
            </a:r>
            <a:endParaRPr sz="1600">
              <a:solidFill>
                <a:srgbClr val="000000"/>
              </a:solidFill>
            </a:endParaRPr>
          </a:p>
          <a:p>
            <a:pPr indent="-330200" lvl="0" marL="457200" rtl="0" algn="l">
              <a:lnSpc>
                <a:spcPct val="115000"/>
              </a:lnSpc>
              <a:spcBef>
                <a:spcPts val="0"/>
              </a:spcBef>
              <a:spcAft>
                <a:spcPts val="0"/>
              </a:spcAft>
              <a:buClr>
                <a:srgbClr val="000000"/>
              </a:buClr>
              <a:buSzPts val="1600"/>
              <a:buFont typeface="Source Code Pro"/>
              <a:buChar char="●"/>
            </a:pPr>
            <a:r>
              <a:rPr lang="en" sz="1600">
                <a:solidFill>
                  <a:srgbClr val="000000"/>
                </a:solidFill>
              </a:rPr>
              <a:t>Uses a clear, authentic voice.</a:t>
            </a:r>
            <a:endParaRPr b="1" sz="1600">
              <a:solidFill>
                <a:srgbClr val="000000"/>
              </a:solidFill>
            </a:endParaRPr>
          </a:p>
          <a:p>
            <a:pPr indent="0" lvl="0" marL="0" rtl="0" algn="l">
              <a:lnSpc>
                <a:spcPct val="115000"/>
              </a:lnSpc>
              <a:spcBef>
                <a:spcPts val="1200"/>
              </a:spcBef>
              <a:spcAft>
                <a:spcPts val="1200"/>
              </a:spcAft>
              <a:buSzPts val="1800"/>
              <a:buNone/>
            </a:pPr>
            <a:r>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Length &amp; Structure: This isn’t an English essay!</a:t>
            </a:r>
            <a:endParaRPr/>
          </a:p>
        </p:txBody>
      </p:sp>
      <p:sp>
        <p:nvSpPr>
          <p:cNvPr id="83" name="Google Shape;83;p5"/>
          <p:cNvSpPr txBox="1"/>
          <p:nvPr>
            <p:ph idx="1" type="body"/>
          </p:nvPr>
        </p:nvSpPr>
        <p:spPr>
          <a:xfrm>
            <a:off x="311700" y="930100"/>
            <a:ext cx="8520600" cy="39558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Clr>
                <a:srgbClr val="000000"/>
              </a:buClr>
              <a:buSzPts val="1800"/>
              <a:buChar char="●"/>
            </a:pPr>
            <a:r>
              <a:rPr lang="en">
                <a:solidFill>
                  <a:srgbClr val="000000"/>
                </a:solidFill>
              </a:rPr>
              <a:t>Length requirements can vary by college and application, but the Common App Essay allows a maximum of </a:t>
            </a:r>
            <a:r>
              <a:rPr b="1" lang="en">
                <a:solidFill>
                  <a:srgbClr val="000000"/>
                </a:solidFill>
              </a:rPr>
              <a:t>650 words</a:t>
            </a:r>
            <a:r>
              <a:rPr lang="en">
                <a:solidFill>
                  <a:srgbClr val="000000"/>
                </a:solidFill>
              </a:rPr>
              <a:t>.</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
                <a:solidFill>
                  <a:srgbClr val="000000"/>
                </a:solidFill>
              </a:rPr>
              <a:t>There is </a:t>
            </a:r>
            <a:r>
              <a:rPr b="1" lang="en">
                <a:solidFill>
                  <a:srgbClr val="000000"/>
                </a:solidFill>
              </a:rPr>
              <a:t>no set structure</a:t>
            </a:r>
            <a:r>
              <a:rPr lang="en">
                <a:solidFill>
                  <a:srgbClr val="000000"/>
                </a:solidFill>
              </a:rPr>
              <a:t> to the college essay. It is often comprised of many small paragraphs, mixed with single sentences (or words!) as ‘paragraphs,’ or even dialogue.</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b="1" lang="en">
                <a:solidFill>
                  <a:srgbClr val="000000"/>
                </a:solidFill>
              </a:rPr>
              <a:t>The college essay should really NOT be written as a standard 5-paragraph essay.</a:t>
            </a:r>
            <a:endParaRPr b="1">
              <a:solidFill>
                <a:srgbClr val="0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6"/>
          <p:cNvSpPr txBox="1"/>
          <p:nvPr>
            <p:ph type="title"/>
          </p:nvPr>
        </p:nvSpPr>
        <p:spPr>
          <a:xfrm>
            <a:off x="2633375" y="0"/>
            <a:ext cx="3855000" cy="51435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a:t>LET’S LOOK AT SOME </a:t>
            </a:r>
            <a:r>
              <a:rPr lang="en" u="sng">
                <a:solidFill>
                  <a:schemeClr val="hlink"/>
                </a:solidFill>
                <a:hlinkClick r:id="rId3"/>
              </a:rPr>
              <a:t>SAMPLE ESSAYS</a:t>
            </a:r>
            <a:r>
              <a:rPr lang="en"/>
              <a: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92" name="Shape 92"/>
        <p:cNvGrpSpPr/>
        <p:nvPr/>
      </p:nvGrpSpPr>
      <p:grpSpPr>
        <a:xfrm>
          <a:off x="0" y="0"/>
          <a:ext cx="0" cy="0"/>
          <a:chOff x="0" y="0"/>
          <a:chExt cx="0" cy="0"/>
        </a:xfrm>
      </p:grpSpPr>
      <p:sp>
        <p:nvSpPr>
          <p:cNvPr id="93" name="Google Shape;93;p7"/>
          <p:cNvSpPr txBox="1"/>
          <p:nvPr>
            <p:ph type="title"/>
          </p:nvPr>
        </p:nvSpPr>
        <p:spPr>
          <a:xfrm>
            <a:off x="2633375" y="0"/>
            <a:ext cx="3855000" cy="51435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a:t>SAMPLE: </a:t>
            </a:r>
            <a:endParaRPr/>
          </a:p>
          <a:p>
            <a:pPr indent="0" lvl="0" marL="0" rtl="0" algn="ctr">
              <a:lnSpc>
                <a:spcPct val="100000"/>
              </a:lnSpc>
              <a:spcBef>
                <a:spcPts val="0"/>
              </a:spcBef>
              <a:spcAft>
                <a:spcPts val="0"/>
              </a:spcAft>
              <a:buSzPts val="3600"/>
              <a:buNone/>
            </a:pPr>
            <a:r>
              <a:rPr lang="en" sz="4000" u="sng">
                <a:solidFill>
                  <a:schemeClr val="hlink"/>
                </a:solidFill>
                <a:hlinkClick r:id="rId3"/>
              </a:rPr>
              <a:t>Breaking the Fourth Wall</a:t>
            </a:r>
            <a:endParaRPr sz="4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8"/>
          <p:cNvSpPr txBox="1"/>
          <p:nvPr>
            <p:ph type="title"/>
          </p:nvPr>
        </p:nvSpPr>
        <p:spPr>
          <a:xfrm>
            <a:off x="0" y="0"/>
            <a:ext cx="8520600" cy="8010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en"/>
              <a:t>GROUP REFLECTION QUESTIONS</a:t>
            </a:r>
            <a:endParaRPr/>
          </a:p>
        </p:txBody>
      </p:sp>
      <p:sp>
        <p:nvSpPr>
          <p:cNvPr id="99" name="Google Shape;99;p8"/>
          <p:cNvSpPr txBox="1"/>
          <p:nvPr>
            <p:ph idx="1" type="body"/>
          </p:nvPr>
        </p:nvSpPr>
        <p:spPr>
          <a:xfrm>
            <a:off x="311700" y="577150"/>
            <a:ext cx="8520600" cy="4566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800"/>
              <a:buNone/>
            </a:pPr>
            <a:r>
              <a:t/>
            </a:r>
            <a:endParaRPr>
              <a:solidFill>
                <a:srgbClr val="000000"/>
              </a:solidFill>
            </a:endParaRPr>
          </a:p>
          <a:p>
            <a:pPr indent="0" lvl="0" marL="0" rtl="0" algn="l">
              <a:lnSpc>
                <a:spcPct val="115000"/>
              </a:lnSpc>
              <a:spcBef>
                <a:spcPts val="1200"/>
              </a:spcBef>
              <a:spcAft>
                <a:spcPts val="0"/>
              </a:spcAft>
              <a:buSzPts val="1800"/>
              <a:buNone/>
            </a:pPr>
            <a:r>
              <a:rPr lang="en">
                <a:solidFill>
                  <a:srgbClr val="000000"/>
                </a:solidFill>
              </a:rPr>
              <a:t>What do we learn about this student as a person?</a:t>
            </a:r>
            <a:endParaRPr>
              <a:solidFill>
                <a:srgbClr val="000000"/>
              </a:solidFill>
            </a:endParaRPr>
          </a:p>
          <a:p>
            <a:pPr indent="0" lvl="0" marL="0" rtl="0" algn="l">
              <a:lnSpc>
                <a:spcPct val="115000"/>
              </a:lnSpc>
              <a:spcBef>
                <a:spcPts val="1200"/>
              </a:spcBef>
              <a:spcAft>
                <a:spcPts val="0"/>
              </a:spcAft>
              <a:buSzPts val="1800"/>
              <a:buNone/>
            </a:pPr>
            <a:r>
              <a:rPr lang="en">
                <a:solidFill>
                  <a:srgbClr val="000000"/>
                </a:solidFill>
              </a:rPr>
              <a:t>What would this student contribute to a campus?</a:t>
            </a:r>
            <a:endParaRPr b="1">
              <a:solidFill>
                <a:srgbClr val="000000"/>
              </a:solidFill>
            </a:endParaRPr>
          </a:p>
          <a:p>
            <a:pPr indent="0" lvl="0" marL="0" rtl="0" algn="l">
              <a:lnSpc>
                <a:spcPct val="115000"/>
              </a:lnSpc>
              <a:spcBef>
                <a:spcPts val="1200"/>
              </a:spcBef>
              <a:spcAft>
                <a:spcPts val="0"/>
              </a:spcAft>
              <a:buSzPts val="1800"/>
              <a:buNone/>
            </a:pPr>
            <a:r>
              <a:rPr lang="en">
                <a:solidFill>
                  <a:srgbClr val="000000"/>
                </a:solidFill>
              </a:rPr>
              <a:t>Could this essay have been written by anyone?</a:t>
            </a:r>
            <a:endParaRPr>
              <a:solidFill>
                <a:srgbClr val="000000"/>
              </a:solidFill>
            </a:endParaRPr>
          </a:p>
          <a:p>
            <a:pPr indent="0" lvl="0" marL="0" rtl="0" algn="l">
              <a:lnSpc>
                <a:spcPct val="115000"/>
              </a:lnSpc>
              <a:spcBef>
                <a:spcPts val="1200"/>
              </a:spcBef>
              <a:spcAft>
                <a:spcPts val="0"/>
              </a:spcAft>
              <a:buSzPts val="1800"/>
              <a:buNone/>
            </a:pPr>
            <a:r>
              <a:t/>
            </a:r>
            <a:endParaRPr>
              <a:solidFill>
                <a:srgbClr val="000000"/>
              </a:solidFill>
            </a:endParaRPr>
          </a:p>
          <a:p>
            <a:pPr indent="0" lvl="0" marL="0" rtl="0" algn="l">
              <a:lnSpc>
                <a:spcPct val="115000"/>
              </a:lnSpc>
              <a:spcBef>
                <a:spcPts val="0"/>
              </a:spcBef>
              <a:spcAft>
                <a:spcPts val="0"/>
              </a:spcAft>
              <a:buSzPts val="1800"/>
              <a:buNone/>
            </a:pPr>
            <a:r>
              <a:t/>
            </a:r>
            <a:endParaRPr>
              <a:solidFill>
                <a:srgbClr val="0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103" name="Shape 103"/>
        <p:cNvGrpSpPr/>
        <p:nvPr/>
      </p:nvGrpSpPr>
      <p:grpSpPr>
        <a:xfrm>
          <a:off x="0" y="0"/>
          <a:ext cx="0" cy="0"/>
          <a:chOff x="0" y="0"/>
          <a:chExt cx="0" cy="0"/>
        </a:xfrm>
      </p:grpSpPr>
      <p:sp>
        <p:nvSpPr>
          <p:cNvPr id="104" name="Google Shape;104;p9"/>
          <p:cNvSpPr txBox="1"/>
          <p:nvPr>
            <p:ph type="title"/>
          </p:nvPr>
        </p:nvSpPr>
        <p:spPr>
          <a:xfrm>
            <a:off x="66900" y="78050"/>
            <a:ext cx="8999100" cy="50655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ACTIVITY: College Admissions Committee Role Play</a:t>
            </a:r>
            <a:endParaRPr/>
          </a:p>
          <a:p>
            <a:pPr indent="0" lvl="0" marL="0" rtl="0" algn="l">
              <a:lnSpc>
                <a:spcPct val="115000"/>
              </a:lnSpc>
              <a:spcBef>
                <a:spcPts val="1200"/>
              </a:spcBef>
              <a:spcAft>
                <a:spcPts val="0"/>
              </a:spcAft>
              <a:buSzPct val="222222"/>
              <a:buNone/>
            </a:pPr>
            <a:r>
              <a:t/>
            </a:r>
            <a:endParaRPr sz="1800">
              <a:solidFill>
                <a:schemeClr val="dk1"/>
              </a:solidFill>
            </a:endParaRPr>
          </a:p>
          <a:p>
            <a:pPr indent="0" lvl="0" marL="0" rtl="0" algn="l">
              <a:lnSpc>
                <a:spcPct val="115000"/>
              </a:lnSpc>
              <a:spcBef>
                <a:spcPts val="1200"/>
              </a:spcBef>
              <a:spcAft>
                <a:spcPts val="0"/>
              </a:spcAft>
              <a:buClr>
                <a:schemeClr val="dk1"/>
              </a:buClr>
              <a:buSzPct val="61111"/>
              <a:buFont typeface="Arial"/>
              <a:buNone/>
            </a:pPr>
            <a:r>
              <a:rPr lang="en" sz="1800"/>
              <a:t>Working alone or in groups of 3-5 individuals, select one or two of the </a:t>
            </a:r>
            <a:r>
              <a:rPr lang="en" sz="1800" u="sng">
                <a:solidFill>
                  <a:schemeClr val="hlink"/>
                </a:solidFill>
                <a:hlinkClick r:id="rId3"/>
              </a:rPr>
              <a:t>sample essays</a:t>
            </a:r>
            <a:r>
              <a:rPr lang="en" sz="1800"/>
              <a:t> to read and consider the following:</a:t>
            </a:r>
            <a:endParaRPr sz="1800"/>
          </a:p>
          <a:p>
            <a:pPr indent="0" lvl="0" marL="0" rtl="0" algn="l">
              <a:lnSpc>
                <a:spcPct val="115000"/>
              </a:lnSpc>
              <a:spcBef>
                <a:spcPts val="1200"/>
              </a:spcBef>
              <a:spcAft>
                <a:spcPts val="0"/>
              </a:spcAft>
              <a:buClr>
                <a:schemeClr val="dk1"/>
              </a:buClr>
              <a:buSzPct val="61111"/>
              <a:buFont typeface="Arial"/>
              <a:buNone/>
            </a:pPr>
            <a:r>
              <a:rPr b="0" lang="en" sz="1800"/>
              <a:t>What did you learn about this student as a person?</a:t>
            </a:r>
            <a:endParaRPr b="0" sz="1800"/>
          </a:p>
          <a:p>
            <a:pPr indent="0" lvl="0" marL="0" rtl="0" algn="l">
              <a:lnSpc>
                <a:spcPct val="115000"/>
              </a:lnSpc>
              <a:spcBef>
                <a:spcPts val="1200"/>
              </a:spcBef>
              <a:spcAft>
                <a:spcPts val="0"/>
              </a:spcAft>
              <a:buClr>
                <a:schemeClr val="dk1"/>
              </a:buClr>
              <a:buSzPct val="61111"/>
              <a:buFont typeface="Arial"/>
              <a:buNone/>
            </a:pPr>
            <a:r>
              <a:rPr b="0" lang="en" sz="1800"/>
              <a:t>What is the essay REALLY about? (ex. Identity? Self-discovery? Humility? Adaptability? Curiosity? Coping with uncertainty? Intellectual awakening? Curiosity? Something else?)</a:t>
            </a:r>
            <a:endParaRPr b="0" sz="1800"/>
          </a:p>
          <a:p>
            <a:pPr indent="0" lvl="0" marL="0" rtl="0" algn="l">
              <a:lnSpc>
                <a:spcPct val="115000"/>
              </a:lnSpc>
              <a:spcBef>
                <a:spcPts val="1200"/>
              </a:spcBef>
              <a:spcAft>
                <a:spcPts val="0"/>
              </a:spcAft>
              <a:buClr>
                <a:schemeClr val="dk1"/>
              </a:buClr>
              <a:buSzPct val="61111"/>
              <a:buFont typeface="Arial"/>
              <a:buNone/>
            </a:pPr>
            <a:r>
              <a:rPr b="0" lang="en" sz="1800"/>
              <a:t>What would this student contribute to a college campus?</a:t>
            </a:r>
            <a:endParaRPr b="0" sz="1800"/>
          </a:p>
          <a:p>
            <a:pPr indent="0" lvl="0" marL="0" rtl="0" algn="l">
              <a:lnSpc>
                <a:spcPct val="115000"/>
              </a:lnSpc>
              <a:spcBef>
                <a:spcPts val="1200"/>
              </a:spcBef>
              <a:spcAft>
                <a:spcPts val="0"/>
              </a:spcAft>
              <a:buClr>
                <a:schemeClr val="dk1"/>
              </a:buClr>
              <a:buSzPct val="61111"/>
              <a:buFont typeface="Arial"/>
              <a:buNone/>
            </a:pPr>
            <a:r>
              <a:rPr b="0" lang="en" sz="1800"/>
              <a:t>Which student are you most excited about? Why?</a:t>
            </a:r>
            <a:endParaRPr b="0" sz="1800"/>
          </a:p>
          <a:p>
            <a:pPr indent="0" lvl="0" marL="0" rtl="0" algn="l">
              <a:lnSpc>
                <a:spcPct val="115000"/>
              </a:lnSpc>
              <a:spcBef>
                <a:spcPts val="1200"/>
              </a:spcBef>
              <a:spcAft>
                <a:spcPts val="0"/>
              </a:spcAft>
              <a:buSzPct val="222222"/>
              <a:buNone/>
            </a:pPr>
            <a:r>
              <a:rPr lang="en" sz="1800"/>
              <a:t>Jot down your group’s findings in Section 1 of your Workbook.</a:t>
            </a:r>
            <a:endParaRPr sz="4000"/>
          </a:p>
          <a:p>
            <a:pPr indent="0" lvl="0" marL="0" rtl="0" algn="ctr">
              <a:lnSpc>
                <a:spcPct val="100000"/>
              </a:lnSpc>
              <a:spcBef>
                <a:spcPts val="1200"/>
              </a:spcBef>
              <a:spcAft>
                <a:spcPts val="0"/>
              </a:spcAft>
              <a:buSzPct val="100000"/>
              <a:buNone/>
            </a:pPr>
            <a:r>
              <a:t/>
            </a:r>
            <a:endParaRPr sz="4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0"/>
          <p:cNvSpPr txBox="1"/>
          <p:nvPr>
            <p:ph type="title"/>
          </p:nvPr>
        </p:nvSpPr>
        <p:spPr>
          <a:xfrm>
            <a:off x="0" y="0"/>
            <a:ext cx="8520600" cy="8010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en"/>
              <a:t>GROUP REFLECTION</a:t>
            </a:r>
            <a:endParaRPr/>
          </a:p>
        </p:txBody>
      </p:sp>
      <p:sp>
        <p:nvSpPr>
          <p:cNvPr id="110" name="Google Shape;110;p10"/>
          <p:cNvSpPr txBox="1"/>
          <p:nvPr>
            <p:ph idx="1" type="body"/>
          </p:nvPr>
        </p:nvSpPr>
        <p:spPr>
          <a:xfrm>
            <a:off x="311700" y="801000"/>
            <a:ext cx="8520600" cy="4566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SzPts val="1800"/>
              <a:buNone/>
            </a:pPr>
            <a:r>
              <a:rPr b="1" lang="en">
                <a:solidFill>
                  <a:srgbClr val="000000"/>
                </a:solidFill>
              </a:rPr>
              <a:t>After reading 2-3 samples, what did you notice?</a:t>
            </a:r>
            <a:endParaRPr b="1">
              <a:solidFill>
                <a:srgbClr val="000000"/>
              </a:solidFill>
            </a:endParaRPr>
          </a:p>
          <a:p>
            <a:pPr indent="0" lvl="0" marL="0" rtl="0" algn="l">
              <a:lnSpc>
                <a:spcPct val="115000"/>
              </a:lnSpc>
              <a:spcBef>
                <a:spcPts val="1400"/>
              </a:spcBef>
              <a:spcAft>
                <a:spcPts val="0"/>
              </a:spcAft>
              <a:buSzPts val="1800"/>
              <a:buNone/>
            </a:pPr>
            <a:r>
              <a:rPr b="1" lang="en">
                <a:solidFill>
                  <a:srgbClr val="000000"/>
                </a:solidFill>
              </a:rPr>
              <a:t>POSSIBLE TAKEAWAYS</a:t>
            </a:r>
            <a:endParaRPr b="1">
              <a:solidFill>
                <a:srgbClr val="000000"/>
              </a:solidFill>
            </a:endParaRPr>
          </a:p>
          <a:p>
            <a:pPr indent="-342900" lvl="0" marL="457200" rtl="0" algn="l">
              <a:lnSpc>
                <a:spcPct val="115000"/>
              </a:lnSpc>
              <a:spcBef>
                <a:spcPts val="1200"/>
              </a:spcBef>
              <a:spcAft>
                <a:spcPts val="0"/>
              </a:spcAft>
              <a:buClr>
                <a:srgbClr val="000000"/>
              </a:buClr>
              <a:buSzPts val="1800"/>
              <a:buFont typeface="Source Code Pro"/>
              <a:buChar char="●"/>
            </a:pPr>
            <a:r>
              <a:rPr lang="en">
                <a:solidFill>
                  <a:srgbClr val="000000"/>
                </a:solidFill>
              </a:rPr>
              <a:t>None of these essays are about winning awards.</a:t>
            </a:r>
            <a:endParaRPr>
              <a:solidFill>
                <a:srgbClr val="000000"/>
              </a:solidFill>
            </a:endParaRPr>
          </a:p>
          <a:p>
            <a:pPr indent="-342900" lvl="0" marL="457200" rtl="0" algn="l">
              <a:lnSpc>
                <a:spcPct val="115000"/>
              </a:lnSpc>
              <a:spcBef>
                <a:spcPts val="0"/>
              </a:spcBef>
              <a:spcAft>
                <a:spcPts val="0"/>
              </a:spcAft>
              <a:buClr>
                <a:srgbClr val="000000"/>
              </a:buClr>
              <a:buSzPts val="1800"/>
              <a:buFont typeface="Source Code Pro"/>
              <a:buChar char="●"/>
            </a:pPr>
            <a:r>
              <a:rPr lang="en">
                <a:solidFill>
                  <a:srgbClr val="000000"/>
                </a:solidFill>
              </a:rPr>
              <a:t>None are resumes.</a:t>
            </a:r>
            <a:endParaRPr>
              <a:solidFill>
                <a:srgbClr val="000000"/>
              </a:solidFill>
            </a:endParaRPr>
          </a:p>
          <a:p>
            <a:pPr indent="-342900" lvl="0" marL="457200" rtl="0" algn="l">
              <a:lnSpc>
                <a:spcPct val="115000"/>
              </a:lnSpc>
              <a:spcBef>
                <a:spcPts val="0"/>
              </a:spcBef>
              <a:spcAft>
                <a:spcPts val="0"/>
              </a:spcAft>
              <a:buClr>
                <a:srgbClr val="000000"/>
              </a:buClr>
              <a:buSzPts val="1800"/>
              <a:buFont typeface="Source Code Pro"/>
              <a:buChar char="●"/>
            </a:pPr>
            <a:r>
              <a:rPr lang="en">
                <a:solidFill>
                  <a:srgbClr val="000000"/>
                </a:solidFill>
              </a:rPr>
              <a:t>Most focus on small moments.</a:t>
            </a:r>
            <a:endParaRPr>
              <a:solidFill>
                <a:srgbClr val="000000"/>
              </a:solidFill>
            </a:endParaRPr>
          </a:p>
          <a:p>
            <a:pPr indent="-342900" lvl="0" marL="457200" rtl="0" algn="l">
              <a:lnSpc>
                <a:spcPct val="115000"/>
              </a:lnSpc>
              <a:spcBef>
                <a:spcPts val="0"/>
              </a:spcBef>
              <a:spcAft>
                <a:spcPts val="0"/>
              </a:spcAft>
              <a:buClr>
                <a:srgbClr val="000000"/>
              </a:buClr>
              <a:buSzPts val="1800"/>
              <a:buFont typeface="Source Code Pro"/>
              <a:buChar char="●"/>
            </a:pPr>
            <a:r>
              <a:rPr lang="en">
                <a:solidFill>
                  <a:srgbClr val="000000"/>
                </a:solidFill>
              </a:rPr>
              <a:t>The topic barely matters. The essay is about the meaning attached to the topic.</a:t>
            </a:r>
            <a:endParaRPr>
              <a:solidFill>
                <a:srgbClr val="000000"/>
              </a:solidFill>
            </a:endParaRPr>
          </a:p>
          <a:p>
            <a:pPr indent="-342900" lvl="0" marL="457200" rtl="0" algn="l">
              <a:lnSpc>
                <a:spcPct val="115000"/>
              </a:lnSpc>
              <a:spcBef>
                <a:spcPts val="0"/>
              </a:spcBef>
              <a:spcAft>
                <a:spcPts val="0"/>
              </a:spcAft>
              <a:buClr>
                <a:srgbClr val="000000"/>
              </a:buClr>
              <a:buSzPts val="1800"/>
              <a:buFont typeface="Source Code Pro"/>
              <a:buChar char="●"/>
            </a:pPr>
            <a:r>
              <a:rPr lang="en">
                <a:solidFill>
                  <a:srgbClr val="000000"/>
                </a:solidFill>
              </a:rPr>
              <a:t>Admissions officers don't ask, “Is this beautiful?” They ask, “Who is this student?” Every discussion ultimately comes back to, “What did we learn about the person?” </a:t>
            </a:r>
            <a:r>
              <a:rPr b="1" lang="en" u="sng">
                <a:solidFill>
                  <a:srgbClr val="000000"/>
                </a:solidFill>
              </a:rPr>
              <a:t>Admissions officers care about people, not essays.</a:t>
            </a:r>
            <a:endParaRPr b="1" u="sng">
              <a:solidFill>
                <a:srgbClr val="000000"/>
              </a:solidFill>
            </a:endParaRPr>
          </a:p>
          <a:p>
            <a:pPr indent="0" lvl="0" marL="0" rtl="0" algn="l">
              <a:lnSpc>
                <a:spcPct val="115000"/>
              </a:lnSpc>
              <a:spcBef>
                <a:spcPts val="1200"/>
              </a:spcBef>
              <a:spcAft>
                <a:spcPts val="0"/>
              </a:spcAft>
              <a:buSzPts val="1800"/>
              <a:buNone/>
            </a:pPr>
            <a:r>
              <a:t/>
            </a:r>
            <a:endParaRPr b="1">
              <a:solidFill>
                <a:srgbClr val="000000"/>
              </a:solidFill>
            </a:endParaRPr>
          </a:p>
          <a:p>
            <a:pPr indent="0" lvl="0" marL="0" rtl="0" algn="l">
              <a:lnSpc>
                <a:spcPct val="115000"/>
              </a:lnSpc>
              <a:spcBef>
                <a:spcPts val="1200"/>
              </a:spcBef>
              <a:spcAft>
                <a:spcPts val="0"/>
              </a:spcAft>
              <a:buSzPts val="1800"/>
              <a:buNone/>
            </a:pPr>
            <a:r>
              <a:t/>
            </a:r>
            <a:endParaRPr b="1">
              <a:solidFill>
                <a:srgbClr val="000000"/>
              </a:solidFill>
            </a:endParaRPr>
          </a:p>
          <a:p>
            <a:pPr indent="0" lvl="0" marL="0" rtl="0" algn="l">
              <a:lnSpc>
                <a:spcPct val="115000"/>
              </a:lnSpc>
              <a:spcBef>
                <a:spcPts val="1200"/>
              </a:spcBef>
              <a:spcAft>
                <a:spcPts val="0"/>
              </a:spcAft>
              <a:buSzPts val="1800"/>
              <a:buNone/>
            </a:pPr>
            <a:r>
              <a:t/>
            </a:r>
            <a:endParaRPr/>
          </a:p>
          <a:p>
            <a:pPr indent="0" lvl="0" marL="0" rtl="0" algn="l">
              <a:lnSpc>
                <a:spcPct val="115000"/>
              </a:lnSpc>
              <a:spcBef>
                <a:spcPts val="0"/>
              </a:spcBef>
              <a:spcAft>
                <a:spcPts val="0"/>
              </a:spcAft>
              <a:buSzPts val="18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0" st="0"/>
                                            </p:txEl>
                                          </p:spTgt>
                                        </p:tgtEl>
                                        <p:attrNameLst>
                                          <p:attrName>style.visibility</p:attrName>
                                        </p:attrNameLst>
                                      </p:cBhvr>
                                      <p:to>
                                        <p:strVal val="visible"/>
                                      </p:to>
                                    </p:set>
                                    <p:animEffect filter="fade" transition="in">
                                      <p:cBhvr>
                                        <p:cTn dur="1000"/>
                                        <p:tgtEl>
                                          <p:spTgt spid="11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1" st="1"/>
                                            </p:txEl>
                                          </p:spTgt>
                                        </p:tgtEl>
                                        <p:attrNameLst>
                                          <p:attrName>style.visibility</p:attrName>
                                        </p:attrNameLst>
                                      </p:cBhvr>
                                      <p:to>
                                        <p:strVal val="visible"/>
                                      </p:to>
                                    </p:set>
                                    <p:animEffect filter="fade" transition="in">
                                      <p:cBhvr>
                                        <p:cTn dur="1000"/>
                                        <p:tgtEl>
                                          <p:spTgt spid="11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2" st="2"/>
                                            </p:txEl>
                                          </p:spTgt>
                                        </p:tgtEl>
                                        <p:attrNameLst>
                                          <p:attrName>style.visibility</p:attrName>
                                        </p:attrNameLst>
                                      </p:cBhvr>
                                      <p:to>
                                        <p:strVal val="visible"/>
                                      </p:to>
                                    </p:set>
                                    <p:animEffect filter="fade" transition="in">
                                      <p:cBhvr>
                                        <p:cTn dur="1000"/>
                                        <p:tgtEl>
                                          <p:spTgt spid="11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3" st="3"/>
                                            </p:txEl>
                                          </p:spTgt>
                                        </p:tgtEl>
                                        <p:attrNameLst>
                                          <p:attrName>style.visibility</p:attrName>
                                        </p:attrNameLst>
                                      </p:cBhvr>
                                      <p:to>
                                        <p:strVal val="visible"/>
                                      </p:to>
                                    </p:set>
                                    <p:animEffect filter="fade" transition="in">
                                      <p:cBhvr>
                                        <p:cTn dur="1000"/>
                                        <p:tgtEl>
                                          <p:spTgt spid="11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4" st="4"/>
                                            </p:txEl>
                                          </p:spTgt>
                                        </p:tgtEl>
                                        <p:attrNameLst>
                                          <p:attrName>style.visibility</p:attrName>
                                        </p:attrNameLst>
                                      </p:cBhvr>
                                      <p:to>
                                        <p:strVal val="visible"/>
                                      </p:to>
                                    </p:set>
                                    <p:animEffect filter="fade" transition="in">
                                      <p:cBhvr>
                                        <p:cTn dur="1000"/>
                                        <p:tgtEl>
                                          <p:spTgt spid="11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5" st="5"/>
                                            </p:txEl>
                                          </p:spTgt>
                                        </p:tgtEl>
                                        <p:attrNameLst>
                                          <p:attrName>style.visibility</p:attrName>
                                        </p:attrNameLst>
                                      </p:cBhvr>
                                      <p:to>
                                        <p:strVal val="visible"/>
                                      </p:to>
                                    </p:set>
                                    <p:animEffect filter="fade" transition="in">
                                      <p:cBhvr>
                                        <p:cTn dur="1000"/>
                                        <p:tgtEl>
                                          <p:spTgt spid="11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6" st="6"/>
                                            </p:txEl>
                                          </p:spTgt>
                                        </p:tgtEl>
                                        <p:attrNameLst>
                                          <p:attrName>style.visibility</p:attrName>
                                        </p:attrNameLst>
                                      </p:cBhvr>
                                      <p:to>
                                        <p:strVal val="visible"/>
                                      </p:to>
                                    </p:set>
                                    <p:animEffect filter="fade" transition="in">
                                      <p:cBhvr>
                                        <p:cTn dur="1000"/>
                                        <p:tgtEl>
                                          <p:spTgt spid="11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7" st="7"/>
                                            </p:txEl>
                                          </p:spTgt>
                                        </p:tgtEl>
                                        <p:attrNameLst>
                                          <p:attrName>style.visibility</p:attrName>
                                        </p:attrNameLst>
                                      </p:cBhvr>
                                      <p:to>
                                        <p:strVal val="visible"/>
                                      </p:to>
                                    </p:set>
                                    <p:animEffect filter="fade" transition="in">
                                      <p:cBhvr>
                                        <p:cTn dur="1000"/>
                                        <p:tgtEl>
                                          <p:spTgt spid="110">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8" st="8"/>
                                            </p:txEl>
                                          </p:spTgt>
                                        </p:tgtEl>
                                        <p:attrNameLst>
                                          <p:attrName>style.visibility</p:attrName>
                                        </p:attrNameLst>
                                      </p:cBhvr>
                                      <p:to>
                                        <p:strVal val="visible"/>
                                      </p:to>
                                    </p:set>
                                    <p:animEffect filter="fade" transition="in">
                                      <p:cBhvr>
                                        <p:cTn dur="1000"/>
                                        <p:tgtEl>
                                          <p:spTgt spid="110">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9" st="9"/>
                                            </p:txEl>
                                          </p:spTgt>
                                        </p:tgtEl>
                                        <p:attrNameLst>
                                          <p:attrName>style.visibility</p:attrName>
                                        </p:attrNameLst>
                                      </p:cBhvr>
                                      <p:to>
                                        <p:strVal val="visible"/>
                                      </p:to>
                                    </p:set>
                                    <p:animEffect filter="fade" transition="in">
                                      <p:cBhvr>
                                        <p:cTn dur="1000"/>
                                        <p:tgtEl>
                                          <p:spTgt spid="110">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xEl>
                                              <p:pRg end="10" st="10"/>
                                            </p:txEl>
                                          </p:spTgt>
                                        </p:tgtEl>
                                        <p:attrNameLst>
                                          <p:attrName>style.visibility</p:attrName>
                                        </p:attrNameLst>
                                      </p:cBhvr>
                                      <p:to>
                                        <p:strVal val="visible"/>
                                      </p:to>
                                    </p:set>
                                    <p:animEffect filter="fade" transition="in">
                                      <p:cBhvr>
                                        <p:cTn dur="1000"/>
                                        <p:tgtEl>
                                          <p:spTgt spid="110">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What were these essays really about?</a:t>
            </a:r>
            <a:endParaRPr/>
          </a:p>
        </p:txBody>
      </p:sp>
      <p:graphicFrame>
        <p:nvGraphicFramePr>
          <p:cNvPr id="116" name="Google Shape;116;p11"/>
          <p:cNvGraphicFramePr/>
          <p:nvPr/>
        </p:nvGraphicFramePr>
        <p:xfrm>
          <a:off x="779725" y="1008150"/>
          <a:ext cx="3000000" cy="3000000"/>
        </p:xfrm>
        <a:graphic>
          <a:graphicData uri="http://schemas.openxmlformats.org/drawingml/2006/table">
            <a:tbl>
              <a:tblPr>
                <a:noFill/>
                <a:tableStyleId>{32DD1D3F-D0E9-4628-8C8E-DAE8DEF986AB}</a:tableStyleId>
              </a:tblPr>
              <a:tblGrid>
                <a:gridCol w="3368425"/>
                <a:gridCol w="3368425"/>
              </a:tblGrid>
              <a:tr h="50210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t>Surface Topic</a:t>
                      </a:r>
                      <a:endParaRPr b="1"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t>Real Topic</a:t>
                      </a:r>
                      <a:endParaRPr b="1" sz="1400" u="none" cap="none" strike="noStrike"/>
                    </a:p>
                  </a:txBody>
                  <a:tcPr marT="91425" marB="91425" marR="91425" marL="91425"/>
                </a:tc>
              </a:tr>
              <a:tr h="502100">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t>Theatre</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t>Coping with anxiety</a:t>
                      </a:r>
                      <a:endParaRPr sz="1400" u="none" cap="none" strike="noStrike"/>
                    </a:p>
                  </a:txBody>
                  <a:tcPr marT="91425" marB="91425" marR="91425" marL="91425"/>
                </a:tc>
              </a:tr>
              <a:tr h="502100">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t>Pillows</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t>Identity</a:t>
                      </a:r>
                      <a:endParaRPr sz="1400" u="none" cap="none" strike="noStrike"/>
                    </a:p>
                  </a:txBody>
                  <a:tcPr marT="91425" marB="91425" marR="91425" marL="91425"/>
                </a:tc>
              </a:tr>
              <a:tr h="502100">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t>Rice</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t>Humility</a:t>
                      </a:r>
                      <a:endParaRPr sz="1400" u="none" cap="none" strike="noStrike"/>
                    </a:p>
                  </a:txBody>
                  <a:tcPr marT="91425" marB="91425" marR="91425" marL="91425"/>
                </a:tc>
              </a:tr>
              <a:tr h="502100">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t>Pencil</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t>Curiosity</a:t>
                      </a:r>
                      <a:endParaRPr sz="1400" u="none" cap="none" strike="noStrike"/>
                    </a:p>
                  </a:txBody>
                  <a:tcPr marT="91425" marB="91425" marR="91425" marL="91425"/>
                </a:tc>
              </a:tr>
              <a:tr h="502100">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t>Hair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t>Self-discovery</a:t>
                      </a:r>
                      <a:endParaRPr sz="1400" u="none" cap="none" strike="noStrike"/>
                    </a:p>
                  </a:txBody>
                  <a:tcPr marT="91425" marB="91425" marR="91425" marL="91425"/>
                </a:tc>
              </a:tr>
              <a:tr h="502100">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t>Newsweek</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t>Intellectual awakening</a:t>
                      </a:r>
                      <a:endParaRPr sz="1400" u="none" cap="none" strike="noStrike"/>
                    </a:p>
                  </a:txBody>
                  <a:tcPr marT="91425" marB="91425" marR="91425" marL="91425"/>
                </a:tc>
              </a:tr>
            </a:tbl>
          </a:graphicData>
        </a:graphic>
      </p:graphicFrame>
      <p:sp>
        <p:nvSpPr>
          <p:cNvPr id="117" name="Google Shape;117;p11"/>
          <p:cNvSpPr txBox="1"/>
          <p:nvPr/>
        </p:nvSpPr>
        <p:spPr>
          <a:xfrm>
            <a:off x="247650" y="4572000"/>
            <a:ext cx="8724900" cy="50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000000"/>
                </a:solidFill>
                <a:latin typeface="Open Sans"/>
                <a:ea typeface="Open Sans"/>
                <a:cs typeface="Open Sans"/>
                <a:sym typeface="Open Sans"/>
              </a:rPr>
              <a:t>Notice that nobody wrote an essay about being resilient, curious, or adaptable. They wrote about pillows, rice, hair dye, and pencils.</a:t>
            </a:r>
            <a:endParaRPr b="1" i="0" sz="1500" u="none" cap="none" strike="noStrike">
              <a:solidFill>
                <a:srgbClr val="00000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2"/>
          <p:cNvSpPr txBox="1"/>
          <p:nvPr>
            <p:ph type="title"/>
          </p:nvPr>
        </p:nvSpPr>
        <p:spPr>
          <a:xfrm>
            <a:off x="311700" y="23315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So where do great essay ideas come from?</a:t>
            </a:r>
            <a:endParaRPr/>
          </a:p>
        </p:txBody>
      </p:sp>
      <p:sp>
        <p:nvSpPr>
          <p:cNvPr id="123" name="Google Shape;123;p12"/>
          <p:cNvSpPr txBox="1"/>
          <p:nvPr>
            <p:ph idx="1" type="body"/>
          </p:nvPr>
        </p:nvSpPr>
        <p:spPr>
          <a:xfrm>
            <a:off x="311700" y="863550"/>
            <a:ext cx="8520600"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Not extraordinary achievements.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Not the biggest thing that's ever happened to you.</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They often begin with...</a:t>
            </a:r>
            <a:endParaRPr>
              <a:solidFill>
                <a:schemeClr val="dk1"/>
              </a:solidFill>
            </a:endParaRPr>
          </a:p>
          <a:p>
            <a:pPr indent="-342900" lvl="0" marL="457200" rtl="0" algn="l">
              <a:lnSpc>
                <a:spcPct val="115000"/>
              </a:lnSpc>
              <a:spcBef>
                <a:spcPts val="1200"/>
              </a:spcBef>
              <a:spcAft>
                <a:spcPts val="0"/>
              </a:spcAft>
              <a:buClr>
                <a:schemeClr val="dk1"/>
              </a:buClr>
              <a:buSzPts val="1800"/>
              <a:buFont typeface="Arial"/>
              <a:buChar char="●"/>
            </a:pPr>
            <a:r>
              <a:rPr lang="en">
                <a:solidFill>
                  <a:schemeClr val="dk1"/>
                </a:solidFill>
              </a:rPr>
              <a:t>a conversation</a:t>
            </a:r>
            <a:endParaRPr>
              <a:solidFill>
                <a:schemeClr val="dk1"/>
              </a:solidFill>
            </a:endParaRPr>
          </a:p>
          <a:p>
            <a:pPr indent="-342900" lvl="0" marL="457200" rtl="0" algn="l">
              <a:lnSpc>
                <a:spcPct val="115000"/>
              </a:lnSpc>
              <a:spcBef>
                <a:spcPts val="0"/>
              </a:spcBef>
              <a:spcAft>
                <a:spcPts val="0"/>
              </a:spcAft>
              <a:buClr>
                <a:schemeClr val="dk1"/>
              </a:buClr>
              <a:buSzPts val="1800"/>
              <a:buFont typeface="Arial"/>
              <a:buChar char="●"/>
            </a:pPr>
            <a:r>
              <a:rPr lang="en">
                <a:solidFill>
                  <a:schemeClr val="dk1"/>
                </a:solidFill>
              </a:rPr>
              <a:t>a failure</a:t>
            </a:r>
            <a:endParaRPr>
              <a:solidFill>
                <a:schemeClr val="dk1"/>
              </a:solidFill>
            </a:endParaRPr>
          </a:p>
          <a:p>
            <a:pPr indent="-342900" lvl="0" marL="457200" rtl="0" algn="l">
              <a:lnSpc>
                <a:spcPct val="115000"/>
              </a:lnSpc>
              <a:spcBef>
                <a:spcPts val="0"/>
              </a:spcBef>
              <a:spcAft>
                <a:spcPts val="0"/>
              </a:spcAft>
              <a:buClr>
                <a:schemeClr val="dk1"/>
              </a:buClr>
              <a:buSzPts val="1800"/>
              <a:buFont typeface="Arial"/>
              <a:buChar char="●"/>
            </a:pPr>
            <a:r>
              <a:rPr lang="en">
                <a:solidFill>
                  <a:schemeClr val="dk1"/>
                </a:solidFill>
              </a:rPr>
              <a:t>a routine</a:t>
            </a:r>
            <a:endParaRPr>
              <a:solidFill>
                <a:schemeClr val="dk1"/>
              </a:solidFill>
            </a:endParaRPr>
          </a:p>
          <a:p>
            <a:pPr indent="-342900" lvl="0" marL="457200" rtl="0" algn="l">
              <a:lnSpc>
                <a:spcPct val="115000"/>
              </a:lnSpc>
              <a:spcBef>
                <a:spcPts val="0"/>
              </a:spcBef>
              <a:spcAft>
                <a:spcPts val="0"/>
              </a:spcAft>
              <a:buClr>
                <a:schemeClr val="dk1"/>
              </a:buClr>
              <a:buSzPts val="1800"/>
              <a:buFont typeface="Arial"/>
              <a:buChar char="●"/>
            </a:pPr>
            <a:r>
              <a:rPr lang="en">
                <a:solidFill>
                  <a:schemeClr val="dk1"/>
                </a:solidFill>
              </a:rPr>
              <a:t>an object</a:t>
            </a:r>
            <a:endParaRPr>
              <a:solidFill>
                <a:schemeClr val="dk1"/>
              </a:solidFill>
            </a:endParaRPr>
          </a:p>
          <a:p>
            <a:pPr indent="-342900" lvl="0" marL="457200" rtl="0" algn="l">
              <a:lnSpc>
                <a:spcPct val="115000"/>
              </a:lnSpc>
              <a:spcBef>
                <a:spcPts val="0"/>
              </a:spcBef>
              <a:spcAft>
                <a:spcPts val="0"/>
              </a:spcAft>
              <a:buClr>
                <a:schemeClr val="dk1"/>
              </a:buClr>
              <a:buSzPts val="1800"/>
              <a:buFont typeface="Arial"/>
              <a:buChar char="●"/>
            </a:pPr>
            <a:r>
              <a:rPr lang="en">
                <a:solidFill>
                  <a:schemeClr val="dk1"/>
                </a:solidFill>
              </a:rPr>
              <a:t>a relationship</a:t>
            </a:r>
            <a:endParaRPr>
              <a:solidFill>
                <a:schemeClr val="dk1"/>
              </a:solidFill>
            </a:endParaRPr>
          </a:p>
          <a:p>
            <a:pPr indent="-342900" lvl="0" marL="457200" rtl="0" algn="l">
              <a:lnSpc>
                <a:spcPct val="115000"/>
              </a:lnSpc>
              <a:spcBef>
                <a:spcPts val="0"/>
              </a:spcBef>
              <a:spcAft>
                <a:spcPts val="0"/>
              </a:spcAft>
              <a:buClr>
                <a:schemeClr val="dk1"/>
              </a:buClr>
              <a:buSzPts val="1800"/>
              <a:buFont typeface="Arial"/>
              <a:buChar char="●"/>
            </a:pPr>
            <a:r>
              <a:rPr lang="en">
                <a:solidFill>
                  <a:schemeClr val="dk1"/>
                </a:solidFill>
              </a:rPr>
              <a:t>a place</a:t>
            </a:r>
            <a:endParaRPr>
              <a:solidFill>
                <a:schemeClr val="dk1"/>
              </a:solidFill>
            </a:endParaRPr>
          </a:p>
          <a:p>
            <a:pPr indent="-342900" lvl="0" marL="457200" rtl="0" algn="l">
              <a:lnSpc>
                <a:spcPct val="115000"/>
              </a:lnSpc>
              <a:spcBef>
                <a:spcPts val="0"/>
              </a:spcBef>
              <a:spcAft>
                <a:spcPts val="0"/>
              </a:spcAft>
              <a:buClr>
                <a:schemeClr val="dk1"/>
              </a:buClr>
              <a:buSzPts val="1800"/>
              <a:buFont typeface="Arial"/>
              <a:buChar char="●"/>
            </a:pPr>
            <a:r>
              <a:rPr lang="en">
                <a:solidFill>
                  <a:schemeClr val="dk1"/>
                </a:solidFill>
              </a:rPr>
              <a:t>a question</a:t>
            </a:r>
            <a:endParaRPr>
              <a:solidFill>
                <a:schemeClr val="dk1"/>
              </a:solidFill>
            </a:endParaRPr>
          </a:p>
          <a:p>
            <a:pPr indent="-342900" lvl="0" marL="457200" rtl="0" algn="l">
              <a:lnSpc>
                <a:spcPct val="115000"/>
              </a:lnSpc>
              <a:spcBef>
                <a:spcPts val="0"/>
              </a:spcBef>
              <a:spcAft>
                <a:spcPts val="0"/>
              </a:spcAft>
              <a:buClr>
                <a:schemeClr val="dk1"/>
              </a:buClr>
              <a:buSzPts val="1800"/>
              <a:buFont typeface="Arial"/>
              <a:buChar char="●"/>
            </a:pPr>
            <a:r>
              <a:rPr lang="en">
                <a:solidFill>
                  <a:schemeClr val="dk1"/>
                </a:solidFill>
              </a:rPr>
              <a:t>a tiny moment</a:t>
            </a:r>
            <a:endParaRPr>
              <a:solidFill>
                <a:schemeClr val="dk1"/>
              </a:solidFill>
            </a:endParaRPr>
          </a:p>
          <a:p>
            <a:pPr indent="0" lvl="0" marL="0" rtl="0" algn="l">
              <a:lnSpc>
                <a:spcPct val="115000"/>
              </a:lnSpc>
              <a:spcBef>
                <a:spcPts val="1200"/>
              </a:spcBef>
              <a:spcAft>
                <a:spcPts val="1200"/>
              </a:spcAft>
              <a:buSzPts val="1800"/>
              <a:buNone/>
            </a:pPr>
            <a:r>
              <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32051"/>
              <a:buNone/>
            </a:pPr>
            <a:r>
              <a:rPr lang="en"/>
              <a:t>TIP: THINK SMALL</a:t>
            </a:r>
            <a:endParaRPr sz="2356"/>
          </a:p>
        </p:txBody>
      </p:sp>
      <p:sp>
        <p:nvSpPr>
          <p:cNvPr id="129" name="Google Shape;129;p13"/>
          <p:cNvSpPr txBox="1"/>
          <p:nvPr>
            <p:ph idx="1" type="body"/>
          </p:nvPr>
        </p:nvSpPr>
        <p:spPr>
          <a:xfrm>
            <a:off x="311700" y="930100"/>
            <a:ext cx="8520600" cy="395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1500">
                <a:solidFill>
                  <a:srgbClr val="000000"/>
                </a:solidFill>
              </a:rPr>
              <a:t>When writing the essay, too many students feel compelled to try and squeeze their entire life story into 650 words. This, friends, is impossible. </a:t>
            </a:r>
            <a:endParaRPr sz="1500">
              <a:solidFill>
                <a:srgbClr val="000000"/>
              </a:solidFill>
            </a:endParaRPr>
          </a:p>
          <a:p>
            <a:pPr indent="0" lvl="0" marL="0" rtl="0" algn="l">
              <a:lnSpc>
                <a:spcPct val="115000"/>
              </a:lnSpc>
              <a:spcBef>
                <a:spcPts val="0"/>
              </a:spcBef>
              <a:spcAft>
                <a:spcPts val="0"/>
              </a:spcAft>
              <a:buSzPts val="1800"/>
              <a:buNone/>
            </a:pPr>
            <a:r>
              <a:t/>
            </a:r>
            <a:endParaRPr sz="1500">
              <a:solidFill>
                <a:srgbClr val="000000"/>
              </a:solidFill>
            </a:endParaRPr>
          </a:p>
          <a:p>
            <a:pPr indent="0" lvl="0" marL="0" rtl="0" algn="l">
              <a:lnSpc>
                <a:spcPct val="115000"/>
              </a:lnSpc>
              <a:spcBef>
                <a:spcPts val="0"/>
              </a:spcBef>
              <a:spcAft>
                <a:spcPts val="0"/>
              </a:spcAft>
              <a:buSzPts val="1800"/>
              <a:buNone/>
            </a:pPr>
            <a:r>
              <a:rPr lang="en" sz="1500">
                <a:solidFill>
                  <a:srgbClr val="000000"/>
                </a:solidFill>
              </a:rPr>
              <a:t>It is almost always better to think small first. Think of a story or event in your life that really meant something to you. The perfect essay topic showcases your personality, passions and/or ambitions without trying to do too much at once. Talking about your family’s adoption of a three-legged dog and how your pet’s perseverance and quirky attitude influenced the way you live your life will make a better essay than a super general diatribe on why you like dogs, for example. </a:t>
            </a:r>
            <a:endParaRPr sz="1500">
              <a:solidFill>
                <a:srgbClr val="000000"/>
              </a:solidFill>
            </a:endParaRPr>
          </a:p>
          <a:p>
            <a:pPr indent="0" lvl="0" marL="0" rtl="0" algn="l">
              <a:lnSpc>
                <a:spcPct val="115000"/>
              </a:lnSpc>
              <a:spcBef>
                <a:spcPts val="0"/>
              </a:spcBef>
              <a:spcAft>
                <a:spcPts val="0"/>
              </a:spcAft>
              <a:buSzPts val="1800"/>
              <a:buNone/>
            </a:pPr>
            <a:r>
              <a:t/>
            </a:r>
            <a:endParaRPr sz="1500">
              <a:solidFill>
                <a:srgbClr val="000000"/>
              </a:solidFill>
            </a:endParaRPr>
          </a:p>
          <a:p>
            <a:pPr indent="0" lvl="0" marL="0" rtl="0" algn="l">
              <a:lnSpc>
                <a:spcPct val="115000"/>
              </a:lnSpc>
              <a:spcBef>
                <a:spcPts val="0"/>
              </a:spcBef>
              <a:spcAft>
                <a:spcPts val="0"/>
              </a:spcAft>
              <a:buSzPts val="1800"/>
              <a:buNone/>
            </a:pPr>
            <a:r>
              <a:rPr lang="en" sz="1500">
                <a:solidFill>
                  <a:srgbClr val="000000"/>
                </a:solidFill>
              </a:rPr>
              <a:t>If you find yourself getting lost while writing, ask: what am I trying to say about myself, and am I using a specific, compelling example to tell my story?</a:t>
            </a:r>
            <a:endParaRPr sz="1500">
              <a:solidFill>
                <a:srgbClr val="000000"/>
              </a:solidFill>
            </a:endParaRPr>
          </a:p>
          <a:p>
            <a:pPr indent="0" lvl="0" marL="0" rtl="0" algn="l">
              <a:lnSpc>
                <a:spcPct val="115000"/>
              </a:lnSpc>
              <a:spcBef>
                <a:spcPts val="0"/>
              </a:spcBef>
              <a:spcAft>
                <a:spcPts val="0"/>
              </a:spcAft>
              <a:buSzPts val="1800"/>
              <a:buNone/>
            </a:pPr>
            <a:r>
              <a:t/>
            </a:r>
            <a:endParaRPr sz="1500">
              <a:solidFill>
                <a:srgbClr val="000000"/>
              </a:solidFill>
            </a:endParaRPr>
          </a:p>
          <a:p>
            <a:pPr indent="0" lvl="0" marL="0" rtl="0" algn="l">
              <a:lnSpc>
                <a:spcPct val="115000"/>
              </a:lnSpc>
              <a:spcBef>
                <a:spcPts val="0"/>
              </a:spcBef>
              <a:spcAft>
                <a:spcPts val="0"/>
              </a:spcAft>
              <a:buSzPts val="1800"/>
              <a:buNone/>
            </a:pPr>
            <a:r>
              <a:rPr lang="en" sz="1500">
                <a:solidFill>
                  <a:srgbClr val="000000"/>
                </a:solidFill>
              </a:rPr>
              <a:t>Remember: Big essays come from small moments!</a:t>
            </a:r>
            <a:endParaRPr sz="1500">
              <a:solidFill>
                <a:srgbClr val="000000"/>
              </a:solidFill>
            </a:endParaRPr>
          </a:p>
        </p:txBody>
      </p:sp>
    </p:spTree>
  </p:cSld>
  <p:clrMapOvr>
    <a:masterClrMapping/>
  </p:clrMapOvr>
  <mc:AlternateContent>
    <mc:Choice Requires="p14">
      <p:transition spd="slow" p14:dur="10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0" st="0"/>
                                            </p:txEl>
                                          </p:spTgt>
                                        </p:tgtEl>
                                        <p:attrNameLst>
                                          <p:attrName>style.visibility</p:attrName>
                                        </p:attrNameLst>
                                      </p:cBhvr>
                                      <p:to>
                                        <p:strVal val="visible"/>
                                      </p:to>
                                    </p:set>
                                    <p:animEffect filter="fade" transition="in">
                                      <p:cBhvr>
                                        <p:cTn dur="1000"/>
                                        <p:tgtEl>
                                          <p:spTgt spid="12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1" st="1"/>
                                            </p:txEl>
                                          </p:spTgt>
                                        </p:tgtEl>
                                        <p:attrNameLst>
                                          <p:attrName>style.visibility</p:attrName>
                                        </p:attrNameLst>
                                      </p:cBhvr>
                                      <p:to>
                                        <p:strVal val="visible"/>
                                      </p:to>
                                    </p:set>
                                    <p:animEffect filter="fade" transition="in">
                                      <p:cBhvr>
                                        <p:cTn dur="1000"/>
                                        <p:tgtEl>
                                          <p:spTgt spid="12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2" st="2"/>
                                            </p:txEl>
                                          </p:spTgt>
                                        </p:tgtEl>
                                        <p:attrNameLst>
                                          <p:attrName>style.visibility</p:attrName>
                                        </p:attrNameLst>
                                      </p:cBhvr>
                                      <p:to>
                                        <p:strVal val="visible"/>
                                      </p:to>
                                    </p:set>
                                    <p:animEffect filter="fade" transition="in">
                                      <p:cBhvr>
                                        <p:cTn dur="1000"/>
                                        <p:tgtEl>
                                          <p:spTgt spid="12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3" st="3"/>
                                            </p:txEl>
                                          </p:spTgt>
                                        </p:tgtEl>
                                        <p:attrNameLst>
                                          <p:attrName>style.visibility</p:attrName>
                                        </p:attrNameLst>
                                      </p:cBhvr>
                                      <p:to>
                                        <p:strVal val="visible"/>
                                      </p:to>
                                    </p:set>
                                    <p:animEffect filter="fade" transition="in">
                                      <p:cBhvr>
                                        <p:cTn dur="1000"/>
                                        <p:tgtEl>
                                          <p:spTgt spid="12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4" st="4"/>
                                            </p:txEl>
                                          </p:spTgt>
                                        </p:tgtEl>
                                        <p:attrNameLst>
                                          <p:attrName>style.visibility</p:attrName>
                                        </p:attrNameLst>
                                      </p:cBhvr>
                                      <p:to>
                                        <p:strVal val="visible"/>
                                      </p:to>
                                    </p:set>
                                    <p:animEffect filter="fade" transition="in">
                                      <p:cBhvr>
                                        <p:cTn dur="1000"/>
                                        <p:tgtEl>
                                          <p:spTgt spid="12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5" st="5"/>
                                            </p:txEl>
                                          </p:spTgt>
                                        </p:tgtEl>
                                        <p:attrNameLst>
                                          <p:attrName>style.visibility</p:attrName>
                                        </p:attrNameLst>
                                      </p:cBhvr>
                                      <p:to>
                                        <p:strVal val="visible"/>
                                      </p:to>
                                    </p:set>
                                    <p:animEffect filter="fade" transition="in">
                                      <p:cBhvr>
                                        <p:cTn dur="1000"/>
                                        <p:tgtEl>
                                          <p:spTgt spid="12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xEl>
                                              <p:pRg end="6" st="6"/>
                                            </p:txEl>
                                          </p:spTgt>
                                        </p:tgtEl>
                                        <p:attrNameLst>
                                          <p:attrName>style.visibility</p:attrName>
                                        </p:attrNameLst>
                                      </p:cBhvr>
                                      <p:to>
                                        <p:strVal val="visible"/>
                                      </p:to>
                                    </p:set>
                                    <p:animEffect filter="fade" transition="in">
                                      <p:cBhvr>
                                        <p:cTn dur="1000"/>
                                        <p:tgtEl>
                                          <p:spTgt spid="129">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133" name="Shape 133"/>
        <p:cNvGrpSpPr/>
        <p:nvPr/>
      </p:nvGrpSpPr>
      <p:grpSpPr>
        <a:xfrm>
          <a:off x="0" y="0"/>
          <a:ext cx="0" cy="0"/>
          <a:chOff x="0" y="0"/>
          <a:chExt cx="0" cy="0"/>
        </a:xfrm>
      </p:grpSpPr>
      <p:sp>
        <p:nvSpPr>
          <p:cNvPr id="134" name="Google Shape;134;p1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89107"/>
              <a:buNone/>
            </a:pPr>
            <a:r>
              <a:rPr lang="en" sz="4489"/>
              <a:t>Small Moments</a:t>
            </a:r>
            <a:endParaRPr sz="4489"/>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In Section 2 of your Workbook, take a moment to brainstorm up to 10 moments that impacted you or reveal who you are.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5"/>
          <p:cNvSpPr txBox="1"/>
          <p:nvPr>
            <p:ph type="title"/>
          </p:nvPr>
        </p:nvSpPr>
        <p:spPr>
          <a:xfrm>
            <a:off x="0" y="0"/>
            <a:ext cx="91440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2800"/>
              <a:buNone/>
            </a:pPr>
            <a:r>
              <a:rPr lang="en" sz="3450">
                <a:solidFill>
                  <a:srgbClr val="000000"/>
                </a:solidFill>
              </a:rPr>
              <a:t>The Common App College Essay Prompts</a:t>
            </a:r>
            <a:endParaRPr sz="3450">
              <a:solidFill>
                <a:srgbClr val="000000"/>
              </a:solidFill>
            </a:endParaRPr>
          </a:p>
          <a:p>
            <a:pPr indent="0" lvl="0" marL="0" rtl="0" algn="l">
              <a:lnSpc>
                <a:spcPct val="100000"/>
              </a:lnSpc>
              <a:spcBef>
                <a:spcPts val="1200"/>
              </a:spcBef>
              <a:spcAft>
                <a:spcPts val="0"/>
              </a:spcAft>
              <a:buSzPts val="2800"/>
              <a:buNone/>
            </a:pPr>
            <a:r>
              <a:t/>
            </a:r>
            <a:endParaRPr/>
          </a:p>
        </p:txBody>
      </p:sp>
      <p:sp>
        <p:nvSpPr>
          <p:cNvPr id="140" name="Google Shape;140;p15"/>
          <p:cNvSpPr txBox="1"/>
          <p:nvPr>
            <p:ph idx="1" type="body"/>
          </p:nvPr>
        </p:nvSpPr>
        <p:spPr>
          <a:xfrm>
            <a:off x="311700" y="593850"/>
            <a:ext cx="8520600" cy="395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en" sz="1400">
                <a:solidFill>
                  <a:schemeClr val="dk1"/>
                </a:solidFill>
              </a:rPr>
              <a:t>In Section 2 of your workbook, circle the prompts that appeal to you.</a:t>
            </a:r>
            <a:endParaRPr b="1" sz="1000">
              <a:solidFill>
                <a:srgbClr val="000000"/>
              </a:solidFill>
              <a:highlight>
                <a:srgbClr val="FFFFFF"/>
              </a:highlight>
            </a:endParaRPr>
          </a:p>
          <a:p>
            <a:pPr indent="-317500" lvl="0" marL="457200" rtl="0" algn="l">
              <a:lnSpc>
                <a:spcPct val="120000"/>
              </a:lnSpc>
              <a:spcBef>
                <a:spcPts val="1200"/>
              </a:spcBef>
              <a:spcAft>
                <a:spcPts val="0"/>
              </a:spcAft>
              <a:buClr>
                <a:srgbClr val="000000"/>
              </a:buClr>
              <a:buSzPts val="1400"/>
              <a:buFont typeface="Open Sans"/>
              <a:buAutoNum type="arabicPeriod"/>
            </a:pPr>
            <a:r>
              <a:rPr lang="en" sz="1400">
                <a:solidFill>
                  <a:srgbClr val="000000"/>
                </a:solidFill>
                <a:highlight>
                  <a:srgbClr val="FFFFFF"/>
                </a:highlight>
                <a:latin typeface="Open Sans"/>
                <a:ea typeface="Open Sans"/>
                <a:cs typeface="Open Sans"/>
                <a:sym typeface="Open Sans"/>
              </a:rPr>
              <a:t>Some students have a background, identity, interest, or talent that is so meaningful they believe their application would be incomplete without it. If this sounds like you, then please share your story.</a:t>
            </a:r>
            <a:endParaRPr sz="1400">
              <a:solidFill>
                <a:srgbClr val="000000"/>
              </a:solidFill>
              <a:highlight>
                <a:srgbClr val="FFFFFF"/>
              </a:highlight>
              <a:latin typeface="Open Sans"/>
              <a:ea typeface="Open Sans"/>
              <a:cs typeface="Open Sans"/>
              <a:sym typeface="Open Sans"/>
            </a:endParaRPr>
          </a:p>
          <a:p>
            <a:pPr indent="-317500" lvl="0" marL="457200" rtl="0" algn="l">
              <a:lnSpc>
                <a:spcPct val="120000"/>
              </a:lnSpc>
              <a:spcBef>
                <a:spcPts val="0"/>
              </a:spcBef>
              <a:spcAft>
                <a:spcPts val="0"/>
              </a:spcAft>
              <a:buClr>
                <a:srgbClr val="000000"/>
              </a:buClr>
              <a:buSzPts val="1400"/>
              <a:buFont typeface="Open Sans"/>
              <a:buAutoNum type="arabicPeriod"/>
            </a:pPr>
            <a:r>
              <a:rPr lang="en" sz="1400">
                <a:solidFill>
                  <a:srgbClr val="000000"/>
                </a:solidFill>
                <a:highlight>
                  <a:srgbClr val="FFFFFF"/>
                </a:highlight>
                <a:latin typeface="Open Sans"/>
                <a:ea typeface="Open Sans"/>
                <a:cs typeface="Open Sans"/>
                <a:sym typeface="Open Sans"/>
              </a:rPr>
              <a:t>The lessons we take from obstacles we encounter can be fundamental to later success. Recount a time when you faced a challenge, setback, or failure. How did it affect you, and what did you learn from the experience?</a:t>
            </a:r>
            <a:endParaRPr sz="1400">
              <a:solidFill>
                <a:srgbClr val="000000"/>
              </a:solidFill>
              <a:highlight>
                <a:srgbClr val="FFFFFF"/>
              </a:highlight>
              <a:latin typeface="Open Sans"/>
              <a:ea typeface="Open Sans"/>
              <a:cs typeface="Open Sans"/>
              <a:sym typeface="Open Sans"/>
            </a:endParaRPr>
          </a:p>
          <a:p>
            <a:pPr indent="-317500" lvl="0" marL="457200" rtl="0" algn="l">
              <a:lnSpc>
                <a:spcPct val="120000"/>
              </a:lnSpc>
              <a:spcBef>
                <a:spcPts val="0"/>
              </a:spcBef>
              <a:spcAft>
                <a:spcPts val="0"/>
              </a:spcAft>
              <a:buClr>
                <a:srgbClr val="000000"/>
              </a:buClr>
              <a:buSzPts val="1400"/>
              <a:buFont typeface="Open Sans"/>
              <a:buAutoNum type="arabicPeriod"/>
            </a:pPr>
            <a:r>
              <a:rPr lang="en" sz="1400">
                <a:solidFill>
                  <a:srgbClr val="000000"/>
                </a:solidFill>
                <a:highlight>
                  <a:srgbClr val="FFFFFF"/>
                </a:highlight>
                <a:latin typeface="Open Sans"/>
                <a:ea typeface="Open Sans"/>
                <a:cs typeface="Open Sans"/>
                <a:sym typeface="Open Sans"/>
              </a:rPr>
              <a:t>Reflect on a time when you questioned or challenged a belief or idea. What prompted your thinking? What was the outcome?</a:t>
            </a:r>
            <a:endParaRPr sz="1400">
              <a:solidFill>
                <a:srgbClr val="000000"/>
              </a:solidFill>
              <a:highlight>
                <a:srgbClr val="FFFFFF"/>
              </a:highlight>
              <a:latin typeface="Open Sans"/>
              <a:ea typeface="Open Sans"/>
              <a:cs typeface="Open Sans"/>
              <a:sym typeface="Open Sans"/>
            </a:endParaRPr>
          </a:p>
          <a:p>
            <a:pPr indent="-317500" lvl="0" marL="457200" rtl="0" algn="l">
              <a:lnSpc>
                <a:spcPct val="120000"/>
              </a:lnSpc>
              <a:spcBef>
                <a:spcPts val="0"/>
              </a:spcBef>
              <a:spcAft>
                <a:spcPts val="0"/>
              </a:spcAft>
              <a:buClr>
                <a:srgbClr val="000000"/>
              </a:buClr>
              <a:buSzPts val="1400"/>
              <a:buFont typeface="Open Sans"/>
              <a:buAutoNum type="arabicPeriod"/>
            </a:pPr>
            <a:r>
              <a:rPr lang="en" sz="1400">
                <a:solidFill>
                  <a:srgbClr val="000000"/>
                </a:solidFill>
                <a:highlight>
                  <a:srgbClr val="FFFFFF"/>
                </a:highlight>
                <a:latin typeface="Open Sans"/>
                <a:ea typeface="Open Sans"/>
                <a:cs typeface="Open Sans"/>
                <a:sym typeface="Open Sans"/>
              </a:rPr>
              <a:t>Reflect on something that someone has done for you that has made you happy or thankful in a surprising way. How has this gratitude affected or motivated you?</a:t>
            </a:r>
            <a:endParaRPr sz="1400">
              <a:solidFill>
                <a:srgbClr val="000000"/>
              </a:solidFill>
              <a:highlight>
                <a:srgbClr val="FFFFFF"/>
              </a:highlight>
              <a:latin typeface="Open Sans"/>
              <a:ea typeface="Open Sans"/>
              <a:cs typeface="Open Sans"/>
              <a:sym typeface="Open Sans"/>
            </a:endParaRPr>
          </a:p>
          <a:p>
            <a:pPr indent="-317500" lvl="0" marL="457200" rtl="0" algn="l">
              <a:lnSpc>
                <a:spcPct val="120000"/>
              </a:lnSpc>
              <a:spcBef>
                <a:spcPts val="0"/>
              </a:spcBef>
              <a:spcAft>
                <a:spcPts val="0"/>
              </a:spcAft>
              <a:buClr>
                <a:srgbClr val="000000"/>
              </a:buClr>
              <a:buSzPts val="1400"/>
              <a:buFont typeface="Open Sans"/>
              <a:buAutoNum type="arabicPeriod"/>
            </a:pPr>
            <a:r>
              <a:rPr lang="en" sz="1400">
                <a:solidFill>
                  <a:srgbClr val="000000"/>
                </a:solidFill>
                <a:highlight>
                  <a:srgbClr val="FFFFFF"/>
                </a:highlight>
                <a:latin typeface="Open Sans"/>
                <a:ea typeface="Open Sans"/>
                <a:cs typeface="Open Sans"/>
                <a:sym typeface="Open Sans"/>
              </a:rPr>
              <a:t>Discuss an accomplishment, event, or realization that sparked a period of personal growth and a new understanding of yourself or others.</a:t>
            </a:r>
            <a:endParaRPr sz="1400">
              <a:solidFill>
                <a:srgbClr val="000000"/>
              </a:solidFill>
              <a:highlight>
                <a:srgbClr val="FFFFFF"/>
              </a:highlight>
              <a:latin typeface="Open Sans"/>
              <a:ea typeface="Open Sans"/>
              <a:cs typeface="Open Sans"/>
              <a:sym typeface="Open Sans"/>
            </a:endParaRPr>
          </a:p>
          <a:p>
            <a:pPr indent="-317500" lvl="0" marL="457200" rtl="0" algn="l">
              <a:lnSpc>
                <a:spcPct val="120000"/>
              </a:lnSpc>
              <a:spcBef>
                <a:spcPts val="0"/>
              </a:spcBef>
              <a:spcAft>
                <a:spcPts val="0"/>
              </a:spcAft>
              <a:buClr>
                <a:srgbClr val="000000"/>
              </a:buClr>
              <a:buSzPts val="1400"/>
              <a:buFont typeface="Open Sans"/>
              <a:buAutoNum type="arabicPeriod"/>
            </a:pPr>
            <a:r>
              <a:rPr lang="en" sz="1400">
                <a:solidFill>
                  <a:srgbClr val="000000"/>
                </a:solidFill>
                <a:highlight>
                  <a:srgbClr val="FFFFFF"/>
                </a:highlight>
                <a:latin typeface="Open Sans"/>
                <a:ea typeface="Open Sans"/>
                <a:cs typeface="Open Sans"/>
                <a:sym typeface="Open Sans"/>
              </a:rPr>
              <a:t>Describe a topic, idea, or concept you find so engaging that it makes you lose all track of time. Why does it captivate you? What or who do you turn to when you want to learn more?</a:t>
            </a:r>
            <a:endParaRPr sz="1400">
              <a:solidFill>
                <a:srgbClr val="000000"/>
              </a:solidFill>
              <a:highlight>
                <a:srgbClr val="FFFFFF"/>
              </a:highlight>
              <a:latin typeface="Open Sans"/>
              <a:ea typeface="Open Sans"/>
              <a:cs typeface="Open Sans"/>
              <a:sym typeface="Open Sans"/>
            </a:endParaRPr>
          </a:p>
          <a:p>
            <a:pPr indent="-317500" lvl="0" marL="457200" rtl="0" algn="l">
              <a:lnSpc>
                <a:spcPct val="120000"/>
              </a:lnSpc>
              <a:spcBef>
                <a:spcPts val="0"/>
              </a:spcBef>
              <a:spcAft>
                <a:spcPts val="0"/>
              </a:spcAft>
              <a:buClr>
                <a:srgbClr val="000000"/>
              </a:buClr>
              <a:buSzPts val="1400"/>
              <a:buFont typeface="Open Sans"/>
              <a:buAutoNum type="arabicPeriod"/>
            </a:pPr>
            <a:r>
              <a:rPr lang="en" sz="1400">
                <a:solidFill>
                  <a:srgbClr val="000000"/>
                </a:solidFill>
                <a:highlight>
                  <a:srgbClr val="FFFFFF"/>
                </a:highlight>
                <a:latin typeface="Open Sans"/>
                <a:ea typeface="Open Sans"/>
                <a:cs typeface="Open Sans"/>
                <a:sym typeface="Open Sans"/>
              </a:rPr>
              <a:t>Share an essay on any topic of your choice. It can be one you've already written, one that responds to a different prompt, or one of your own design.</a:t>
            </a:r>
            <a:endParaRPr sz="2000">
              <a:solidFill>
                <a:srgbClr val="0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0" st="0"/>
                                            </p:txEl>
                                          </p:spTgt>
                                        </p:tgtEl>
                                        <p:attrNameLst>
                                          <p:attrName>style.visibility</p:attrName>
                                        </p:attrNameLst>
                                      </p:cBhvr>
                                      <p:to>
                                        <p:strVal val="visible"/>
                                      </p:to>
                                    </p:set>
                                    <p:animEffect filter="fade" transition="in">
                                      <p:cBhvr>
                                        <p:cTn dur="1000"/>
                                        <p:tgtEl>
                                          <p:spTgt spid="14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1" st="1"/>
                                            </p:txEl>
                                          </p:spTgt>
                                        </p:tgtEl>
                                        <p:attrNameLst>
                                          <p:attrName>style.visibility</p:attrName>
                                        </p:attrNameLst>
                                      </p:cBhvr>
                                      <p:to>
                                        <p:strVal val="visible"/>
                                      </p:to>
                                    </p:set>
                                    <p:animEffect filter="fade" transition="in">
                                      <p:cBhvr>
                                        <p:cTn dur="1000"/>
                                        <p:tgtEl>
                                          <p:spTgt spid="14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2" st="2"/>
                                            </p:txEl>
                                          </p:spTgt>
                                        </p:tgtEl>
                                        <p:attrNameLst>
                                          <p:attrName>style.visibility</p:attrName>
                                        </p:attrNameLst>
                                      </p:cBhvr>
                                      <p:to>
                                        <p:strVal val="visible"/>
                                      </p:to>
                                    </p:set>
                                    <p:animEffect filter="fade" transition="in">
                                      <p:cBhvr>
                                        <p:cTn dur="1000"/>
                                        <p:tgtEl>
                                          <p:spTgt spid="14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3" st="3"/>
                                            </p:txEl>
                                          </p:spTgt>
                                        </p:tgtEl>
                                        <p:attrNameLst>
                                          <p:attrName>style.visibility</p:attrName>
                                        </p:attrNameLst>
                                      </p:cBhvr>
                                      <p:to>
                                        <p:strVal val="visible"/>
                                      </p:to>
                                    </p:set>
                                    <p:animEffect filter="fade" transition="in">
                                      <p:cBhvr>
                                        <p:cTn dur="1000"/>
                                        <p:tgtEl>
                                          <p:spTgt spid="14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4" st="4"/>
                                            </p:txEl>
                                          </p:spTgt>
                                        </p:tgtEl>
                                        <p:attrNameLst>
                                          <p:attrName>style.visibility</p:attrName>
                                        </p:attrNameLst>
                                      </p:cBhvr>
                                      <p:to>
                                        <p:strVal val="visible"/>
                                      </p:to>
                                    </p:set>
                                    <p:animEffect filter="fade" transition="in">
                                      <p:cBhvr>
                                        <p:cTn dur="1000"/>
                                        <p:tgtEl>
                                          <p:spTgt spid="14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5" st="5"/>
                                            </p:txEl>
                                          </p:spTgt>
                                        </p:tgtEl>
                                        <p:attrNameLst>
                                          <p:attrName>style.visibility</p:attrName>
                                        </p:attrNameLst>
                                      </p:cBhvr>
                                      <p:to>
                                        <p:strVal val="visible"/>
                                      </p:to>
                                    </p:set>
                                    <p:animEffect filter="fade" transition="in">
                                      <p:cBhvr>
                                        <p:cTn dur="1000"/>
                                        <p:tgtEl>
                                          <p:spTgt spid="14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6" st="6"/>
                                            </p:txEl>
                                          </p:spTgt>
                                        </p:tgtEl>
                                        <p:attrNameLst>
                                          <p:attrName>style.visibility</p:attrName>
                                        </p:attrNameLst>
                                      </p:cBhvr>
                                      <p:to>
                                        <p:strVal val="visible"/>
                                      </p:to>
                                    </p:set>
                                    <p:animEffect filter="fade" transition="in">
                                      <p:cBhvr>
                                        <p:cTn dur="1000"/>
                                        <p:tgtEl>
                                          <p:spTgt spid="14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xEl>
                                              <p:pRg end="7" st="7"/>
                                            </p:txEl>
                                          </p:spTgt>
                                        </p:tgtEl>
                                        <p:attrNameLst>
                                          <p:attrName>style.visibility</p:attrName>
                                        </p:attrNameLst>
                                      </p:cBhvr>
                                      <p:to>
                                        <p:strVal val="visible"/>
                                      </p:to>
                                    </p:set>
                                    <p:animEffect filter="fade" transition="in">
                                      <p:cBhvr>
                                        <p:cTn dur="1000"/>
                                        <p:tgtEl>
                                          <p:spTgt spid="140">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144" name="Shape 144"/>
        <p:cNvGrpSpPr/>
        <p:nvPr/>
      </p:nvGrpSpPr>
      <p:grpSpPr>
        <a:xfrm>
          <a:off x="0" y="0"/>
          <a:ext cx="0" cy="0"/>
          <a:chOff x="0" y="0"/>
          <a:chExt cx="0" cy="0"/>
        </a:xfrm>
      </p:grpSpPr>
      <p:sp>
        <p:nvSpPr>
          <p:cNvPr id="145" name="Google Shape;145;p1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89107"/>
              <a:buNone/>
            </a:pPr>
            <a:r>
              <a:rPr lang="en" sz="4489"/>
              <a:t>Unpack the Prompts</a:t>
            </a:r>
            <a:endParaRPr sz="4489"/>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In Section 4 of your workbook, unpack the prompts you circled by responding to the questions.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7"/>
          <p:cNvSpPr txBox="1"/>
          <p:nvPr>
            <p:ph type="title"/>
          </p:nvPr>
        </p:nvSpPr>
        <p:spPr>
          <a:xfrm>
            <a:off x="2633375" y="0"/>
            <a:ext cx="3855000" cy="51435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3600"/>
              <a:buNone/>
            </a:pPr>
            <a:r>
              <a:rPr lang="en"/>
              <a:t>Topic Selection &amp; Approach</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TIP: THINK STRATEGICALLY</a:t>
            </a:r>
            <a:endParaRPr/>
          </a:p>
        </p:txBody>
      </p:sp>
      <p:sp>
        <p:nvSpPr>
          <p:cNvPr id="156" name="Google Shape;156;p18"/>
          <p:cNvSpPr txBox="1"/>
          <p:nvPr>
            <p:ph idx="1" type="body"/>
          </p:nvPr>
        </p:nvSpPr>
        <p:spPr>
          <a:xfrm>
            <a:off x="311700" y="930100"/>
            <a:ext cx="8520600" cy="395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1500">
                <a:solidFill>
                  <a:srgbClr val="000000"/>
                </a:solidFill>
              </a:rPr>
              <a:t>What topic or approach will help to diversify and/or deepen your application?</a:t>
            </a:r>
            <a:endParaRPr sz="1500">
              <a:solidFill>
                <a:srgbClr val="000000"/>
              </a:solidFill>
            </a:endParaRPr>
          </a:p>
          <a:p>
            <a:pPr indent="0" lvl="0" marL="0" rtl="0" algn="l">
              <a:lnSpc>
                <a:spcPct val="115000"/>
              </a:lnSpc>
              <a:spcBef>
                <a:spcPts val="0"/>
              </a:spcBef>
              <a:spcAft>
                <a:spcPts val="0"/>
              </a:spcAft>
              <a:buSzPts val="1800"/>
              <a:buNone/>
            </a:pPr>
            <a:r>
              <a:t/>
            </a:r>
            <a:endParaRPr sz="1500">
              <a:solidFill>
                <a:srgbClr val="000000"/>
              </a:solidFill>
            </a:endParaRPr>
          </a:p>
          <a:p>
            <a:pPr indent="0" lvl="0" marL="0" rtl="0" algn="l">
              <a:lnSpc>
                <a:spcPct val="115000"/>
              </a:lnSpc>
              <a:spcBef>
                <a:spcPts val="0"/>
              </a:spcBef>
              <a:spcAft>
                <a:spcPts val="0"/>
              </a:spcAft>
              <a:buSzPts val="1800"/>
              <a:buNone/>
            </a:pPr>
            <a:r>
              <a:rPr lang="en" sz="1500">
                <a:solidFill>
                  <a:srgbClr val="000000"/>
                </a:solidFill>
              </a:rPr>
              <a:t>You either want to deepen what is already in your application (in letters of recommendation and/or in your activities list) and/or you want to show a different side of yourself (something not represented anywhere in the rest of your application (your hobbies, interests, personality, family dynamic, thought process, etc.).</a:t>
            </a:r>
            <a:endParaRPr sz="1500">
              <a:solidFill>
                <a:srgbClr val="0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xEl>
                                              <p:pRg end="0" st="0"/>
                                            </p:txEl>
                                          </p:spTgt>
                                        </p:tgtEl>
                                        <p:attrNameLst>
                                          <p:attrName>style.visibility</p:attrName>
                                        </p:attrNameLst>
                                      </p:cBhvr>
                                      <p:to>
                                        <p:strVal val="visible"/>
                                      </p:to>
                                    </p:set>
                                    <p:animEffect filter="fade" transition="in">
                                      <p:cBhvr>
                                        <p:cTn dur="1000"/>
                                        <p:tgtEl>
                                          <p:spTgt spid="15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xEl>
                                              <p:pRg end="1" st="1"/>
                                            </p:txEl>
                                          </p:spTgt>
                                        </p:tgtEl>
                                        <p:attrNameLst>
                                          <p:attrName>style.visibility</p:attrName>
                                        </p:attrNameLst>
                                      </p:cBhvr>
                                      <p:to>
                                        <p:strVal val="visible"/>
                                      </p:to>
                                    </p:set>
                                    <p:animEffect filter="fade" transition="in">
                                      <p:cBhvr>
                                        <p:cTn dur="1000"/>
                                        <p:tgtEl>
                                          <p:spTgt spid="15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xEl>
                                              <p:pRg end="2" st="2"/>
                                            </p:txEl>
                                          </p:spTgt>
                                        </p:tgtEl>
                                        <p:attrNameLst>
                                          <p:attrName>style.visibility</p:attrName>
                                        </p:attrNameLst>
                                      </p:cBhvr>
                                      <p:to>
                                        <p:strVal val="visible"/>
                                      </p:to>
                                    </p:set>
                                    <p:animEffect filter="fade" transition="in">
                                      <p:cBhvr>
                                        <p:cTn dur="1000"/>
                                        <p:tgtEl>
                                          <p:spTgt spid="156">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TIP: The approach to/delivery of your topic is more important than the topic itself!</a:t>
            </a:r>
            <a:endParaRPr/>
          </a:p>
        </p:txBody>
      </p:sp>
      <p:sp>
        <p:nvSpPr>
          <p:cNvPr id="162" name="Google Shape;162;p19"/>
          <p:cNvSpPr txBox="1"/>
          <p:nvPr>
            <p:ph idx="1" type="body"/>
          </p:nvPr>
        </p:nvSpPr>
        <p:spPr>
          <a:xfrm>
            <a:off x="311700" y="1511775"/>
            <a:ext cx="8520600" cy="33741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Clr>
                <a:srgbClr val="000000"/>
              </a:buClr>
              <a:buSzPts val="1800"/>
              <a:buChar char="●"/>
            </a:pPr>
            <a:r>
              <a:rPr lang="en">
                <a:solidFill>
                  <a:srgbClr val="000000"/>
                </a:solidFill>
              </a:rPr>
              <a:t>A ‘common’ topic can be made unique based on your approach to it.</a:t>
            </a:r>
            <a:endParaRPr>
              <a:solidFill>
                <a:srgbClr val="000000"/>
              </a:solidFill>
            </a:endParaRPr>
          </a:p>
          <a:p>
            <a:pPr indent="-317500" lvl="1" marL="914400" rtl="0" algn="l">
              <a:lnSpc>
                <a:spcPct val="115000"/>
              </a:lnSpc>
              <a:spcBef>
                <a:spcPts val="0"/>
              </a:spcBef>
              <a:spcAft>
                <a:spcPts val="0"/>
              </a:spcAft>
              <a:buClr>
                <a:srgbClr val="000000"/>
              </a:buClr>
              <a:buSzPts val="1400"/>
              <a:buChar char="○"/>
            </a:pPr>
            <a:r>
              <a:rPr lang="en">
                <a:solidFill>
                  <a:srgbClr val="000000"/>
                </a:solidFill>
              </a:rPr>
              <a:t>The opening</a:t>
            </a:r>
            <a:endParaRPr>
              <a:solidFill>
                <a:srgbClr val="000000"/>
              </a:solidFill>
            </a:endParaRPr>
          </a:p>
          <a:p>
            <a:pPr indent="-317500" lvl="1" marL="914400" rtl="0" algn="l">
              <a:lnSpc>
                <a:spcPct val="115000"/>
              </a:lnSpc>
              <a:spcBef>
                <a:spcPts val="0"/>
              </a:spcBef>
              <a:spcAft>
                <a:spcPts val="0"/>
              </a:spcAft>
              <a:buClr>
                <a:srgbClr val="000000"/>
              </a:buClr>
              <a:buSzPts val="1400"/>
              <a:buChar char="○"/>
            </a:pPr>
            <a:r>
              <a:rPr lang="en">
                <a:solidFill>
                  <a:srgbClr val="000000"/>
                </a:solidFill>
              </a:rPr>
              <a:t>The specific moment you focus on </a:t>
            </a:r>
            <a:endParaRPr>
              <a:solidFill>
                <a:srgbClr val="000000"/>
              </a:solidFill>
            </a:endParaRPr>
          </a:p>
          <a:p>
            <a:pPr indent="-317500" lvl="1" marL="914400" rtl="0" algn="l">
              <a:lnSpc>
                <a:spcPct val="115000"/>
              </a:lnSpc>
              <a:spcBef>
                <a:spcPts val="0"/>
              </a:spcBef>
              <a:spcAft>
                <a:spcPts val="0"/>
              </a:spcAft>
              <a:buClr>
                <a:srgbClr val="000000"/>
              </a:buClr>
              <a:buSzPts val="1400"/>
              <a:buChar char="○"/>
            </a:pPr>
            <a:r>
              <a:rPr lang="en">
                <a:solidFill>
                  <a:srgbClr val="000000"/>
                </a:solidFill>
              </a:rPr>
              <a:t>The overall structure</a:t>
            </a:r>
            <a:endParaRPr>
              <a:solidFill>
                <a:srgbClr val="000000"/>
              </a:solidFill>
            </a:endParaRPr>
          </a:p>
          <a:p>
            <a:pPr indent="-317500" lvl="1" marL="914400" rtl="0" algn="l">
              <a:lnSpc>
                <a:spcPct val="115000"/>
              </a:lnSpc>
              <a:spcBef>
                <a:spcPts val="0"/>
              </a:spcBef>
              <a:spcAft>
                <a:spcPts val="0"/>
              </a:spcAft>
              <a:buClr>
                <a:srgbClr val="000000"/>
              </a:buClr>
              <a:buSzPts val="1400"/>
              <a:buChar char="○"/>
            </a:pPr>
            <a:r>
              <a:rPr lang="en">
                <a:solidFill>
                  <a:srgbClr val="000000"/>
                </a:solidFill>
              </a:rPr>
              <a:t>The detail</a:t>
            </a:r>
            <a:endParaRPr>
              <a:solidFill>
                <a:srgbClr val="000000"/>
              </a:solidFill>
            </a:endParaRPr>
          </a:p>
          <a:p>
            <a:pPr indent="-317500" lvl="1" marL="914400" rtl="0" algn="l">
              <a:lnSpc>
                <a:spcPct val="115000"/>
              </a:lnSpc>
              <a:spcBef>
                <a:spcPts val="0"/>
              </a:spcBef>
              <a:spcAft>
                <a:spcPts val="0"/>
              </a:spcAft>
              <a:buClr>
                <a:srgbClr val="000000"/>
              </a:buClr>
              <a:buSzPts val="1400"/>
              <a:buChar char="○"/>
            </a:pPr>
            <a:r>
              <a:rPr lang="en">
                <a:solidFill>
                  <a:srgbClr val="000000"/>
                </a:solidFill>
              </a:rPr>
              <a:t>The reflection</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
                <a:solidFill>
                  <a:srgbClr val="000000"/>
                </a:solidFill>
              </a:rPr>
              <a:t>The reflection portion of the essay is important!</a:t>
            </a:r>
            <a:endParaRPr>
              <a:solidFill>
                <a:srgbClr val="000000"/>
              </a:solidFill>
            </a:endParaRPr>
          </a:p>
          <a:p>
            <a:pPr indent="-317500" lvl="1" marL="914400" rtl="0" algn="l">
              <a:lnSpc>
                <a:spcPct val="115000"/>
              </a:lnSpc>
              <a:spcBef>
                <a:spcPts val="0"/>
              </a:spcBef>
              <a:spcAft>
                <a:spcPts val="0"/>
              </a:spcAft>
              <a:buClr>
                <a:srgbClr val="000000"/>
              </a:buClr>
              <a:buSzPts val="1400"/>
              <a:buChar char="○"/>
            </a:pPr>
            <a:r>
              <a:rPr lang="en">
                <a:solidFill>
                  <a:srgbClr val="000000"/>
                </a:solidFill>
              </a:rPr>
              <a:t>The way you think about yourself and your experiences will demonstrate the type of person and thinker you are.</a:t>
            </a:r>
            <a:endParaRPr>
              <a:solidFill>
                <a:srgbClr val="000000"/>
              </a:solidFill>
            </a:endParaRPr>
          </a:p>
          <a:p>
            <a:pPr indent="-342900" lvl="0" marL="457200" rtl="0" algn="l">
              <a:lnSpc>
                <a:spcPct val="115000"/>
              </a:lnSpc>
              <a:spcBef>
                <a:spcPts val="0"/>
              </a:spcBef>
              <a:spcAft>
                <a:spcPts val="0"/>
              </a:spcAft>
              <a:buClr>
                <a:srgbClr val="000000"/>
              </a:buClr>
              <a:buSzPts val="1800"/>
              <a:buChar char="●"/>
            </a:pPr>
            <a:r>
              <a:rPr lang="en">
                <a:solidFill>
                  <a:srgbClr val="000000"/>
                </a:solidFill>
              </a:rPr>
              <a:t>Use the essay topic as an opportunity to ‘say’/imply a lot about yourself.</a:t>
            </a:r>
            <a:endParaRPr>
              <a:solidFill>
                <a:srgbClr val="0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0"/>
          <p:cNvSpPr txBox="1"/>
          <p:nvPr>
            <p:ph type="title"/>
          </p:nvPr>
        </p:nvSpPr>
        <p:spPr>
          <a:xfrm>
            <a:off x="0" y="0"/>
            <a:ext cx="8520600" cy="8010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000000"/>
                </a:solidFill>
              </a:rPr>
              <a:t>TIP: DON’T BE AFRAID TO HAVE VOICE/SHOW YOUR PERSONALITY!</a:t>
            </a:r>
            <a:endParaRPr>
              <a:solidFill>
                <a:srgbClr val="000000"/>
              </a:solidFill>
            </a:endParaRPr>
          </a:p>
        </p:txBody>
      </p:sp>
      <p:sp>
        <p:nvSpPr>
          <p:cNvPr id="168" name="Google Shape;168;p20"/>
          <p:cNvSpPr txBox="1"/>
          <p:nvPr>
            <p:ph idx="1" type="body"/>
          </p:nvPr>
        </p:nvSpPr>
        <p:spPr>
          <a:xfrm>
            <a:off x="311700" y="577150"/>
            <a:ext cx="8520600" cy="4566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t/>
            </a:r>
            <a:endParaRPr sz="1350">
              <a:solidFill>
                <a:srgbClr val="000000"/>
              </a:solidFill>
            </a:endParaRPr>
          </a:p>
          <a:p>
            <a:pPr indent="0" lvl="0" marL="0" rtl="0" algn="l">
              <a:lnSpc>
                <a:spcPct val="115000"/>
              </a:lnSpc>
              <a:spcBef>
                <a:spcPts val="0"/>
              </a:spcBef>
              <a:spcAft>
                <a:spcPts val="0"/>
              </a:spcAft>
              <a:buSzPts val="1800"/>
              <a:buNone/>
            </a:pPr>
            <a:r>
              <a:rPr lang="en" sz="1350">
                <a:solidFill>
                  <a:srgbClr val="000000"/>
                </a:solidFill>
              </a:rPr>
              <a:t>Imagine you’re a college essay reader at an upstanding academic institution and it is your job to read dozens of essays a day, every day, for weeks on end. Ninety percent of the essays that pass your desk are stone-cold boring, and maybe ten percent break through the fuzz and force you to pay attention. </a:t>
            </a:r>
            <a:endParaRPr sz="1350">
              <a:solidFill>
                <a:srgbClr val="000000"/>
              </a:solidFill>
            </a:endParaRPr>
          </a:p>
          <a:p>
            <a:pPr indent="0" lvl="0" marL="0" rtl="0" algn="l">
              <a:lnSpc>
                <a:spcPct val="115000"/>
              </a:lnSpc>
              <a:spcBef>
                <a:spcPts val="0"/>
              </a:spcBef>
              <a:spcAft>
                <a:spcPts val="0"/>
              </a:spcAft>
              <a:buSzPts val="1800"/>
              <a:buNone/>
            </a:pPr>
            <a:r>
              <a:t/>
            </a:r>
            <a:endParaRPr sz="1350">
              <a:solidFill>
                <a:srgbClr val="000000"/>
              </a:solidFill>
            </a:endParaRPr>
          </a:p>
          <a:p>
            <a:pPr indent="0" lvl="0" marL="0" rtl="0" algn="l">
              <a:lnSpc>
                <a:spcPct val="115000"/>
              </a:lnSpc>
              <a:spcBef>
                <a:spcPts val="0"/>
              </a:spcBef>
              <a:spcAft>
                <a:spcPts val="0"/>
              </a:spcAft>
              <a:buSzPts val="1800"/>
              <a:buNone/>
            </a:pPr>
            <a:r>
              <a:rPr lang="en" sz="1350">
                <a:solidFill>
                  <a:srgbClr val="000000"/>
                </a:solidFill>
              </a:rPr>
              <a:t>As an applicant, you want your essay to shine a bright light in the face of that oft-bored reader. No matter what your subject, serious, uplifting, sentimental or pithy, your essay should aim to let your personality shine through. </a:t>
            </a:r>
            <a:endParaRPr sz="1350">
              <a:solidFill>
                <a:srgbClr val="0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0" st="0"/>
                                            </p:txEl>
                                          </p:spTgt>
                                        </p:tgtEl>
                                        <p:attrNameLst>
                                          <p:attrName>style.visibility</p:attrName>
                                        </p:attrNameLst>
                                      </p:cBhvr>
                                      <p:to>
                                        <p:strVal val="visible"/>
                                      </p:to>
                                    </p:set>
                                    <p:animEffect filter="fade" transition="in">
                                      <p:cBhvr>
                                        <p:cTn dur="1000"/>
                                        <p:tgtEl>
                                          <p:spTgt spid="16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1" st="1"/>
                                            </p:txEl>
                                          </p:spTgt>
                                        </p:tgtEl>
                                        <p:attrNameLst>
                                          <p:attrName>style.visibility</p:attrName>
                                        </p:attrNameLst>
                                      </p:cBhvr>
                                      <p:to>
                                        <p:strVal val="visible"/>
                                      </p:to>
                                    </p:set>
                                    <p:animEffect filter="fade" transition="in">
                                      <p:cBhvr>
                                        <p:cTn dur="1000"/>
                                        <p:tgtEl>
                                          <p:spTgt spid="16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2" st="2"/>
                                            </p:txEl>
                                          </p:spTgt>
                                        </p:tgtEl>
                                        <p:attrNameLst>
                                          <p:attrName>style.visibility</p:attrName>
                                        </p:attrNameLst>
                                      </p:cBhvr>
                                      <p:to>
                                        <p:strVal val="visible"/>
                                      </p:to>
                                    </p:set>
                                    <p:animEffect filter="fade" transition="in">
                                      <p:cBhvr>
                                        <p:cTn dur="1000"/>
                                        <p:tgtEl>
                                          <p:spTgt spid="16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xEl>
                                              <p:pRg end="3" st="3"/>
                                            </p:txEl>
                                          </p:spTgt>
                                        </p:tgtEl>
                                        <p:attrNameLst>
                                          <p:attrName>style.visibility</p:attrName>
                                        </p:attrNameLst>
                                      </p:cBhvr>
                                      <p:to>
                                        <p:strVal val="visible"/>
                                      </p:to>
                                    </p:set>
                                    <p:animEffect filter="fade" transition="in">
                                      <p:cBhvr>
                                        <p:cTn dur="1000"/>
                                        <p:tgtEl>
                                          <p:spTgt spid="168">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172" name="Shape 172"/>
        <p:cNvGrpSpPr/>
        <p:nvPr/>
      </p:nvGrpSpPr>
      <p:grpSpPr>
        <a:xfrm>
          <a:off x="0" y="0"/>
          <a:ext cx="0" cy="0"/>
          <a:chOff x="0" y="0"/>
          <a:chExt cx="0" cy="0"/>
        </a:xfrm>
      </p:grpSpPr>
      <p:sp>
        <p:nvSpPr>
          <p:cNvPr id="173" name="Google Shape;173;p2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89107"/>
              <a:buNone/>
            </a:pPr>
            <a:r>
              <a:rPr lang="en" sz="4489"/>
              <a:t>Strategize</a:t>
            </a:r>
            <a:endParaRPr sz="4489"/>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Complete Section 5 &amp; 6 of your Workbook: What do I want colleges to know about me?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2"/>
          <p:cNvSpPr txBox="1"/>
          <p:nvPr>
            <p:ph type="title"/>
          </p:nvPr>
        </p:nvSpPr>
        <p:spPr>
          <a:xfrm>
            <a:off x="0" y="0"/>
            <a:ext cx="8520600" cy="8010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en"/>
              <a:t>TIP: DON’T JUST TELL A STORY . . . REFLECT</a:t>
            </a:r>
            <a:endParaRPr/>
          </a:p>
        </p:txBody>
      </p:sp>
      <p:sp>
        <p:nvSpPr>
          <p:cNvPr id="179" name="Google Shape;179;p22"/>
          <p:cNvSpPr txBox="1"/>
          <p:nvPr>
            <p:ph idx="1" type="body"/>
          </p:nvPr>
        </p:nvSpPr>
        <p:spPr>
          <a:xfrm>
            <a:off x="311700" y="577150"/>
            <a:ext cx="8520600" cy="4566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t/>
            </a:r>
            <a:endParaRPr>
              <a:solidFill>
                <a:srgbClr val="000000"/>
              </a:solidFill>
            </a:endParaRPr>
          </a:p>
          <a:p>
            <a:pPr indent="0" lvl="0" marL="0" rtl="0" algn="l">
              <a:lnSpc>
                <a:spcPct val="115000"/>
              </a:lnSpc>
              <a:spcBef>
                <a:spcPts val="0"/>
              </a:spcBef>
              <a:spcAft>
                <a:spcPts val="0"/>
              </a:spcAft>
              <a:buSzPts val="1800"/>
              <a:buNone/>
            </a:pPr>
            <a:r>
              <a:rPr lang="en">
                <a:solidFill>
                  <a:srgbClr val="000000"/>
                </a:solidFill>
              </a:rPr>
              <a:t>If your essay is going to be based on an experience, don’t let the essay become just a retelling of the event. In most successful essays, the reflection is at least as important as the event itself.</a:t>
            </a:r>
            <a:endParaRPr>
              <a:solidFill>
                <a:srgbClr val="000000"/>
              </a:solidFill>
            </a:endParaRPr>
          </a:p>
          <a:p>
            <a:pPr indent="0" lvl="0" marL="0" rtl="0" algn="l">
              <a:lnSpc>
                <a:spcPct val="115000"/>
              </a:lnSpc>
              <a:spcBef>
                <a:spcPts val="0"/>
              </a:spcBef>
              <a:spcAft>
                <a:spcPts val="0"/>
              </a:spcAft>
              <a:buSzPts val="1800"/>
              <a:buNone/>
            </a:pPr>
            <a:r>
              <a:t/>
            </a:r>
            <a:endParaRPr>
              <a:solidFill>
                <a:srgbClr val="000000"/>
              </a:solidFill>
            </a:endParaRPr>
          </a:p>
          <a:p>
            <a:pPr indent="0" lvl="0" marL="0" rtl="0" algn="l">
              <a:lnSpc>
                <a:spcPct val="115000"/>
              </a:lnSpc>
              <a:spcBef>
                <a:spcPts val="0"/>
              </a:spcBef>
              <a:spcAft>
                <a:spcPts val="0"/>
              </a:spcAft>
              <a:buSzPts val="1800"/>
              <a:buNone/>
            </a:pPr>
            <a:r>
              <a:rPr lang="en">
                <a:solidFill>
                  <a:srgbClr val="000000"/>
                </a:solidFill>
              </a:rPr>
              <a:t>Reflection is where the magic happens.</a:t>
            </a:r>
            <a:endParaRPr>
              <a:solidFill>
                <a:srgbClr val="000000"/>
              </a:solidFill>
            </a:endParaRPr>
          </a:p>
          <a:p>
            <a:pPr indent="0" lvl="0" marL="0" rtl="0" algn="l">
              <a:lnSpc>
                <a:spcPct val="115000"/>
              </a:lnSpc>
              <a:spcBef>
                <a:spcPts val="0"/>
              </a:spcBef>
              <a:spcAft>
                <a:spcPts val="0"/>
              </a:spcAft>
              <a:buSzPts val="1800"/>
              <a:buNone/>
            </a:pPr>
            <a:r>
              <a:t/>
            </a:r>
            <a:endParaRPr>
              <a:solidFill>
                <a:srgbClr val="000000"/>
              </a:solidFill>
            </a:endParaRPr>
          </a:p>
          <a:p>
            <a:pPr indent="0" lvl="0" marL="0" rtl="0" algn="l">
              <a:lnSpc>
                <a:spcPct val="115000"/>
              </a:lnSpc>
              <a:spcBef>
                <a:spcPts val="0"/>
              </a:spcBef>
              <a:spcAft>
                <a:spcPts val="0"/>
              </a:spcAft>
              <a:buSzPts val="1800"/>
              <a:buNone/>
            </a:pPr>
            <a:r>
              <a:t/>
            </a:r>
            <a:endParaRPr>
              <a:solidFill>
                <a:srgbClr val="0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0" st="0"/>
                                            </p:txEl>
                                          </p:spTgt>
                                        </p:tgtEl>
                                        <p:attrNameLst>
                                          <p:attrName>style.visibility</p:attrName>
                                        </p:attrNameLst>
                                      </p:cBhvr>
                                      <p:to>
                                        <p:strVal val="visible"/>
                                      </p:to>
                                    </p:set>
                                    <p:animEffect filter="fade" transition="in">
                                      <p:cBhvr>
                                        <p:cTn dur="1000"/>
                                        <p:tgtEl>
                                          <p:spTgt spid="17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1" st="1"/>
                                            </p:txEl>
                                          </p:spTgt>
                                        </p:tgtEl>
                                        <p:attrNameLst>
                                          <p:attrName>style.visibility</p:attrName>
                                        </p:attrNameLst>
                                      </p:cBhvr>
                                      <p:to>
                                        <p:strVal val="visible"/>
                                      </p:to>
                                    </p:set>
                                    <p:animEffect filter="fade" transition="in">
                                      <p:cBhvr>
                                        <p:cTn dur="1000"/>
                                        <p:tgtEl>
                                          <p:spTgt spid="17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2" st="2"/>
                                            </p:txEl>
                                          </p:spTgt>
                                        </p:tgtEl>
                                        <p:attrNameLst>
                                          <p:attrName>style.visibility</p:attrName>
                                        </p:attrNameLst>
                                      </p:cBhvr>
                                      <p:to>
                                        <p:strVal val="visible"/>
                                      </p:to>
                                    </p:set>
                                    <p:animEffect filter="fade" transition="in">
                                      <p:cBhvr>
                                        <p:cTn dur="1000"/>
                                        <p:tgtEl>
                                          <p:spTgt spid="17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3" st="3"/>
                                            </p:txEl>
                                          </p:spTgt>
                                        </p:tgtEl>
                                        <p:attrNameLst>
                                          <p:attrName>style.visibility</p:attrName>
                                        </p:attrNameLst>
                                      </p:cBhvr>
                                      <p:to>
                                        <p:strVal val="visible"/>
                                      </p:to>
                                    </p:set>
                                    <p:animEffect filter="fade" transition="in">
                                      <p:cBhvr>
                                        <p:cTn dur="1000"/>
                                        <p:tgtEl>
                                          <p:spTgt spid="17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4" st="4"/>
                                            </p:txEl>
                                          </p:spTgt>
                                        </p:tgtEl>
                                        <p:attrNameLst>
                                          <p:attrName>style.visibility</p:attrName>
                                        </p:attrNameLst>
                                      </p:cBhvr>
                                      <p:to>
                                        <p:strVal val="visible"/>
                                      </p:to>
                                    </p:set>
                                    <p:animEffect filter="fade" transition="in">
                                      <p:cBhvr>
                                        <p:cTn dur="1000"/>
                                        <p:tgtEl>
                                          <p:spTgt spid="17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xEl>
                                              <p:pRg end="5" st="5"/>
                                            </p:txEl>
                                          </p:spTgt>
                                        </p:tgtEl>
                                        <p:attrNameLst>
                                          <p:attrName>style.visibility</p:attrName>
                                        </p:attrNameLst>
                                      </p:cBhvr>
                                      <p:to>
                                        <p:strVal val="visible"/>
                                      </p:to>
                                    </p:set>
                                    <p:animEffect filter="fade" transition="in">
                                      <p:cBhvr>
                                        <p:cTn dur="1000"/>
                                        <p:tgtEl>
                                          <p:spTgt spid="179">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TIP: IT’S ALL IN THE DETAILS</a:t>
            </a:r>
            <a:endParaRPr/>
          </a:p>
        </p:txBody>
      </p:sp>
      <p:sp>
        <p:nvSpPr>
          <p:cNvPr id="185" name="Google Shape;185;p23"/>
          <p:cNvSpPr txBox="1"/>
          <p:nvPr>
            <p:ph idx="1" type="body"/>
          </p:nvPr>
        </p:nvSpPr>
        <p:spPr>
          <a:xfrm>
            <a:off x="311700" y="930100"/>
            <a:ext cx="8520600" cy="395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1500">
                <a:solidFill>
                  <a:srgbClr val="000000"/>
                </a:solidFill>
              </a:rPr>
              <a:t>What is the difference between these two sentences? </a:t>
            </a:r>
            <a:endParaRPr sz="1500">
              <a:solidFill>
                <a:srgbClr val="000000"/>
              </a:solidFill>
            </a:endParaRPr>
          </a:p>
          <a:p>
            <a:pPr indent="0" lvl="0" marL="0" rtl="0" algn="l">
              <a:lnSpc>
                <a:spcPct val="115000"/>
              </a:lnSpc>
              <a:spcBef>
                <a:spcPts val="0"/>
              </a:spcBef>
              <a:spcAft>
                <a:spcPts val="0"/>
              </a:spcAft>
              <a:buSzPts val="1800"/>
              <a:buNone/>
            </a:pPr>
            <a:r>
              <a:rPr lang="en" sz="1500">
                <a:solidFill>
                  <a:srgbClr val="000000"/>
                </a:solidFill>
              </a:rPr>
              <a:t>1. My favorite activities included fishing and cooking my daily catch. 2. My friends and I woke up early every morning to catch bass on Lake Michigan, cooking our spoils with herbs picked from a local farm. </a:t>
            </a:r>
            <a:endParaRPr sz="1500">
              <a:solidFill>
                <a:srgbClr val="000000"/>
              </a:solidFill>
            </a:endParaRPr>
          </a:p>
          <a:p>
            <a:pPr indent="0" lvl="0" marL="0" rtl="0" algn="l">
              <a:lnSpc>
                <a:spcPct val="115000"/>
              </a:lnSpc>
              <a:spcBef>
                <a:spcPts val="0"/>
              </a:spcBef>
              <a:spcAft>
                <a:spcPts val="0"/>
              </a:spcAft>
              <a:buSzPts val="1800"/>
              <a:buNone/>
            </a:pPr>
            <a:r>
              <a:t/>
            </a:r>
            <a:endParaRPr sz="1500">
              <a:solidFill>
                <a:srgbClr val="000000"/>
              </a:solidFill>
            </a:endParaRPr>
          </a:p>
          <a:p>
            <a:pPr indent="0" lvl="0" marL="0" rtl="0" algn="l">
              <a:lnSpc>
                <a:spcPct val="115000"/>
              </a:lnSpc>
              <a:spcBef>
                <a:spcPts val="0"/>
              </a:spcBef>
              <a:spcAft>
                <a:spcPts val="0"/>
              </a:spcAft>
              <a:buSzPts val="1800"/>
              <a:buNone/>
            </a:pPr>
            <a:r>
              <a:rPr lang="en" sz="1500">
                <a:solidFill>
                  <a:srgbClr val="000000"/>
                </a:solidFill>
              </a:rPr>
              <a:t>With a few extra words, sentence two tells us much more about your fishing experience and YOU. Many students have a tendency to skew generic in the telling of their personal stories. What makes an essay memorable is often the sum of the little things. </a:t>
            </a:r>
            <a:endParaRPr sz="2100">
              <a:solidFill>
                <a:srgbClr val="000000"/>
              </a:solidFill>
            </a:endParaRPr>
          </a:p>
          <a:p>
            <a:pPr indent="0" lvl="0" marL="0" rtl="0" algn="l">
              <a:lnSpc>
                <a:spcPct val="115000"/>
              </a:lnSpc>
              <a:spcBef>
                <a:spcPts val="0"/>
              </a:spcBef>
              <a:spcAft>
                <a:spcPts val="0"/>
              </a:spcAft>
              <a:buSzPts val="1800"/>
              <a:buNone/>
            </a:pPr>
            <a:r>
              <a:t/>
            </a:r>
            <a:endParaRPr sz="3100">
              <a:solidFill>
                <a:srgbClr val="0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xEl>
                                              <p:pRg end="0" st="0"/>
                                            </p:txEl>
                                          </p:spTgt>
                                        </p:tgtEl>
                                        <p:attrNameLst>
                                          <p:attrName>style.visibility</p:attrName>
                                        </p:attrNameLst>
                                      </p:cBhvr>
                                      <p:to>
                                        <p:strVal val="visible"/>
                                      </p:to>
                                    </p:set>
                                    <p:animEffect filter="fade" transition="in">
                                      <p:cBhvr>
                                        <p:cTn dur="1000"/>
                                        <p:tgtEl>
                                          <p:spTgt spid="18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xEl>
                                              <p:pRg end="1" st="1"/>
                                            </p:txEl>
                                          </p:spTgt>
                                        </p:tgtEl>
                                        <p:attrNameLst>
                                          <p:attrName>style.visibility</p:attrName>
                                        </p:attrNameLst>
                                      </p:cBhvr>
                                      <p:to>
                                        <p:strVal val="visible"/>
                                      </p:to>
                                    </p:set>
                                    <p:animEffect filter="fade" transition="in">
                                      <p:cBhvr>
                                        <p:cTn dur="1000"/>
                                        <p:tgtEl>
                                          <p:spTgt spid="18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xEl>
                                              <p:pRg end="2" st="2"/>
                                            </p:txEl>
                                          </p:spTgt>
                                        </p:tgtEl>
                                        <p:attrNameLst>
                                          <p:attrName>style.visibility</p:attrName>
                                        </p:attrNameLst>
                                      </p:cBhvr>
                                      <p:to>
                                        <p:strVal val="visible"/>
                                      </p:to>
                                    </p:set>
                                    <p:animEffect filter="fade" transition="in">
                                      <p:cBhvr>
                                        <p:cTn dur="1000"/>
                                        <p:tgtEl>
                                          <p:spTgt spid="18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xEl>
                                              <p:pRg end="3" st="3"/>
                                            </p:txEl>
                                          </p:spTgt>
                                        </p:tgtEl>
                                        <p:attrNameLst>
                                          <p:attrName>style.visibility</p:attrName>
                                        </p:attrNameLst>
                                      </p:cBhvr>
                                      <p:to>
                                        <p:strVal val="visible"/>
                                      </p:to>
                                    </p:set>
                                    <p:animEffect filter="fade" transition="in">
                                      <p:cBhvr>
                                        <p:cTn dur="1000"/>
                                        <p:tgtEl>
                                          <p:spTgt spid="18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xEl>
                                              <p:pRg end="4" st="4"/>
                                            </p:txEl>
                                          </p:spTgt>
                                        </p:tgtEl>
                                        <p:attrNameLst>
                                          <p:attrName>style.visibility</p:attrName>
                                        </p:attrNameLst>
                                      </p:cBhvr>
                                      <p:to>
                                        <p:strVal val="visible"/>
                                      </p:to>
                                    </p:set>
                                    <p:animEffect filter="fade" transition="in">
                                      <p:cBhvr>
                                        <p:cTn dur="1000"/>
                                        <p:tgtEl>
                                          <p:spTgt spid="185">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4"/>
          <p:cNvSpPr txBox="1"/>
          <p:nvPr>
            <p:ph type="title"/>
          </p:nvPr>
        </p:nvSpPr>
        <p:spPr>
          <a:xfrm>
            <a:off x="0" y="0"/>
            <a:ext cx="8520600" cy="8010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en"/>
              <a:t>TIP: WRITE FIRST, EDIT LATER</a:t>
            </a:r>
            <a:endParaRPr/>
          </a:p>
        </p:txBody>
      </p:sp>
      <p:sp>
        <p:nvSpPr>
          <p:cNvPr id="191" name="Google Shape;191;p24"/>
          <p:cNvSpPr txBox="1"/>
          <p:nvPr>
            <p:ph idx="1" type="body"/>
          </p:nvPr>
        </p:nvSpPr>
        <p:spPr>
          <a:xfrm>
            <a:off x="311700" y="662475"/>
            <a:ext cx="8520600" cy="395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1600">
                <a:solidFill>
                  <a:srgbClr val="000000"/>
                </a:solidFill>
              </a:rPr>
              <a:t>So many students want and expect themselves to produce pure, uninhibited brilliance the first time their fingers hit the keys, but that is almost never the way good essay writing works. Writing a compelling essay is a process, and the best writing can often be plucked from our stream-of-consciousness efforts. Don’t edit yourself before you allow your creativity to warm up and pour onto the page. </a:t>
            </a:r>
            <a:endParaRPr sz="1600">
              <a:solidFill>
                <a:srgbClr val="000000"/>
              </a:solidFill>
            </a:endParaRPr>
          </a:p>
          <a:p>
            <a:pPr indent="0" lvl="0" marL="0" rtl="0" algn="l">
              <a:lnSpc>
                <a:spcPct val="115000"/>
              </a:lnSpc>
              <a:spcBef>
                <a:spcPts val="0"/>
              </a:spcBef>
              <a:spcAft>
                <a:spcPts val="0"/>
              </a:spcAft>
              <a:buSzPts val="1800"/>
              <a:buNone/>
            </a:pPr>
            <a:r>
              <a:t/>
            </a:r>
            <a:endParaRPr sz="1600">
              <a:solidFill>
                <a:srgbClr val="000000"/>
              </a:solidFill>
            </a:endParaRPr>
          </a:p>
          <a:p>
            <a:pPr indent="0" lvl="0" marL="0" rtl="0" algn="l">
              <a:lnSpc>
                <a:spcPct val="115000"/>
              </a:lnSpc>
              <a:spcBef>
                <a:spcPts val="0"/>
              </a:spcBef>
              <a:spcAft>
                <a:spcPts val="0"/>
              </a:spcAft>
              <a:buSzPts val="1800"/>
              <a:buNone/>
            </a:pPr>
            <a:r>
              <a:rPr lang="en" sz="1600">
                <a:solidFill>
                  <a:srgbClr val="000000"/>
                </a:solidFill>
              </a:rPr>
              <a:t>Never judge your writing until you have all of your ideas down first. You can always cut what doesn’t work, and it is much easier to work with an overabundance of words and ideas than nothing at all.</a:t>
            </a:r>
            <a:endParaRPr sz="1600">
              <a:solidFill>
                <a:srgbClr val="000000"/>
              </a:solidFill>
            </a:endParaRPr>
          </a:p>
          <a:p>
            <a:pPr indent="0" lvl="0" marL="0" rtl="0" algn="l">
              <a:lnSpc>
                <a:spcPct val="115000"/>
              </a:lnSpc>
              <a:spcBef>
                <a:spcPts val="0"/>
              </a:spcBef>
              <a:spcAft>
                <a:spcPts val="0"/>
              </a:spcAft>
              <a:buSzPts val="1800"/>
              <a:buNone/>
            </a:pPr>
            <a:r>
              <a:t/>
            </a:r>
            <a:endParaRPr sz="1600">
              <a:solidFill>
                <a:srgbClr val="000000"/>
              </a:solidFill>
            </a:endParaRPr>
          </a:p>
          <a:p>
            <a:pPr indent="0" lvl="0" marL="0" rtl="0" algn="l">
              <a:lnSpc>
                <a:spcPct val="115000"/>
              </a:lnSpc>
              <a:spcBef>
                <a:spcPts val="0"/>
              </a:spcBef>
              <a:spcAft>
                <a:spcPts val="0"/>
              </a:spcAft>
              <a:buSzPts val="1800"/>
              <a:buNone/>
            </a:pPr>
            <a:r>
              <a:rPr lang="en" sz="1600">
                <a:solidFill>
                  <a:srgbClr val="000000"/>
                </a:solidFill>
              </a:rPr>
              <a:t>You might even write 2-3 ‘nasty drafts’ to see which one holds the most promise.</a:t>
            </a:r>
            <a:endParaRPr sz="1600">
              <a:solidFill>
                <a:srgbClr val="000000"/>
              </a:solidFill>
            </a:endParaRPr>
          </a:p>
          <a:p>
            <a:pPr indent="0" lvl="0" marL="0" rtl="0" algn="l">
              <a:lnSpc>
                <a:spcPct val="115000"/>
              </a:lnSpc>
              <a:spcBef>
                <a:spcPts val="0"/>
              </a:spcBef>
              <a:spcAft>
                <a:spcPts val="0"/>
              </a:spcAft>
              <a:buSzPts val="1800"/>
              <a:buNone/>
            </a:pPr>
            <a:r>
              <a:t/>
            </a:r>
            <a:endParaRPr sz="1600">
              <a:solidFill>
                <a:srgbClr val="000000"/>
              </a:solidFill>
            </a:endParaRPr>
          </a:p>
          <a:p>
            <a:pPr indent="0" lvl="0" marL="0" rtl="0" algn="l">
              <a:lnSpc>
                <a:spcPct val="115000"/>
              </a:lnSpc>
              <a:spcBef>
                <a:spcPts val="0"/>
              </a:spcBef>
              <a:spcAft>
                <a:spcPts val="0"/>
              </a:spcAft>
              <a:buSzPts val="1800"/>
              <a:buNone/>
            </a:pPr>
            <a:r>
              <a:rPr lang="en" sz="1600">
                <a:solidFill>
                  <a:srgbClr val="000000"/>
                </a:solidFill>
              </a:rPr>
              <a:t>Take this as full permission to write a bad first draft!</a:t>
            </a:r>
            <a:endParaRPr sz="1600">
              <a:solidFill>
                <a:srgbClr val="000000"/>
              </a:solidFill>
            </a:endParaRPr>
          </a:p>
          <a:p>
            <a:pPr indent="0" lvl="0" marL="0" rtl="0" algn="l">
              <a:lnSpc>
                <a:spcPct val="115000"/>
              </a:lnSpc>
              <a:spcBef>
                <a:spcPts val="0"/>
              </a:spcBef>
              <a:spcAft>
                <a:spcPts val="0"/>
              </a:spcAft>
              <a:buSzPts val="1800"/>
              <a:buNone/>
            </a:pPr>
            <a:r>
              <a:t/>
            </a:r>
            <a:endParaRPr sz="1900">
              <a:solidFill>
                <a:srgbClr val="0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xEl>
                                              <p:pRg end="0" st="0"/>
                                            </p:txEl>
                                          </p:spTgt>
                                        </p:tgtEl>
                                        <p:attrNameLst>
                                          <p:attrName>style.visibility</p:attrName>
                                        </p:attrNameLst>
                                      </p:cBhvr>
                                      <p:to>
                                        <p:strVal val="visible"/>
                                      </p:to>
                                    </p:set>
                                    <p:animEffect filter="fade" transition="in">
                                      <p:cBhvr>
                                        <p:cTn dur="1000"/>
                                        <p:tgtEl>
                                          <p:spTgt spid="19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xEl>
                                              <p:pRg end="1" st="1"/>
                                            </p:txEl>
                                          </p:spTgt>
                                        </p:tgtEl>
                                        <p:attrNameLst>
                                          <p:attrName>style.visibility</p:attrName>
                                        </p:attrNameLst>
                                      </p:cBhvr>
                                      <p:to>
                                        <p:strVal val="visible"/>
                                      </p:to>
                                    </p:set>
                                    <p:animEffect filter="fade" transition="in">
                                      <p:cBhvr>
                                        <p:cTn dur="1000"/>
                                        <p:tgtEl>
                                          <p:spTgt spid="19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xEl>
                                              <p:pRg end="2" st="2"/>
                                            </p:txEl>
                                          </p:spTgt>
                                        </p:tgtEl>
                                        <p:attrNameLst>
                                          <p:attrName>style.visibility</p:attrName>
                                        </p:attrNameLst>
                                      </p:cBhvr>
                                      <p:to>
                                        <p:strVal val="visible"/>
                                      </p:to>
                                    </p:set>
                                    <p:animEffect filter="fade" transition="in">
                                      <p:cBhvr>
                                        <p:cTn dur="1000"/>
                                        <p:tgtEl>
                                          <p:spTgt spid="19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xEl>
                                              <p:pRg end="3" st="3"/>
                                            </p:txEl>
                                          </p:spTgt>
                                        </p:tgtEl>
                                        <p:attrNameLst>
                                          <p:attrName>style.visibility</p:attrName>
                                        </p:attrNameLst>
                                      </p:cBhvr>
                                      <p:to>
                                        <p:strVal val="visible"/>
                                      </p:to>
                                    </p:set>
                                    <p:animEffect filter="fade" transition="in">
                                      <p:cBhvr>
                                        <p:cTn dur="1000"/>
                                        <p:tgtEl>
                                          <p:spTgt spid="19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xEl>
                                              <p:pRg end="4" st="4"/>
                                            </p:txEl>
                                          </p:spTgt>
                                        </p:tgtEl>
                                        <p:attrNameLst>
                                          <p:attrName>style.visibility</p:attrName>
                                        </p:attrNameLst>
                                      </p:cBhvr>
                                      <p:to>
                                        <p:strVal val="visible"/>
                                      </p:to>
                                    </p:set>
                                    <p:animEffect filter="fade" transition="in">
                                      <p:cBhvr>
                                        <p:cTn dur="1000"/>
                                        <p:tgtEl>
                                          <p:spTgt spid="19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xEl>
                                              <p:pRg end="5" st="5"/>
                                            </p:txEl>
                                          </p:spTgt>
                                        </p:tgtEl>
                                        <p:attrNameLst>
                                          <p:attrName>style.visibility</p:attrName>
                                        </p:attrNameLst>
                                      </p:cBhvr>
                                      <p:to>
                                        <p:strVal val="visible"/>
                                      </p:to>
                                    </p:set>
                                    <p:animEffect filter="fade" transition="in">
                                      <p:cBhvr>
                                        <p:cTn dur="1000"/>
                                        <p:tgtEl>
                                          <p:spTgt spid="19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xEl>
                                              <p:pRg end="6" st="6"/>
                                            </p:txEl>
                                          </p:spTgt>
                                        </p:tgtEl>
                                        <p:attrNameLst>
                                          <p:attrName>style.visibility</p:attrName>
                                        </p:attrNameLst>
                                      </p:cBhvr>
                                      <p:to>
                                        <p:strVal val="visible"/>
                                      </p:to>
                                    </p:set>
                                    <p:animEffect filter="fade" transition="in">
                                      <p:cBhvr>
                                        <p:cTn dur="1000"/>
                                        <p:tgtEl>
                                          <p:spTgt spid="19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xEl>
                                              <p:pRg end="7" st="7"/>
                                            </p:txEl>
                                          </p:spTgt>
                                        </p:tgtEl>
                                        <p:attrNameLst>
                                          <p:attrName>style.visibility</p:attrName>
                                        </p:attrNameLst>
                                      </p:cBhvr>
                                      <p:to>
                                        <p:strVal val="visible"/>
                                      </p:to>
                                    </p:set>
                                    <p:animEffect filter="fade" transition="in">
                                      <p:cBhvr>
                                        <p:cTn dur="1000"/>
                                        <p:tgtEl>
                                          <p:spTgt spid="191">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195" name="Shape 195"/>
        <p:cNvGrpSpPr/>
        <p:nvPr/>
      </p:nvGrpSpPr>
      <p:grpSpPr>
        <a:xfrm>
          <a:off x="0" y="0"/>
          <a:ext cx="0" cy="0"/>
          <a:chOff x="0" y="0"/>
          <a:chExt cx="0" cy="0"/>
        </a:xfrm>
      </p:grpSpPr>
      <p:sp>
        <p:nvSpPr>
          <p:cNvPr id="196" name="Google Shape;196;p2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89107"/>
              <a:buNone/>
            </a:pPr>
            <a:r>
              <a:rPr lang="en" sz="4489"/>
              <a:t>Narrow It Down and Reflect</a:t>
            </a:r>
            <a:endParaRPr sz="4489"/>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In Section 7 of your Workbook, extract your top three topics from your brainstorming. In Section 8, reflect on what each topic will reveal about you. Decide which topic you will draft first and reflect in Section 9 about why it’s important to you.</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0" name="Shape 200"/>
        <p:cNvGrpSpPr/>
        <p:nvPr/>
      </p:nvGrpSpPr>
      <p:grpSpPr>
        <a:xfrm>
          <a:off x="0" y="0"/>
          <a:ext cx="0" cy="0"/>
          <a:chOff x="0" y="0"/>
          <a:chExt cx="0" cy="0"/>
        </a:xfrm>
      </p:grpSpPr>
      <p:sp>
        <p:nvSpPr>
          <p:cNvPr id="201" name="Google Shape;201;p26"/>
          <p:cNvSpPr txBox="1"/>
          <p:nvPr>
            <p:ph type="title"/>
          </p:nvPr>
        </p:nvSpPr>
        <p:spPr>
          <a:xfrm>
            <a:off x="571500" y="476250"/>
            <a:ext cx="66675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lnSpc>
                <a:spcPct val="100000"/>
              </a:lnSpc>
              <a:spcBef>
                <a:spcPts val="0"/>
              </a:spcBef>
              <a:spcAft>
                <a:spcPts val="0"/>
              </a:spcAft>
              <a:buSzPts val="2800"/>
              <a:buNone/>
            </a:pPr>
            <a:r>
              <a:rPr lang="en" sz="3200">
                <a:solidFill>
                  <a:srgbClr val="FFFFFF"/>
                </a:solidFill>
                <a:latin typeface="Open Sans"/>
                <a:ea typeface="Open Sans"/>
                <a:cs typeface="Open Sans"/>
                <a:sym typeface="Open Sans"/>
              </a:rPr>
              <a:t>REALITY CHECK</a:t>
            </a:r>
            <a:endParaRPr b="1" sz="3200">
              <a:solidFill>
                <a:srgbClr val="FFFFFF"/>
              </a:solidFill>
              <a:latin typeface="Open Sans"/>
              <a:ea typeface="Open Sans"/>
              <a:cs typeface="Open Sans"/>
              <a:sym typeface="Open Sans"/>
            </a:endParaRPr>
          </a:p>
        </p:txBody>
      </p:sp>
      <p:grpSp>
        <p:nvGrpSpPr>
          <p:cNvPr id="202" name="Google Shape;202;p26"/>
          <p:cNvGrpSpPr/>
          <p:nvPr/>
        </p:nvGrpSpPr>
        <p:grpSpPr>
          <a:xfrm>
            <a:off x="571500" y="1428750"/>
            <a:ext cx="3810000" cy="3143400"/>
            <a:chOff x="0" y="0"/>
            <a:chExt cx="3810000" cy="3143400"/>
          </a:xfrm>
        </p:grpSpPr>
        <p:sp>
          <p:nvSpPr>
            <p:cNvPr id="203" name="Google Shape;203;p26"/>
            <p:cNvSpPr/>
            <p:nvPr/>
          </p:nvSpPr>
          <p:spPr>
            <a:xfrm>
              <a:off x="0" y="0"/>
              <a:ext cx="3810000" cy="3143400"/>
            </a:xfrm>
            <a:prstGeom prst="roundRect">
              <a:avLst>
                <a:gd fmla="val 2424" name="adj"/>
              </a:avLst>
            </a:prstGeom>
            <a:solidFill>
              <a:srgbClr val="FFFFF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26"/>
            <p:cNvSpPr/>
            <p:nvPr/>
          </p:nvSpPr>
          <p:spPr>
            <a:xfrm>
              <a:off x="0" y="0"/>
              <a:ext cx="3810000" cy="76200"/>
            </a:xfrm>
            <a:custGeom>
              <a:rect b="b" l="l" r="r" t="t"/>
              <a:pathLst>
                <a:path extrusionOk="0" h="120000" w="120000">
                  <a:moveTo>
                    <a:pt x="0" y="60000"/>
                  </a:moveTo>
                  <a:cubicBezTo>
                    <a:pt x="0" y="26863"/>
                    <a:pt x="537" y="0"/>
                    <a:pt x="1200" y="0"/>
                  </a:cubicBezTo>
                  <a:lnTo>
                    <a:pt x="118800" y="0"/>
                  </a:lnTo>
                  <a:cubicBezTo>
                    <a:pt x="119463" y="0"/>
                    <a:pt x="120000" y="26863"/>
                    <a:pt x="120000" y="60000"/>
                  </a:cubicBezTo>
                  <a:lnTo>
                    <a:pt x="120000" y="120000"/>
                  </a:lnTo>
                  <a:lnTo>
                    <a:pt x="0" y="120000"/>
                  </a:lnTo>
                  <a:close/>
                </a:path>
              </a:pathLst>
            </a:custGeom>
            <a:solidFill>
              <a:srgbClr val="00B0B9"/>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26"/>
            <p:cNvSpPr txBox="1"/>
            <p:nvPr/>
          </p:nvSpPr>
          <p:spPr>
            <a:xfrm>
              <a:off x="238125" y="333375"/>
              <a:ext cx="3333900" cy="39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00B0B9"/>
                  </a:solidFill>
                  <a:latin typeface="Open Sans"/>
                  <a:ea typeface="Open Sans"/>
                  <a:cs typeface="Open Sans"/>
                  <a:sym typeface="Open Sans"/>
                </a:rPr>
                <a:t>Myth</a:t>
              </a:r>
              <a:endParaRPr b="1" i="0" sz="1800" u="none" cap="none" strike="noStrike">
                <a:solidFill>
                  <a:srgbClr val="00B0B9"/>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400"/>
                <a:buFont typeface="Arial"/>
                <a:buNone/>
              </a:pPr>
              <a:r>
                <a:t/>
              </a:r>
              <a:endParaRPr b="0" i="0" sz="1400" u="none" cap="none" strike="noStrike">
                <a:solidFill>
                  <a:srgbClr val="4A5568"/>
                </a:solidFill>
                <a:latin typeface="Open Sans"/>
                <a:ea typeface="Open Sans"/>
                <a:cs typeface="Open Sans"/>
                <a:sym typeface="Open Sans"/>
              </a:endParaRPr>
            </a:p>
          </p:txBody>
        </p:sp>
      </p:grpSp>
      <p:grpSp>
        <p:nvGrpSpPr>
          <p:cNvPr id="206" name="Google Shape;206;p26"/>
          <p:cNvGrpSpPr/>
          <p:nvPr/>
        </p:nvGrpSpPr>
        <p:grpSpPr>
          <a:xfrm>
            <a:off x="4762500" y="1428750"/>
            <a:ext cx="3810000" cy="3143400"/>
            <a:chOff x="0" y="0"/>
            <a:chExt cx="3810000" cy="3143400"/>
          </a:xfrm>
        </p:grpSpPr>
        <p:sp>
          <p:nvSpPr>
            <p:cNvPr id="207" name="Google Shape;207;p26"/>
            <p:cNvSpPr/>
            <p:nvPr/>
          </p:nvSpPr>
          <p:spPr>
            <a:xfrm>
              <a:off x="0" y="0"/>
              <a:ext cx="3810000" cy="3143400"/>
            </a:xfrm>
            <a:prstGeom prst="roundRect">
              <a:avLst>
                <a:gd fmla="val 2424" name="adj"/>
              </a:avLst>
            </a:prstGeom>
            <a:solidFill>
              <a:srgbClr val="FFFFF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26"/>
            <p:cNvSpPr/>
            <p:nvPr/>
          </p:nvSpPr>
          <p:spPr>
            <a:xfrm>
              <a:off x="0" y="0"/>
              <a:ext cx="3810000" cy="76200"/>
            </a:xfrm>
            <a:custGeom>
              <a:rect b="b" l="l" r="r" t="t"/>
              <a:pathLst>
                <a:path extrusionOk="0" h="120000" w="120000">
                  <a:moveTo>
                    <a:pt x="0" y="60000"/>
                  </a:moveTo>
                  <a:cubicBezTo>
                    <a:pt x="0" y="26863"/>
                    <a:pt x="537" y="0"/>
                    <a:pt x="1200" y="0"/>
                  </a:cubicBezTo>
                  <a:lnTo>
                    <a:pt x="118800" y="0"/>
                  </a:lnTo>
                  <a:cubicBezTo>
                    <a:pt x="119463" y="0"/>
                    <a:pt x="120000" y="26863"/>
                    <a:pt x="120000" y="60000"/>
                  </a:cubicBezTo>
                  <a:lnTo>
                    <a:pt x="120000" y="120000"/>
                  </a:lnTo>
                  <a:lnTo>
                    <a:pt x="0" y="120000"/>
                  </a:lnTo>
                  <a:close/>
                </a:path>
              </a:pathLst>
            </a:custGeom>
            <a:solidFill>
              <a:srgbClr val="FF672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26"/>
            <p:cNvSpPr txBox="1"/>
            <p:nvPr/>
          </p:nvSpPr>
          <p:spPr>
            <a:xfrm>
              <a:off x="238125" y="333375"/>
              <a:ext cx="3333900" cy="352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FF6720"/>
                  </a:solidFill>
                  <a:latin typeface="Open Sans"/>
                  <a:ea typeface="Open Sans"/>
                  <a:cs typeface="Open Sans"/>
                  <a:sym typeface="Open Sans"/>
                </a:rPr>
                <a:t>Reality</a:t>
              </a:r>
              <a:endParaRPr b="1" i="0" sz="1800" u="none" cap="none" strike="noStrike">
                <a:solidFill>
                  <a:srgbClr val="FF6720"/>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400"/>
                <a:buFont typeface="Arial"/>
                <a:buNone/>
              </a:pPr>
              <a:r>
                <a:t/>
              </a:r>
              <a:endParaRPr b="0" i="0" sz="1400" u="none" cap="none" strike="noStrike">
                <a:solidFill>
                  <a:srgbClr val="4A5568"/>
                </a:solidFill>
                <a:latin typeface="Open Sans"/>
                <a:ea typeface="Open Sans"/>
                <a:cs typeface="Open Sans"/>
                <a:sym typeface="Open Sans"/>
              </a:endParaRPr>
            </a:p>
          </p:txBody>
        </p:sp>
      </p:grpSp>
      <p:pic>
        <p:nvPicPr>
          <p:cNvPr id="210" name="Google Shape;210;p26"/>
          <p:cNvPicPr preferRelativeResize="0"/>
          <p:nvPr/>
        </p:nvPicPr>
        <p:blipFill rotWithShape="1">
          <a:blip r:embed="rId4">
            <a:alphaModFix/>
          </a:blip>
          <a:srcRect b="160" l="0" r="0" t="150"/>
          <a:stretch/>
        </p:blipFill>
        <p:spPr>
          <a:xfrm>
            <a:off x="7559900" y="56500"/>
            <a:ext cx="1524000" cy="723900"/>
          </a:xfrm>
          <a:prstGeom prst="rect">
            <a:avLst/>
          </a:prstGeom>
          <a:noFill/>
          <a:ln>
            <a:noFill/>
          </a:ln>
        </p:spPr>
      </p:pic>
      <p:sp>
        <p:nvSpPr>
          <p:cNvPr id="211" name="Google Shape;211;p26"/>
          <p:cNvSpPr txBox="1"/>
          <p:nvPr/>
        </p:nvSpPr>
        <p:spPr>
          <a:xfrm>
            <a:off x="733350" y="2038350"/>
            <a:ext cx="3333900" cy="39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1"/>
                </a:solidFill>
                <a:latin typeface="Open Sans"/>
                <a:ea typeface="Open Sans"/>
                <a:cs typeface="Open Sans"/>
                <a:sym typeface="Open Sans"/>
              </a:rPr>
              <a:t>I need an extraordinary life.</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800"/>
              <a:buFont typeface="Arial"/>
              <a:buNone/>
            </a:pPr>
            <a:r>
              <a:rPr b="1" i="0" lang="en" sz="1800" u="none" cap="none" strike="noStrike">
                <a:solidFill>
                  <a:schemeClr val="dk1"/>
                </a:solidFill>
                <a:latin typeface="Open Sans"/>
                <a:ea typeface="Open Sans"/>
                <a:cs typeface="Open Sans"/>
                <a:sym typeface="Open Sans"/>
              </a:rPr>
              <a:t>I should impress colleges.</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800"/>
              <a:buFont typeface="Arial"/>
              <a:buNone/>
            </a:pPr>
            <a:r>
              <a:rPr b="1" i="0" lang="en" sz="1800" u="none" cap="none" strike="noStrike">
                <a:solidFill>
                  <a:schemeClr val="dk1"/>
                </a:solidFill>
                <a:latin typeface="Open Sans"/>
                <a:ea typeface="Open Sans"/>
                <a:cs typeface="Open Sans"/>
                <a:sym typeface="Open Sans"/>
              </a:rPr>
              <a:t>I need the perfect topic.</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800"/>
              <a:buFont typeface="Arial"/>
              <a:buNone/>
            </a:pPr>
            <a:r>
              <a:rPr b="1" i="0" lang="en" sz="1800" u="none" cap="none" strike="noStrike">
                <a:solidFill>
                  <a:schemeClr val="dk1"/>
                </a:solidFill>
                <a:latin typeface="Open Sans"/>
                <a:ea typeface="Open Sans"/>
                <a:cs typeface="Open Sans"/>
                <a:sym typeface="Open Sans"/>
              </a:rPr>
              <a:t>I should sound smart.</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400"/>
              <a:buFont typeface="Arial"/>
              <a:buNone/>
            </a:pPr>
            <a:r>
              <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A5568"/>
              </a:solidFill>
              <a:latin typeface="Open Sans"/>
              <a:ea typeface="Open Sans"/>
              <a:cs typeface="Open Sans"/>
              <a:sym typeface="Open Sans"/>
            </a:endParaRPr>
          </a:p>
        </p:txBody>
      </p:sp>
      <p:sp>
        <p:nvSpPr>
          <p:cNvPr id="212" name="Google Shape;212;p26"/>
          <p:cNvSpPr txBox="1"/>
          <p:nvPr/>
        </p:nvSpPr>
        <p:spPr>
          <a:xfrm>
            <a:off x="5000550" y="2038350"/>
            <a:ext cx="3333900" cy="39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1"/>
                </a:solidFill>
                <a:latin typeface="Open Sans"/>
                <a:ea typeface="Open Sans"/>
                <a:cs typeface="Open Sans"/>
                <a:sym typeface="Open Sans"/>
              </a:rPr>
              <a:t>You need an honest perspective.</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400"/>
              <a:buFont typeface="Arial"/>
              <a:buNone/>
            </a:pPr>
            <a:r>
              <a:t/>
            </a:r>
            <a:endParaRPr b="0" i="0" sz="1400" u="none" cap="none" strike="noStrike">
              <a:solidFill>
                <a:srgbClr val="4A5568"/>
              </a:solidFill>
              <a:latin typeface="Open Sans"/>
              <a:ea typeface="Open Sans"/>
              <a:cs typeface="Open Sans"/>
              <a:sym typeface="Open Sans"/>
            </a:endParaRPr>
          </a:p>
        </p:txBody>
      </p:sp>
      <p:sp>
        <p:nvSpPr>
          <p:cNvPr id="213" name="Google Shape;213;p26"/>
          <p:cNvSpPr txBox="1"/>
          <p:nvPr/>
        </p:nvSpPr>
        <p:spPr>
          <a:xfrm>
            <a:off x="5000550" y="2647950"/>
            <a:ext cx="3333900" cy="39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1"/>
                </a:solidFill>
                <a:latin typeface="Open Sans"/>
                <a:ea typeface="Open Sans"/>
                <a:cs typeface="Open Sans"/>
                <a:sym typeface="Open Sans"/>
              </a:rPr>
              <a:t>You should help them know you.</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400"/>
              <a:buFont typeface="Arial"/>
              <a:buNone/>
            </a:pPr>
            <a:r>
              <a:t/>
            </a:r>
            <a:endParaRPr b="0" i="0" sz="1400" u="none" cap="none" strike="noStrike">
              <a:solidFill>
                <a:srgbClr val="4A5568"/>
              </a:solidFill>
              <a:latin typeface="Open Sans"/>
              <a:ea typeface="Open Sans"/>
              <a:cs typeface="Open Sans"/>
              <a:sym typeface="Open Sans"/>
            </a:endParaRPr>
          </a:p>
        </p:txBody>
      </p:sp>
      <p:sp>
        <p:nvSpPr>
          <p:cNvPr id="214" name="Google Shape;214;p26"/>
          <p:cNvSpPr txBox="1"/>
          <p:nvPr/>
        </p:nvSpPr>
        <p:spPr>
          <a:xfrm>
            <a:off x="5000550" y="3257550"/>
            <a:ext cx="3333900" cy="390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chemeClr val="dk1"/>
                </a:solidFill>
                <a:latin typeface="Open Sans"/>
                <a:ea typeface="Open Sans"/>
                <a:cs typeface="Open Sans"/>
                <a:sym typeface="Open Sans"/>
              </a:rPr>
              <a:t>The meaning matters more than the topic.</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800"/>
              <a:buFont typeface="Arial"/>
              <a:buNone/>
            </a:pPr>
            <a:r>
              <a:rPr b="1" i="0" lang="en" sz="1800" u="none" cap="none" strike="noStrike">
                <a:solidFill>
                  <a:schemeClr val="dk1"/>
                </a:solidFill>
                <a:latin typeface="Open Sans"/>
                <a:ea typeface="Open Sans"/>
                <a:cs typeface="Open Sans"/>
                <a:sym typeface="Open Sans"/>
              </a:rPr>
              <a:t>You should sound like yourself.</a:t>
            </a:r>
            <a:endParaRPr b="1" i="0" sz="1800" u="none" cap="none" strike="noStrike">
              <a:solidFill>
                <a:schemeClr val="dk1"/>
              </a:solidFill>
              <a:latin typeface="Open Sans"/>
              <a:ea typeface="Open Sans"/>
              <a:cs typeface="Open Sans"/>
              <a:sym typeface="Open Sans"/>
            </a:endParaRPr>
          </a:p>
          <a:p>
            <a:pPr indent="0" lvl="0" marL="0" marR="0" rtl="0" algn="l">
              <a:lnSpc>
                <a:spcPct val="100000"/>
              </a:lnSpc>
              <a:spcBef>
                <a:spcPts val="1200"/>
              </a:spcBef>
              <a:spcAft>
                <a:spcPts val="0"/>
              </a:spcAft>
              <a:buClr>
                <a:srgbClr val="000000"/>
              </a:buClr>
              <a:buSzPts val="1400"/>
              <a:buFont typeface="Arial"/>
              <a:buNone/>
            </a:pPr>
            <a:r>
              <a:t/>
            </a:r>
            <a:endParaRPr b="0" i="0" sz="1400" u="none" cap="none" strike="noStrike">
              <a:solidFill>
                <a:srgbClr val="4A5568"/>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A5568"/>
              </a:solidFill>
              <a:latin typeface="Open Sans"/>
              <a:ea typeface="Open Sans"/>
              <a:cs typeface="Open Sans"/>
              <a:sym typeface="Open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218" name="Shape 218"/>
        <p:cNvGrpSpPr/>
        <p:nvPr/>
      </p:nvGrpSpPr>
      <p:grpSpPr>
        <a:xfrm>
          <a:off x="0" y="0"/>
          <a:ext cx="0" cy="0"/>
          <a:chOff x="0" y="0"/>
          <a:chExt cx="0" cy="0"/>
        </a:xfrm>
      </p:grpSpPr>
      <p:sp>
        <p:nvSpPr>
          <p:cNvPr id="219" name="Google Shape;219;p2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89107"/>
              <a:buNone/>
            </a:pPr>
            <a:r>
              <a:rPr lang="en" sz="4489"/>
              <a:t>Make a Plan</a:t>
            </a:r>
            <a:endParaRPr sz="4489"/>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Use Section 10 of your Workbook to make an action plan. Decide on a draft deadline and how you will get feedback.</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1200"/>
              </a:spcBef>
              <a:spcAft>
                <a:spcPts val="0"/>
              </a:spcAft>
              <a:buClr>
                <a:schemeClr val="dk1"/>
              </a:buClr>
              <a:buSzPts val="1100"/>
              <a:buFont typeface="Arial"/>
              <a:buNone/>
            </a:pPr>
            <a:r>
              <a:rPr lang="en" sz="3200"/>
              <a:t>Remember:</a:t>
            </a:r>
            <a:endParaRPr sz="3200"/>
          </a:p>
          <a:p>
            <a:pPr indent="0" lvl="0" marL="0" rtl="0" algn="ctr">
              <a:lnSpc>
                <a:spcPct val="115000"/>
              </a:lnSpc>
              <a:spcBef>
                <a:spcPts val="1200"/>
              </a:spcBef>
              <a:spcAft>
                <a:spcPts val="0"/>
              </a:spcAft>
              <a:buClr>
                <a:schemeClr val="dk1"/>
              </a:buClr>
              <a:buSzPts val="1100"/>
              <a:buFont typeface="Arial"/>
              <a:buNone/>
            </a:pPr>
            <a:r>
              <a:rPr b="0" lang="en" sz="3200"/>
              <a:t>No one else has lived your life.</a:t>
            </a:r>
            <a:endParaRPr b="0" sz="3200"/>
          </a:p>
          <a:p>
            <a:pPr indent="0" lvl="0" marL="0" rtl="0" algn="ctr">
              <a:lnSpc>
                <a:spcPct val="115000"/>
              </a:lnSpc>
              <a:spcBef>
                <a:spcPts val="1200"/>
              </a:spcBef>
              <a:spcAft>
                <a:spcPts val="0"/>
              </a:spcAft>
              <a:buClr>
                <a:schemeClr val="dk1"/>
              </a:buClr>
              <a:buSzPts val="1100"/>
              <a:buFont typeface="Arial"/>
              <a:buNone/>
            </a:pPr>
            <a:r>
              <a:rPr b="0" lang="en" sz="3200"/>
              <a:t>No one else thinks the way you do.</a:t>
            </a:r>
            <a:endParaRPr b="0" sz="3200"/>
          </a:p>
          <a:p>
            <a:pPr indent="0" lvl="0" marL="0" rtl="0" algn="ctr">
              <a:lnSpc>
                <a:spcPct val="115000"/>
              </a:lnSpc>
              <a:spcBef>
                <a:spcPts val="1200"/>
              </a:spcBef>
              <a:spcAft>
                <a:spcPts val="0"/>
              </a:spcAft>
              <a:buClr>
                <a:schemeClr val="dk1"/>
              </a:buClr>
              <a:buSzPts val="1100"/>
              <a:buFont typeface="Arial"/>
              <a:buNone/>
            </a:pPr>
            <a:r>
              <a:rPr b="0" lang="en" sz="3200"/>
              <a:t>Your goal isn't to write the essay you think colleges want.</a:t>
            </a:r>
            <a:endParaRPr b="0" sz="3200"/>
          </a:p>
          <a:p>
            <a:pPr indent="0" lvl="0" marL="0" rtl="0" algn="ctr">
              <a:lnSpc>
                <a:spcPct val="115000"/>
              </a:lnSpc>
              <a:spcBef>
                <a:spcPts val="1200"/>
              </a:spcBef>
              <a:spcAft>
                <a:spcPts val="0"/>
              </a:spcAft>
              <a:buClr>
                <a:schemeClr val="dk1"/>
              </a:buClr>
              <a:buSzPts val="1100"/>
              <a:buFont typeface="Arial"/>
              <a:buNone/>
            </a:pPr>
            <a:r>
              <a:rPr b="0" lang="en" sz="3200"/>
              <a:t>Your goal is to help them understand the person only you can be.</a:t>
            </a:r>
            <a:endParaRPr b="0" sz="3200"/>
          </a:p>
          <a:p>
            <a:pPr indent="0" lvl="0" marL="0" rtl="0" algn="ctr">
              <a:lnSpc>
                <a:spcPct val="100000"/>
              </a:lnSpc>
              <a:spcBef>
                <a:spcPts val="1200"/>
              </a:spcBef>
              <a:spcAft>
                <a:spcPts val="0"/>
              </a:spcAft>
              <a:buSzPts val="3600"/>
              <a:buNone/>
            </a:pPr>
            <a:r>
              <a:t/>
            </a:r>
            <a:endParaRPr sz="32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6720"/>
        </a:solidFill>
      </p:bgPr>
    </p:bg>
    <p:spTree>
      <p:nvGrpSpPr>
        <p:cNvPr id="228" name="Shape 228"/>
        <p:cNvGrpSpPr/>
        <p:nvPr/>
      </p:nvGrpSpPr>
      <p:grpSpPr>
        <a:xfrm>
          <a:off x="0" y="0"/>
          <a:ext cx="0" cy="0"/>
          <a:chOff x="0" y="0"/>
          <a:chExt cx="0" cy="0"/>
        </a:xfrm>
      </p:grpSpPr>
      <p:sp>
        <p:nvSpPr>
          <p:cNvPr id="229" name="Google Shape;229;p2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ctr">
              <a:lnSpc>
                <a:spcPct val="100000"/>
              </a:lnSpc>
              <a:spcBef>
                <a:spcPts val="0"/>
              </a:spcBef>
              <a:spcAft>
                <a:spcPts val="0"/>
              </a:spcAft>
              <a:buSzPct val="89107"/>
              <a:buNone/>
            </a:pPr>
            <a:r>
              <a:rPr lang="en" sz="4489"/>
              <a:t>Your Essay Journey Starts Here!</a:t>
            </a:r>
            <a:endParaRPr sz="4489"/>
          </a:p>
          <a:p>
            <a:pPr indent="0" lvl="0" marL="0" rtl="0" algn="ctr">
              <a:lnSpc>
                <a:spcPct val="100000"/>
              </a:lnSpc>
              <a:spcBef>
                <a:spcPts val="0"/>
              </a:spcBef>
              <a:spcAft>
                <a:spcPts val="0"/>
              </a:spcAft>
              <a:buSzPct val="111111"/>
              <a:buNone/>
            </a:pPr>
            <a:r>
              <a:t/>
            </a:r>
            <a:endParaRPr/>
          </a:p>
          <a:p>
            <a:pPr indent="0" lvl="0" marL="0" rtl="0" algn="ctr">
              <a:lnSpc>
                <a:spcPct val="100000"/>
              </a:lnSpc>
              <a:spcBef>
                <a:spcPts val="0"/>
              </a:spcBef>
              <a:spcAft>
                <a:spcPts val="0"/>
              </a:spcAft>
              <a:buSzPct val="111111"/>
              <a:buNone/>
            </a:pPr>
            <a:r>
              <a:rPr lang="en"/>
              <a:t>Good luck!</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