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5143500" cx="9144000"/>
  <p:notesSz cx="6858000" cy="9144000"/>
  <p:embeddedFontLst>
    <p:embeddedFont>
      <p:font typeface="Walter Turncoat"/>
      <p:regular r:id="rId38"/>
    </p:embeddedFont>
    <p:embeddedFont>
      <p:font typeface="Poppins"/>
      <p:regular r:id="rId39"/>
      <p:bold r:id="rId40"/>
      <p:italic r:id="rId41"/>
      <p:boldItalic r:id="rId42"/>
    </p:embeddedFont>
    <p:embeddedFont>
      <p:font typeface="Open Sans SemiBold"/>
      <p:regular r:id="rId43"/>
      <p:bold r:id="rId44"/>
      <p:italic r:id="rId45"/>
      <p:boldItalic r:id="rId46"/>
    </p:embeddedFont>
    <p:embeddedFont>
      <p:font typeface="Josefin Sans"/>
      <p:regular r:id="rId47"/>
      <p:bold r:id="rId48"/>
      <p:italic r:id="rId49"/>
      <p:boldItalic r:id="rId50"/>
    </p:embeddedFont>
    <p:embeddedFont>
      <p:font typeface="Open Sans ExtraBold"/>
      <p:bold r:id="rId51"/>
      <p:boldItalic r:id="rId52"/>
    </p:embeddedFont>
    <p:embeddedFont>
      <p:font typeface="Open Sans"/>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bold.fntdata"/><Relationship Id="rId42" Type="http://schemas.openxmlformats.org/officeDocument/2006/relationships/font" Target="fonts/Poppins-boldItalic.fntdata"/><Relationship Id="rId41" Type="http://schemas.openxmlformats.org/officeDocument/2006/relationships/font" Target="fonts/Poppins-italic.fntdata"/><Relationship Id="rId44" Type="http://schemas.openxmlformats.org/officeDocument/2006/relationships/font" Target="fonts/OpenSansSemiBold-bold.fntdata"/><Relationship Id="rId43" Type="http://schemas.openxmlformats.org/officeDocument/2006/relationships/font" Target="fonts/OpenSansSemiBold-regular.fntdata"/><Relationship Id="rId46" Type="http://schemas.openxmlformats.org/officeDocument/2006/relationships/font" Target="fonts/OpenSansSemiBold-boldItalic.fntdata"/><Relationship Id="rId45" Type="http://schemas.openxmlformats.org/officeDocument/2006/relationships/font" Target="fonts/OpenSansSemi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JosefinSans-bold.fntdata"/><Relationship Id="rId47" Type="http://schemas.openxmlformats.org/officeDocument/2006/relationships/font" Target="fonts/JosefinSans-regular.fntdata"/><Relationship Id="rId49" Type="http://schemas.openxmlformats.org/officeDocument/2006/relationships/font" Target="fonts/Josefi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font" Target="fonts/Poppins-regular.fntdata"/><Relationship Id="rId38" Type="http://schemas.openxmlformats.org/officeDocument/2006/relationships/font" Target="fonts/WalterTurncoat-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penSansExtraBold-bold.fntdata"/><Relationship Id="rId50" Type="http://schemas.openxmlformats.org/officeDocument/2006/relationships/font" Target="fonts/JosefinSans-boldItalic.fntdata"/><Relationship Id="rId53" Type="http://schemas.openxmlformats.org/officeDocument/2006/relationships/font" Target="fonts/OpenSans-regular.fntdata"/><Relationship Id="rId52" Type="http://schemas.openxmlformats.org/officeDocument/2006/relationships/font" Target="fonts/OpenSansExtraBold-boldItalic.fntdata"/><Relationship Id="rId11" Type="http://schemas.openxmlformats.org/officeDocument/2006/relationships/slide" Target="slides/slide6.xml"/><Relationship Id="rId55" Type="http://schemas.openxmlformats.org/officeDocument/2006/relationships/font" Target="fonts/OpenSans-italic.fntdata"/><Relationship Id="rId10" Type="http://schemas.openxmlformats.org/officeDocument/2006/relationships/slide" Target="slides/slide5.xml"/><Relationship Id="rId54" Type="http://schemas.openxmlformats.org/officeDocument/2006/relationships/font" Target="fonts/OpenSans-bold.fntdata"/><Relationship Id="rId13" Type="http://schemas.openxmlformats.org/officeDocument/2006/relationships/slide" Target="slides/slide8.xml"/><Relationship Id="rId12" Type="http://schemas.openxmlformats.org/officeDocument/2006/relationships/slide" Target="slides/slide7.xml"/><Relationship Id="rId56" Type="http://schemas.openxmlformats.org/officeDocument/2006/relationships/font" Target="fonts/OpenSans-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9VJQDRtawIl5dj771bev4Bc_DBTAXivKxdsRyAXaHU0/edit?usp=sharin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f43c00442d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g3f43c00442d_0_2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f43c00442d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g3f43c00442d_0_2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800"/>
              <a:buFont typeface="Arial"/>
              <a:buNone/>
            </a:pPr>
            <a:r>
              <a:t/>
            </a:r>
            <a:endParaRPr sz="100">
              <a:solidFill>
                <a:schemeClr val="dk1"/>
              </a:solidFill>
              <a:latin typeface="Open Sans"/>
              <a:ea typeface="Open Sans"/>
              <a:cs typeface="Open Sans"/>
              <a:sym typeface="Open Sans"/>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Some notes about </a:t>
            </a:r>
            <a:r>
              <a:rPr lang="en"/>
              <a:t>the</a:t>
            </a:r>
            <a:r>
              <a:rPr lang="en"/>
              <a:t> Common App v. Coalition.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f49a468cb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g3f49a468cbf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800"/>
              <a:buFont typeface="Arial"/>
              <a:buNone/>
            </a:pPr>
            <a:r>
              <a:t/>
            </a:r>
            <a:endParaRPr sz="100">
              <a:solidFill>
                <a:schemeClr val="dk1"/>
              </a:solidFill>
              <a:latin typeface="Open Sans"/>
              <a:ea typeface="Open Sans"/>
              <a:cs typeface="Open Sans"/>
              <a:sym typeface="Open Sans"/>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Some notes about the Common App v. Coalition.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f43c00442d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g3f43c00442d_0_2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200" u="sng">
                <a:solidFill>
                  <a:schemeClr val="hlink"/>
                </a:solidFill>
                <a:hlinkClick r:id="rId2"/>
              </a:rPr>
              <a:t>https://docs.google.com/document/d/19VJQDRtawIl5dj771bev4Bc_DBTAXivKxdsRyAXaHU0/edit?usp=sharing</a:t>
            </a:r>
            <a:endParaRPr sz="1200">
              <a:solidFill>
                <a:schemeClr val="dk1"/>
              </a:solidFill>
            </a:endParaRPr>
          </a:p>
          <a:p>
            <a:pPr indent="0" lvl="0" marL="0" rtl="0" algn="l">
              <a:lnSpc>
                <a:spcPct val="100000"/>
              </a:lnSpc>
              <a:spcBef>
                <a:spcPts val="0"/>
              </a:spcBef>
              <a:spcAft>
                <a:spcPts val="0"/>
              </a:spcAft>
              <a:buSzPts val="1100"/>
              <a:buNone/>
            </a:pPr>
            <a:r>
              <a:t/>
            </a:r>
            <a:endParaRPr sz="120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f43c00442d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g3f43c00442d_0_2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Once the Delaware Higher Education Office sends school counselors this year’s fee waiver PDF, please attach it to this slide for students.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f43c00442d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g3f43c00442d_0_2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f43c00442d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g3f43c00442d_0_2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f43c00442d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g3f43c00442d_0_2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f43c00442d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g3f43c00442d_0_3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f43c00442d_0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g3f43c00442d_0_3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f43c00442d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g3f43c00442d_0_3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f43c00442d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g3f43c00442d_0_3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f43c00442d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g3f43c00442d_0_3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f43c00442d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g3f43c00442d_0_3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f43c00442d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g3f43c00442d_0_3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Remind students that Williamson College of the Trades will be attending the 10/16 College Fair.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43c00442d_0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g3f43c00442d_0_3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Remind students that Williamson College of the Trades is local.</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f43c00442d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g3f43c00442d_0_3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f43c00442d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g3f43c00442d_0_3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43c00442d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 name="Google Shape;207;g3f43c00442d_0_3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f43c00442d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g3f43c00442d_0_3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f43c00442d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3f43c00442d_0_3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f43c00442d_0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g3f43c00442d_0_3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f43c00442d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 name="Google Shape;242;g3f43c00442d_0_3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f43c00442d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g3f43c00442d_0_4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f43c00442d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 name="Google Shape;261;g3f43c00442d_0_4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f43c00442d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g3f43c00442d_0_4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f43c00442d_0_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g3f43c00442d_0_4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f43c00442d_0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g3f43c00442d_0_4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f43c00442d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g3f43c00442d_0_4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f43c00442d_0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7" name="Google Shape;307;g3f43c00442d_0_4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f43c00442d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g3f43c00442d_0_4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D4289"/>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149733" y="1053800"/>
            <a:ext cx="8520600" cy="20526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5200"/>
              <a:buNone/>
              <a:defRPr sz="5200">
                <a:solidFill>
                  <a:schemeClr val="lt1"/>
                </a:solidFill>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1" name="Google Shape;11;p2"/>
          <p:cNvSpPr txBox="1"/>
          <p:nvPr>
            <p:ph idx="1" type="subTitle"/>
          </p:nvPr>
        </p:nvSpPr>
        <p:spPr>
          <a:xfrm>
            <a:off x="311700" y="3106400"/>
            <a:ext cx="8520600" cy="792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2"/>
          <p:cNvPicPr preferRelativeResize="0"/>
          <p:nvPr/>
        </p:nvPicPr>
        <p:blipFill rotWithShape="1">
          <a:blip r:embed="rId2">
            <a:alphaModFix/>
          </a:blip>
          <a:srcRect b="160" l="0" r="0" t="150"/>
          <a:stretch/>
        </p:blipFill>
        <p:spPr>
          <a:xfrm>
            <a:off x="0" y="0"/>
            <a:ext cx="1524000" cy="7239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1D4289"/>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2pPr>
            <a:lvl3pPr lvl="2">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3pPr>
            <a:lvl4pPr lvl="3">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4pPr>
            <a:lvl5pPr lvl="4">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5pPr>
            <a:lvl6pPr lvl="5">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6pPr>
            <a:lvl7pPr lvl="6">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7pPr>
            <a:lvl8pPr lvl="7">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8pPr>
            <a:lvl9pPr lvl="8">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delawarestudentsuccess.org/launch/" TargetMode="External"/><Relationship Id="rId4" Type="http://schemas.openxmlformats.org/officeDocument/2006/relationships/image" Target="../media/image5.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apply.commonapp.org/createaccount" TargetMode="External"/><Relationship Id="rId4" Type="http://schemas.openxmlformats.org/officeDocument/2006/relationships/image" Target="../media/image23.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docs.google.com/document/d/1r6LK4ej1kT9l13PYQojgZlulyW19KJrSIymud9-NYsE/edit?usp=sharing" TargetMode="External"/><Relationship Id="rId4" Type="http://schemas.openxmlformats.org/officeDocument/2006/relationships/image" Target="../media/image20.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summer.harvard.edu/blog/how-to-ask-for-a-letter-of-recommendation/" TargetMode="External"/><Relationship Id="rId4" Type="http://schemas.openxmlformats.org/officeDocument/2006/relationships/hyperlink" Target="https://studentaid.gov/understand-aid/types" TargetMode="External"/><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drive.google.com/file/d/1mSGnzVccp1AGuoyxKo0GkEtc0psQoyau/view?usp=drive_link" TargetMode="External"/><Relationship Id="rId4" Type="http://schemas.openxmlformats.org/officeDocument/2006/relationships/hyperlink" Target="https://docs.google.com/spreadsheets/d/1KYyAKaZ_N1OsXtV_Qju3U_dcPx7iEfch_2IkIbaimpw/edit?usp=sharing" TargetMode="External"/><Relationship Id="rId5" Type="http://schemas.openxmlformats.org/officeDocument/2006/relationships/image" Target="../media/image8.png"/><Relationship Id="rId6"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collegeessayguy.com/college-application-hub" TargetMode="External"/><Relationship Id="rId4" Type="http://schemas.openxmlformats.org/officeDocument/2006/relationships/hyperlink" Target="https://drive.google.com/file/d/1217SWEG3cghXnItvZF1csv__IcRp6QVz/view?usp=sharing" TargetMode="External"/><Relationship Id="rId5" Type="http://schemas.openxmlformats.org/officeDocument/2006/relationships/image" Target="../media/image17.png"/><Relationship Id="rId6" Type="http://schemas.openxmlformats.org/officeDocument/2006/relationships/image" Target="../media/image7.png"/><Relationship Id="rId7"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udel.edu/apply/undergraduate-admissions/plan-your-visit/" TargetMode="External"/><Relationship Id="rId4" Type="http://schemas.openxmlformats.org/officeDocument/2006/relationships/hyperlink" Target="https://www.desu.edu/admissions/visit-dsu" TargetMode="External"/><Relationship Id="rId11" Type="http://schemas.openxmlformats.org/officeDocument/2006/relationships/image" Target="../media/image1.png"/><Relationship Id="rId10" Type="http://schemas.openxmlformats.org/officeDocument/2006/relationships/image" Target="../media/image6.png"/><Relationship Id="rId9" Type="http://schemas.openxmlformats.org/officeDocument/2006/relationships/image" Target="../media/image15.png"/><Relationship Id="rId5" Type="http://schemas.openxmlformats.org/officeDocument/2006/relationships/hyperlink" Target="https://admissions.temple.edu/visit/tours/campus-tours" TargetMode="External"/><Relationship Id="rId6" Type="http://schemas.openxmlformats.org/officeDocument/2006/relationships/hyperlink" Target="https://www.towson.edu/admissions/visit/" TargetMode="External"/><Relationship Id="rId7" Type="http://schemas.openxmlformats.org/officeDocument/2006/relationships/hyperlink" Target="https://www.appily.com/virtual-college-tours?utm_source=referral&amp;utm_medium=youvisit" TargetMode="External"/><Relationship Id="rId8" Type="http://schemas.openxmlformats.org/officeDocument/2006/relationships/hyperlink" Target="https://drive.google.com/file/d/1KoIsbQfNpPb3T_xy1nKu1zdKpDteTgvM/view?usp=sharin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collegeessayguy.com/blog/tgcet" TargetMode="External"/><Relationship Id="rId4" Type="http://schemas.openxmlformats.org/officeDocument/2006/relationships/hyperlink" Target="https://www.collegeessayguy.com/supplemental-essays" TargetMode="External"/><Relationship Id="rId5" Type="http://schemas.openxmlformats.org/officeDocument/2006/relationships/image" Target="../media/image12.png"/><Relationship Id="rId6"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mailto:samantha.hudson.3@us.af.mil" TargetMode="External"/><Relationship Id="rId4" Type="http://schemas.openxmlformats.org/officeDocument/2006/relationships/hyperlink" Target="mailto:alicia.calderon@us.af.mil" TargetMode="External"/><Relationship Id="rId11" Type="http://schemas.openxmlformats.org/officeDocument/2006/relationships/image" Target="../media/image1.png"/><Relationship Id="rId10" Type="http://schemas.openxmlformats.org/officeDocument/2006/relationships/hyperlink" Target="mailto:brea.c.pino.mil@us.navy.mil" TargetMode="External"/><Relationship Id="rId9" Type="http://schemas.openxmlformats.org/officeDocument/2006/relationships/hyperlink" Target="mailto:caleb.owens@marines.usmc.mil" TargetMode="External"/><Relationship Id="rId5" Type="http://schemas.openxmlformats.org/officeDocument/2006/relationships/hyperlink" Target="mailto:MELISSA.A.BROOKS42.MIL@ARMY.MIL" TargetMode="External"/><Relationship Id="rId6" Type="http://schemas.openxmlformats.org/officeDocument/2006/relationships/hyperlink" Target="mailto:Joy.A.Pollard@uscg.mil" TargetMode="External"/><Relationship Id="rId7" Type="http://schemas.openxmlformats.org/officeDocument/2006/relationships/hyperlink" Target="mailto:kevin.j.vega7.mil@army.mil" TargetMode="External"/><Relationship Id="rId8" Type="http://schemas.openxmlformats.org/officeDocument/2006/relationships/hyperlink" Target="mailto:madilyn.r.tiberi.mil@army.mi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www.apprenticeship.gov/" TargetMode="External"/><Relationship Id="rId4" Type="http://schemas.openxmlformats.org/officeDocument/2006/relationships/image" Target="../media/image9.png"/><Relationship Id="rId5"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www.commonapp.org" TargetMode="External"/><Relationship Id="rId4" Type="http://schemas.openxmlformats.org/officeDocument/2006/relationships/image" Target="../media/image21.png"/><Relationship Id="rId5"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coalitionforcollegeaccess.org/" TargetMode="External"/><Relationship Id="rId4" Type="http://schemas.openxmlformats.org/officeDocument/2006/relationships/image" Target="../media/image16.png"/><Relationship Id="rId5"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appily.com/match" TargetMode="External"/><Relationship Id="rId4" Type="http://schemas.openxmlformats.org/officeDocument/2006/relationships/image" Target="../media/image24.png"/><Relationship Id="rId5" Type="http://schemas.openxmlformats.org/officeDocument/2006/relationships/image" Target="../media/image28.png"/><Relationship Id="rId6"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www.appily.com/college-chances-calculator" TargetMode="External"/><Relationship Id="rId4" Type="http://schemas.openxmlformats.org/officeDocument/2006/relationships/image" Target="../media/image24.png"/><Relationship Id="rId5" Type="http://schemas.openxmlformats.org/officeDocument/2006/relationships/image" Target="../media/image10.png"/><Relationship Id="rId6"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5.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www.parchment.com/" TargetMode="External"/><Relationship Id="rId4" Type="http://schemas.openxmlformats.org/officeDocument/2006/relationships/image" Target="../media/image31.png"/><Relationship Id="rId5" Type="http://schemas.openxmlformats.org/officeDocument/2006/relationships/image" Target="../media/image29.png"/><Relationship Id="rId6" Type="http://schemas.openxmlformats.org/officeDocument/2006/relationships/image" Target="../media/image22.png"/><Relationship Id="rId7"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5.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s://www.udel.edu/apply/undergraduate-admissions/plan-your-visit/" TargetMode="External"/><Relationship Id="rId4" Type="http://schemas.openxmlformats.org/officeDocument/2006/relationships/image" Target="../media/image30.png"/><Relationship Id="rId5" Type="http://schemas.openxmlformats.org/officeDocument/2006/relationships/image" Target="../media/image36.png"/><Relationship Id="rId6"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s://www.appily.com/virtual-college-tours" TargetMode="External"/><Relationship Id="rId4" Type="http://schemas.openxmlformats.org/officeDocument/2006/relationships/image" Target="../media/image34.png"/><Relationship Id="rId5" Type="http://schemas.openxmlformats.org/officeDocument/2006/relationships/image" Target="../media/image33.png"/><Relationship Id="rId6" Type="http://schemas.openxmlformats.org/officeDocument/2006/relationships/hyperlink" Target="https://campustours.com/" TargetMode="External"/><Relationship Id="rId7" Type="http://schemas.openxmlformats.org/officeDocument/2006/relationships/image" Target="../media/image38.png"/><Relationship Id="rId8"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2.png"/><Relationship Id="rId4" Type="http://schemas.openxmlformats.org/officeDocument/2006/relationships/image" Target="../media/image39.png"/><Relationship Id="rId5"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fairtest.org/test-optional-list/" TargetMode="External"/><Relationship Id="rId4" Type="http://schemas.openxmlformats.org/officeDocument/2006/relationships/image" Target="../media/image37.png"/><Relationship Id="rId5"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s://bigfuture.collegeboard.org/plan-for-college/apply-to-college/sat/sat-vs-act" TargetMode="External"/><Relationship Id="rId4" Type="http://schemas.openxmlformats.org/officeDocument/2006/relationships/hyperlink" Target="https://satsuite.collegeboard.org/sat/practice-preparatio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54" name="Shape 54"/>
        <p:cNvGrpSpPr/>
        <p:nvPr/>
      </p:nvGrpSpPr>
      <p:grpSpPr>
        <a:xfrm>
          <a:off x="0" y="0"/>
          <a:ext cx="0" cy="0"/>
          <a:chOff x="0" y="0"/>
          <a:chExt cx="0" cy="0"/>
        </a:xfrm>
      </p:grpSpPr>
      <p:grpSp>
        <p:nvGrpSpPr>
          <p:cNvPr id="55" name="Google Shape;55;p13"/>
          <p:cNvGrpSpPr/>
          <p:nvPr/>
        </p:nvGrpSpPr>
        <p:grpSpPr>
          <a:xfrm>
            <a:off x="4762500" y="0"/>
            <a:ext cx="4381650" cy="5143500"/>
            <a:chOff x="4762500" y="0"/>
            <a:chExt cx="4381650" cy="5143500"/>
          </a:xfrm>
        </p:grpSpPr>
        <p:pic>
          <p:nvPicPr>
            <p:cNvPr id="56" name="Google Shape;56;p13"/>
            <p:cNvPicPr preferRelativeResize="0"/>
            <p:nvPr/>
          </p:nvPicPr>
          <p:blipFill rotWithShape="1">
            <a:blip r:embed="rId3">
              <a:alphaModFix/>
            </a:blip>
            <a:srcRect b="0" l="0" r="0" t="0"/>
            <a:stretch/>
          </p:blipFill>
          <p:spPr>
            <a:xfrm>
              <a:off x="5314950" y="266700"/>
              <a:ext cx="3829200" cy="4610100"/>
            </a:xfrm>
            <a:prstGeom prst="rect">
              <a:avLst/>
            </a:prstGeom>
            <a:noFill/>
            <a:ln>
              <a:noFill/>
            </a:ln>
          </p:spPr>
        </p:pic>
        <p:pic>
          <p:nvPicPr>
            <p:cNvPr id="57" name="Google Shape;57;p13"/>
            <p:cNvPicPr preferRelativeResize="0"/>
            <p:nvPr/>
          </p:nvPicPr>
          <p:blipFill rotWithShape="1">
            <a:blip r:embed="rId4">
              <a:alphaModFix/>
            </a:blip>
            <a:srcRect b="0" l="0" r="0" t="0"/>
            <a:stretch/>
          </p:blipFill>
          <p:spPr>
            <a:xfrm>
              <a:off x="5867400" y="819150"/>
              <a:ext cx="3276600" cy="3505200"/>
            </a:xfrm>
            <a:prstGeom prst="rect">
              <a:avLst/>
            </a:prstGeom>
            <a:noFill/>
            <a:ln>
              <a:noFill/>
            </a:ln>
          </p:spPr>
        </p:pic>
        <p:pic>
          <p:nvPicPr>
            <p:cNvPr id="58" name="Google Shape;58;p13"/>
            <p:cNvPicPr preferRelativeResize="0"/>
            <p:nvPr/>
          </p:nvPicPr>
          <p:blipFill rotWithShape="1">
            <a:blip r:embed="rId5">
              <a:alphaModFix/>
            </a:blip>
            <a:srcRect b="0" l="0" r="0" t="0"/>
            <a:stretch/>
          </p:blipFill>
          <p:spPr>
            <a:xfrm>
              <a:off x="6462713" y="1414463"/>
              <a:ext cx="2314500" cy="2314500"/>
            </a:xfrm>
            <a:prstGeom prst="rect">
              <a:avLst/>
            </a:prstGeom>
            <a:noFill/>
            <a:ln>
              <a:noFill/>
            </a:ln>
          </p:spPr>
        </p:pic>
        <p:sp>
          <p:nvSpPr>
            <p:cNvPr id="59" name="Google Shape;59;p13"/>
            <p:cNvSpPr/>
            <p:nvPr/>
          </p:nvSpPr>
          <p:spPr>
            <a:xfrm>
              <a:off x="4762500" y="0"/>
              <a:ext cx="4381500" cy="5143500"/>
            </a:xfrm>
            <a:custGeom>
              <a:rect b="b" l="l" r="r" t="t"/>
              <a:pathLst>
                <a:path extrusionOk="0" h="120000" w="120000">
                  <a:moveTo>
                    <a:pt x="0" y="0"/>
                  </a:moveTo>
                  <a:lnTo>
                    <a:pt x="120000" y="0"/>
                  </a:lnTo>
                  <a:lnTo>
                    <a:pt x="120000" y="120000"/>
                  </a:lnTo>
                  <a:lnTo>
                    <a:pt x="39130" y="120000"/>
                  </a:lnTo>
                  <a:close/>
                </a:path>
              </a:pathLst>
            </a:custGeom>
            <a:solidFill>
              <a:srgbClr val="00B0B9">
                <a:alpha val="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60" name="Google Shape;60;p13"/>
          <p:cNvSpPr txBox="1"/>
          <p:nvPr/>
        </p:nvSpPr>
        <p:spPr>
          <a:xfrm>
            <a:off x="762000" y="1905000"/>
            <a:ext cx="6191400" cy="266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FF6720"/>
                </a:solidFill>
                <a:latin typeface="Open Sans"/>
                <a:ea typeface="Open Sans"/>
                <a:cs typeface="Open Sans"/>
                <a:sym typeface="Open Sans"/>
              </a:rPr>
              <a:t>Launch Into Your Future</a:t>
            </a:r>
            <a:endParaRPr b="1" sz="1400">
              <a:solidFill>
                <a:srgbClr val="FF6720"/>
              </a:solidFill>
              <a:latin typeface="Open Sans"/>
              <a:ea typeface="Open Sans"/>
              <a:cs typeface="Open Sans"/>
              <a:sym typeface="Open Sans"/>
            </a:endParaRPr>
          </a:p>
          <a:p>
            <a:pPr indent="0" lvl="0" marL="0" rtl="0" algn="l">
              <a:spcBef>
                <a:spcPts val="900"/>
              </a:spcBef>
              <a:spcAft>
                <a:spcPts val="0"/>
              </a:spcAft>
              <a:buNone/>
            </a:pPr>
            <a:r>
              <a:rPr lang="en" sz="4100">
                <a:solidFill>
                  <a:srgbClr val="FFFFFF"/>
                </a:solidFill>
                <a:latin typeface="Open Sans ExtraBold"/>
                <a:ea typeface="Open Sans ExtraBold"/>
                <a:cs typeface="Open Sans ExtraBold"/>
                <a:sym typeface="Open Sans ExtraBold"/>
              </a:rPr>
              <a:t>Surviving the </a:t>
            </a:r>
            <a:endParaRPr sz="4100">
              <a:solidFill>
                <a:srgbClr val="FFFFFF"/>
              </a:solidFill>
              <a:latin typeface="Open Sans ExtraBold"/>
              <a:ea typeface="Open Sans ExtraBold"/>
              <a:cs typeface="Open Sans ExtraBold"/>
              <a:sym typeface="Open Sans ExtraBold"/>
            </a:endParaRPr>
          </a:p>
          <a:p>
            <a:pPr indent="0" lvl="0" marL="0" rtl="0" algn="l">
              <a:spcBef>
                <a:spcPts val="1200"/>
              </a:spcBef>
              <a:spcAft>
                <a:spcPts val="0"/>
              </a:spcAft>
              <a:buNone/>
            </a:pPr>
            <a:r>
              <a:rPr lang="en" sz="4100">
                <a:solidFill>
                  <a:srgbClr val="FFFFFF"/>
                </a:solidFill>
                <a:latin typeface="Open Sans ExtraBold"/>
                <a:ea typeface="Open Sans ExtraBold"/>
                <a:cs typeface="Open Sans ExtraBold"/>
                <a:sym typeface="Open Sans ExtraBold"/>
              </a:rPr>
              <a:t>College </a:t>
            </a:r>
            <a:endParaRPr sz="4100">
              <a:solidFill>
                <a:srgbClr val="FFFFFF"/>
              </a:solidFill>
              <a:latin typeface="Open Sans ExtraBold"/>
              <a:ea typeface="Open Sans ExtraBold"/>
              <a:cs typeface="Open Sans ExtraBold"/>
              <a:sym typeface="Open Sans ExtraBold"/>
            </a:endParaRPr>
          </a:p>
          <a:p>
            <a:pPr indent="0" lvl="0" marL="0" rtl="0" algn="l">
              <a:spcBef>
                <a:spcPts val="1200"/>
              </a:spcBef>
              <a:spcAft>
                <a:spcPts val="1200"/>
              </a:spcAft>
              <a:buNone/>
            </a:pPr>
            <a:r>
              <a:rPr lang="en" sz="4100">
                <a:solidFill>
                  <a:srgbClr val="FFFFFF"/>
                </a:solidFill>
                <a:latin typeface="Open Sans ExtraBold"/>
                <a:ea typeface="Open Sans ExtraBold"/>
                <a:cs typeface="Open Sans ExtraBold"/>
                <a:sym typeface="Open Sans ExtraBold"/>
              </a:rPr>
              <a:t>Application Process</a:t>
            </a:r>
            <a:endParaRPr b="0" sz="1300">
              <a:solidFill>
                <a:srgbClr val="00B0B9"/>
              </a:solidFill>
              <a:latin typeface="Open Sans SemiBold"/>
              <a:ea typeface="Open Sans SemiBold"/>
              <a:cs typeface="Open Sans SemiBold"/>
              <a:sym typeface="Open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64" name="Shape 64"/>
        <p:cNvGrpSpPr/>
        <p:nvPr/>
      </p:nvGrpSpPr>
      <p:grpSpPr>
        <a:xfrm>
          <a:off x="0" y="0"/>
          <a:ext cx="0" cy="0"/>
          <a:chOff x="0" y="0"/>
          <a:chExt cx="0" cy="0"/>
        </a:xfrm>
      </p:grpSpPr>
      <p:sp>
        <p:nvSpPr>
          <p:cNvPr id="65" name="Google Shape;65;p14"/>
          <p:cNvSpPr txBox="1"/>
          <p:nvPr>
            <p:ph idx="1" type="body"/>
          </p:nvPr>
        </p:nvSpPr>
        <p:spPr>
          <a:xfrm>
            <a:off x="221300" y="2022925"/>
            <a:ext cx="8610900" cy="25449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0"/>
              </a:spcAft>
              <a:buSzPts val="1800"/>
              <a:buNone/>
            </a:pPr>
            <a:r>
              <a:rPr lang="en" sz="2800">
                <a:solidFill>
                  <a:schemeClr val="lt1"/>
                </a:solidFill>
              </a:rPr>
              <a:t>In order to learn more about next week’s Launch into Your Future activities, please visit </a:t>
            </a:r>
            <a:r>
              <a:rPr lang="en" sz="2800" u="sng">
                <a:solidFill>
                  <a:schemeClr val="hlink"/>
                </a:solidFill>
                <a:hlinkClick r:id="rId3"/>
              </a:rPr>
              <a:t>this webpage</a:t>
            </a:r>
            <a:r>
              <a:rPr lang="en" sz="2800">
                <a:solidFill>
                  <a:schemeClr val="lt1"/>
                </a:solidFill>
              </a:rPr>
              <a:t> from the Delaware Higher Education Office. </a:t>
            </a:r>
            <a:endParaRPr sz="2400">
              <a:solidFill>
                <a:schemeClr val="lt1"/>
              </a:solidFill>
            </a:endParaRPr>
          </a:p>
        </p:txBody>
      </p:sp>
      <p:pic>
        <p:nvPicPr>
          <p:cNvPr id="66" name="Google Shape;66;p14"/>
          <p:cNvPicPr preferRelativeResize="0"/>
          <p:nvPr/>
        </p:nvPicPr>
        <p:blipFill rotWithShape="1">
          <a:blip r:embed="rId4">
            <a:alphaModFix/>
          </a:blip>
          <a:srcRect b="0" l="0" r="0" t="0"/>
          <a:stretch/>
        </p:blipFill>
        <p:spPr>
          <a:xfrm>
            <a:off x="2114528" y="332150"/>
            <a:ext cx="5245275" cy="1302600"/>
          </a:xfrm>
          <a:prstGeom prst="rect">
            <a:avLst/>
          </a:prstGeom>
          <a:noFill/>
          <a:ln>
            <a:noFill/>
          </a:ln>
        </p:spPr>
      </p:pic>
      <p:pic>
        <p:nvPicPr>
          <p:cNvPr id="67" name="Google Shape;67;p14"/>
          <p:cNvPicPr preferRelativeResize="0"/>
          <p:nvPr/>
        </p:nvPicPr>
        <p:blipFill rotWithShape="1">
          <a:blip r:embed="rId5">
            <a:alphaModFix/>
          </a:blip>
          <a:srcRect b="160" l="0" r="0" t="150"/>
          <a:stretch/>
        </p:blipFill>
        <p:spPr>
          <a:xfrm>
            <a:off x="0" y="0"/>
            <a:ext cx="1524000" cy="723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71" name="Shape 71"/>
        <p:cNvGrpSpPr/>
        <p:nvPr/>
      </p:nvGrpSpPr>
      <p:grpSpPr>
        <a:xfrm>
          <a:off x="0" y="0"/>
          <a:ext cx="0" cy="0"/>
          <a:chOff x="0" y="0"/>
          <a:chExt cx="0" cy="0"/>
        </a:xfrm>
      </p:grpSpPr>
      <p:sp>
        <p:nvSpPr>
          <p:cNvPr id="72" name="Google Shape;72;p15"/>
          <p:cNvSpPr txBox="1"/>
          <p:nvPr>
            <p:ph idx="1" type="body"/>
          </p:nvPr>
        </p:nvSpPr>
        <p:spPr>
          <a:xfrm>
            <a:off x="3244950" y="848000"/>
            <a:ext cx="5587200" cy="3719700"/>
          </a:xfrm>
          <a:prstGeom prst="rect">
            <a:avLst/>
          </a:prstGeom>
          <a:noFill/>
          <a:ln>
            <a:noFill/>
          </a:ln>
        </p:spPr>
        <p:txBody>
          <a:bodyPr anchorCtr="0" anchor="ctr" bIns="91425" lIns="91425" spcFirstLastPara="1" rIns="91425" wrap="square" tIns="91425">
            <a:normAutofit lnSpcReduction="10000"/>
          </a:bodyPr>
          <a:lstStyle/>
          <a:p>
            <a:pPr indent="0" lvl="0" marL="0" rtl="0" algn="ctr">
              <a:lnSpc>
                <a:spcPct val="115000"/>
              </a:lnSpc>
              <a:spcBef>
                <a:spcPts val="0"/>
              </a:spcBef>
              <a:spcAft>
                <a:spcPts val="0"/>
              </a:spcAft>
              <a:buSzPts val="1800"/>
              <a:buNone/>
            </a:pPr>
            <a:r>
              <a:rPr lang="en" sz="2400">
                <a:solidFill>
                  <a:schemeClr val="lt1"/>
                </a:solidFill>
              </a:rPr>
              <a:t>The first step in the process is creating a Common App account. </a:t>
            </a:r>
            <a:endParaRPr sz="2400">
              <a:solidFill>
                <a:schemeClr val="lt1"/>
              </a:solidFill>
            </a:endParaRPr>
          </a:p>
          <a:p>
            <a:pPr indent="0" lvl="0" marL="0" rtl="0" algn="ctr">
              <a:lnSpc>
                <a:spcPct val="115000"/>
              </a:lnSpc>
              <a:spcBef>
                <a:spcPts val="0"/>
              </a:spcBef>
              <a:spcAft>
                <a:spcPts val="0"/>
              </a:spcAft>
              <a:buSzPts val="1800"/>
              <a:buNone/>
            </a:pPr>
            <a:r>
              <a:t/>
            </a:r>
            <a:endParaRPr sz="2400">
              <a:solidFill>
                <a:schemeClr val="lt1"/>
              </a:solidFill>
            </a:endParaRPr>
          </a:p>
          <a:p>
            <a:pPr indent="0" lvl="0" marL="0" rtl="0" algn="ctr">
              <a:lnSpc>
                <a:spcPct val="115000"/>
              </a:lnSpc>
              <a:spcBef>
                <a:spcPts val="0"/>
              </a:spcBef>
              <a:spcAft>
                <a:spcPts val="0"/>
              </a:spcAft>
              <a:buSzPts val="1800"/>
              <a:buNone/>
            </a:pPr>
            <a:r>
              <a:rPr lang="en" sz="2400">
                <a:solidFill>
                  <a:schemeClr val="lt1"/>
                </a:solidFill>
              </a:rPr>
              <a:t>The Common App is an online application platform that is used by over 1,000 colleges &amp; universities. </a:t>
            </a:r>
            <a:endParaRPr sz="2400">
              <a:solidFill>
                <a:schemeClr val="lt1"/>
              </a:solidFill>
            </a:endParaRPr>
          </a:p>
          <a:p>
            <a:pPr indent="0" lvl="0" marL="0" rtl="0" algn="ctr">
              <a:lnSpc>
                <a:spcPct val="115000"/>
              </a:lnSpc>
              <a:spcBef>
                <a:spcPts val="0"/>
              </a:spcBef>
              <a:spcAft>
                <a:spcPts val="0"/>
              </a:spcAft>
              <a:buSzPts val="1800"/>
              <a:buNone/>
            </a:pPr>
            <a:r>
              <a:t/>
            </a:r>
            <a:endParaRPr sz="2400">
              <a:solidFill>
                <a:schemeClr val="lt1"/>
              </a:solidFill>
            </a:endParaRPr>
          </a:p>
          <a:p>
            <a:pPr indent="0" lvl="0" marL="0" rtl="0" algn="ctr">
              <a:lnSpc>
                <a:spcPct val="115000"/>
              </a:lnSpc>
              <a:spcBef>
                <a:spcPts val="0"/>
              </a:spcBef>
              <a:spcAft>
                <a:spcPts val="0"/>
              </a:spcAft>
              <a:buSzPts val="1800"/>
              <a:buNone/>
            </a:pPr>
            <a:r>
              <a:rPr lang="en" sz="2400">
                <a:solidFill>
                  <a:schemeClr val="lt1"/>
                </a:solidFill>
              </a:rPr>
              <a:t>Go to the </a:t>
            </a:r>
            <a:r>
              <a:rPr lang="en" sz="2400" u="sng">
                <a:solidFill>
                  <a:schemeClr val="hlink"/>
                </a:solidFill>
                <a:hlinkClick r:id="rId3"/>
              </a:rPr>
              <a:t>Common App</a:t>
            </a:r>
            <a:r>
              <a:rPr lang="en" sz="2400">
                <a:solidFill>
                  <a:schemeClr val="lt1"/>
                </a:solidFill>
              </a:rPr>
              <a:t> to create your account as a first-time student. </a:t>
            </a:r>
            <a:endParaRPr sz="2400">
              <a:solidFill>
                <a:schemeClr val="lt1"/>
              </a:solidFill>
            </a:endParaRPr>
          </a:p>
        </p:txBody>
      </p:sp>
      <p:sp>
        <p:nvSpPr>
          <p:cNvPr id="73" name="Google Shape;73;p15"/>
          <p:cNvSpPr txBox="1"/>
          <p:nvPr>
            <p:ph idx="1" type="body"/>
          </p:nvPr>
        </p:nvSpPr>
        <p:spPr>
          <a:xfrm>
            <a:off x="1065500" y="122675"/>
            <a:ext cx="7812000" cy="535200"/>
          </a:xfrm>
          <a:prstGeom prst="rect">
            <a:avLst/>
          </a:prstGeom>
          <a:noFill/>
          <a:ln>
            <a:noFill/>
          </a:ln>
        </p:spPr>
        <p:txBody>
          <a:bodyPr anchorCtr="0" anchor="ctr" bIns="91425" lIns="91425" spcFirstLastPara="1" rIns="91425" wrap="square" tIns="91425">
            <a:noAutofit/>
          </a:bodyPr>
          <a:lstStyle/>
          <a:p>
            <a:pPr indent="0" lvl="0" marL="0" rtl="0" algn="ctr">
              <a:lnSpc>
                <a:spcPct val="95000"/>
              </a:lnSpc>
              <a:spcBef>
                <a:spcPts val="0"/>
              </a:spcBef>
              <a:spcAft>
                <a:spcPts val="0"/>
              </a:spcAft>
              <a:buSzPts val="1800"/>
              <a:buNone/>
            </a:pPr>
            <a:r>
              <a:rPr b="1" lang="en" sz="3000">
                <a:solidFill>
                  <a:srgbClr val="FF6720"/>
                </a:solidFill>
              </a:rPr>
              <a:t>Before you go any further…</a:t>
            </a:r>
            <a:endParaRPr b="1" sz="3000">
              <a:solidFill>
                <a:srgbClr val="FF6720"/>
              </a:solidFill>
            </a:endParaRPr>
          </a:p>
        </p:txBody>
      </p:sp>
      <p:pic>
        <p:nvPicPr>
          <p:cNvPr id="74" name="Google Shape;74;p15"/>
          <p:cNvPicPr preferRelativeResize="0"/>
          <p:nvPr/>
        </p:nvPicPr>
        <p:blipFill>
          <a:blip r:embed="rId4">
            <a:alphaModFix/>
          </a:blip>
          <a:stretch>
            <a:fillRect/>
          </a:stretch>
        </p:blipFill>
        <p:spPr>
          <a:xfrm>
            <a:off x="393725" y="900825"/>
            <a:ext cx="2671700" cy="2950000"/>
          </a:xfrm>
          <a:prstGeom prst="rect">
            <a:avLst/>
          </a:prstGeom>
          <a:noFill/>
          <a:ln>
            <a:noFill/>
          </a:ln>
        </p:spPr>
      </p:pic>
      <p:pic>
        <p:nvPicPr>
          <p:cNvPr id="75" name="Google Shape;75;p15"/>
          <p:cNvPicPr preferRelativeResize="0"/>
          <p:nvPr/>
        </p:nvPicPr>
        <p:blipFill rotWithShape="1">
          <a:blip r:embed="rId5">
            <a:alphaModFix/>
          </a:blip>
          <a:srcRect b="160" l="0" r="0" t="150"/>
          <a:stretch/>
        </p:blipFill>
        <p:spPr>
          <a:xfrm>
            <a:off x="0" y="28325"/>
            <a:ext cx="1524000" cy="723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79" name="Shape 79"/>
        <p:cNvGrpSpPr/>
        <p:nvPr/>
      </p:nvGrpSpPr>
      <p:grpSpPr>
        <a:xfrm>
          <a:off x="0" y="0"/>
          <a:ext cx="0" cy="0"/>
          <a:chOff x="0" y="0"/>
          <a:chExt cx="0" cy="0"/>
        </a:xfrm>
      </p:grpSpPr>
      <p:sp>
        <p:nvSpPr>
          <p:cNvPr id="80" name="Google Shape;80;p16"/>
          <p:cNvSpPr txBox="1"/>
          <p:nvPr>
            <p:ph idx="1" type="body"/>
          </p:nvPr>
        </p:nvSpPr>
        <p:spPr>
          <a:xfrm>
            <a:off x="3244950" y="1065500"/>
            <a:ext cx="5587200" cy="3719700"/>
          </a:xfrm>
          <a:prstGeom prst="rect">
            <a:avLst/>
          </a:prstGeom>
          <a:noFill/>
          <a:ln>
            <a:noFill/>
          </a:ln>
        </p:spPr>
        <p:txBody>
          <a:bodyPr anchorCtr="0" anchor="ctr" bIns="91425" lIns="91425" spcFirstLastPara="1" rIns="91425" wrap="square" tIns="91425">
            <a:normAutofit fontScale="77500" lnSpcReduction="10000"/>
          </a:bodyPr>
          <a:lstStyle/>
          <a:p>
            <a:pPr indent="0" lvl="0" marL="0" rtl="0" algn="ctr">
              <a:lnSpc>
                <a:spcPct val="115000"/>
              </a:lnSpc>
              <a:spcBef>
                <a:spcPts val="0"/>
              </a:spcBef>
              <a:spcAft>
                <a:spcPts val="0"/>
              </a:spcAft>
              <a:buSzPct val="75000"/>
              <a:buNone/>
            </a:pPr>
            <a:r>
              <a:rPr b="1" lang="en" sz="2400">
                <a:solidFill>
                  <a:srgbClr val="FF6720"/>
                </a:solidFill>
              </a:rPr>
              <a:t>You need to know more about how the application works → </a:t>
            </a:r>
            <a:endParaRPr b="1" sz="2400">
              <a:solidFill>
                <a:srgbClr val="FF6720"/>
              </a:solidFill>
            </a:endParaRPr>
          </a:p>
          <a:p>
            <a:pPr indent="0" lvl="0" marL="0" rtl="0" algn="ctr">
              <a:lnSpc>
                <a:spcPct val="115000"/>
              </a:lnSpc>
              <a:spcBef>
                <a:spcPts val="0"/>
              </a:spcBef>
              <a:spcAft>
                <a:spcPts val="0"/>
              </a:spcAft>
              <a:buSzPct val="75000"/>
              <a:buNone/>
            </a:pPr>
            <a:r>
              <a:t/>
            </a:r>
            <a:endParaRPr sz="2400">
              <a:solidFill>
                <a:schemeClr val="lt1"/>
              </a:solidFill>
            </a:endParaRPr>
          </a:p>
          <a:p>
            <a:pPr indent="0" lvl="0" marL="0" rtl="0" algn="ctr">
              <a:lnSpc>
                <a:spcPct val="115000"/>
              </a:lnSpc>
              <a:spcBef>
                <a:spcPts val="0"/>
              </a:spcBef>
              <a:spcAft>
                <a:spcPts val="0"/>
              </a:spcAft>
              <a:buSzPct val="75000"/>
              <a:buNone/>
            </a:pPr>
            <a:r>
              <a:rPr lang="en" sz="2400">
                <a:solidFill>
                  <a:schemeClr val="lt1"/>
                </a:solidFill>
              </a:rPr>
              <a:t>Dashboard: Tracks your progress &amp; deadlines. </a:t>
            </a:r>
            <a:endParaRPr sz="2400">
              <a:solidFill>
                <a:schemeClr val="lt1"/>
              </a:solidFill>
            </a:endParaRPr>
          </a:p>
          <a:p>
            <a:pPr indent="0" lvl="0" marL="0" rtl="0" algn="ctr">
              <a:lnSpc>
                <a:spcPct val="115000"/>
              </a:lnSpc>
              <a:spcBef>
                <a:spcPts val="0"/>
              </a:spcBef>
              <a:spcAft>
                <a:spcPts val="0"/>
              </a:spcAft>
              <a:buSzPct val="75000"/>
              <a:buNone/>
            </a:pPr>
            <a:r>
              <a:t/>
            </a:r>
            <a:endParaRPr sz="2400">
              <a:solidFill>
                <a:schemeClr val="lt1"/>
              </a:solidFill>
            </a:endParaRPr>
          </a:p>
          <a:p>
            <a:pPr indent="0" lvl="0" marL="0" rtl="0" algn="ctr">
              <a:lnSpc>
                <a:spcPct val="115000"/>
              </a:lnSpc>
              <a:spcBef>
                <a:spcPts val="0"/>
              </a:spcBef>
              <a:spcAft>
                <a:spcPts val="0"/>
              </a:spcAft>
              <a:buSzPct val="75000"/>
              <a:buNone/>
            </a:pPr>
            <a:r>
              <a:rPr lang="en" sz="2400">
                <a:solidFill>
                  <a:schemeClr val="lt1"/>
                </a:solidFill>
              </a:rPr>
              <a:t>My Colleges: School-specific questions &amp; recommendations. </a:t>
            </a:r>
            <a:endParaRPr sz="2400">
              <a:solidFill>
                <a:schemeClr val="lt1"/>
              </a:solidFill>
            </a:endParaRPr>
          </a:p>
          <a:p>
            <a:pPr indent="0" lvl="0" marL="0" rtl="0" algn="ctr">
              <a:lnSpc>
                <a:spcPct val="115000"/>
              </a:lnSpc>
              <a:spcBef>
                <a:spcPts val="0"/>
              </a:spcBef>
              <a:spcAft>
                <a:spcPts val="0"/>
              </a:spcAft>
              <a:buSzPct val="75000"/>
              <a:buNone/>
            </a:pPr>
            <a:r>
              <a:rPr lang="en" sz="2400">
                <a:solidFill>
                  <a:schemeClr val="lt1"/>
                </a:solidFill>
              </a:rPr>
              <a:t>College Search: Find &amp; add schools to your list. </a:t>
            </a:r>
            <a:endParaRPr sz="2400">
              <a:solidFill>
                <a:schemeClr val="lt1"/>
              </a:solidFill>
            </a:endParaRPr>
          </a:p>
          <a:p>
            <a:pPr indent="0" lvl="0" marL="0" rtl="0" algn="ctr">
              <a:lnSpc>
                <a:spcPct val="115000"/>
              </a:lnSpc>
              <a:spcBef>
                <a:spcPts val="0"/>
              </a:spcBef>
              <a:spcAft>
                <a:spcPts val="0"/>
              </a:spcAft>
              <a:buSzPct val="75000"/>
              <a:buNone/>
            </a:pPr>
            <a:r>
              <a:t/>
            </a:r>
            <a:endParaRPr sz="2400">
              <a:solidFill>
                <a:schemeClr val="lt1"/>
              </a:solidFill>
            </a:endParaRPr>
          </a:p>
          <a:p>
            <a:pPr indent="0" lvl="0" marL="0" rtl="0" algn="ctr">
              <a:lnSpc>
                <a:spcPct val="115000"/>
              </a:lnSpc>
              <a:spcBef>
                <a:spcPts val="0"/>
              </a:spcBef>
              <a:spcAft>
                <a:spcPts val="0"/>
              </a:spcAft>
              <a:buSzPct val="75000"/>
              <a:buNone/>
            </a:pPr>
            <a:r>
              <a:rPr lang="en" sz="2400">
                <a:solidFill>
                  <a:schemeClr val="lt1"/>
                </a:solidFill>
              </a:rPr>
              <a:t>Common App: Fill in your main profile &amp; </a:t>
            </a:r>
            <a:r>
              <a:rPr lang="en" sz="2400">
                <a:solidFill>
                  <a:schemeClr val="lt1"/>
                </a:solidFill>
              </a:rPr>
              <a:t>activities.</a:t>
            </a:r>
            <a:endParaRPr sz="2400">
              <a:solidFill>
                <a:schemeClr val="lt1"/>
              </a:solidFill>
            </a:endParaRPr>
          </a:p>
        </p:txBody>
      </p:sp>
      <p:sp>
        <p:nvSpPr>
          <p:cNvPr id="81" name="Google Shape;81;p16"/>
          <p:cNvSpPr txBox="1"/>
          <p:nvPr>
            <p:ph idx="1" type="body"/>
          </p:nvPr>
        </p:nvSpPr>
        <p:spPr>
          <a:xfrm>
            <a:off x="1743550" y="122675"/>
            <a:ext cx="7134000" cy="535200"/>
          </a:xfrm>
          <a:prstGeom prst="rect">
            <a:avLst/>
          </a:prstGeom>
          <a:noFill/>
          <a:ln>
            <a:noFill/>
          </a:ln>
        </p:spPr>
        <p:txBody>
          <a:bodyPr anchorCtr="0" anchor="ctr" bIns="91425" lIns="91425" spcFirstLastPara="1" rIns="91425" wrap="square" tIns="91425">
            <a:noAutofit/>
          </a:bodyPr>
          <a:lstStyle/>
          <a:p>
            <a:pPr indent="0" lvl="0" marL="0" rtl="0" algn="ctr">
              <a:lnSpc>
                <a:spcPct val="95000"/>
              </a:lnSpc>
              <a:spcBef>
                <a:spcPts val="0"/>
              </a:spcBef>
              <a:spcAft>
                <a:spcPts val="0"/>
              </a:spcAft>
              <a:buSzPts val="1800"/>
              <a:buNone/>
            </a:pPr>
            <a:r>
              <a:rPr b="1" lang="en" sz="2400">
                <a:solidFill>
                  <a:srgbClr val="FF6720"/>
                </a:solidFill>
              </a:rPr>
              <a:t>Now that you have created your account</a:t>
            </a:r>
            <a:r>
              <a:rPr b="1" lang="en" sz="2400">
                <a:solidFill>
                  <a:srgbClr val="FF6720"/>
                </a:solidFill>
              </a:rPr>
              <a:t>…</a:t>
            </a:r>
            <a:endParaRPr b="1" sz="2400">
              <a:solidFill>
                <a:srgbClr val="FF6720"/>
              </a:solidFill>
            </a:endParaRPr>
          </a:p>
        </p:txBody>
      </p:sp>
      <p:pic>
        <p:nvPicPr>
          <p:cNvPr id="82" name="Google Shape;82;p16"/>
          <p:cNvPicPr preferRelativeResize="0"/>
          <p:nvPr/>
        </p:nvPicPr>
        <p:blipFill>
          <a:blip r:embed="rId3">
            <a:alphaModFix/>
          </a:blip>
          <a:stretch>
            <a:fillRect/>
          </a:stretch>
        </p:blipFill>
        <p:spPr>
          <a:xfrm>
            <a:off x="266550" y="1343025"/>
            <a:ext cx="2940151" cy="1997401"/>
          </a:xfrm>
          <a:prstGeom prst="rect">
            <a:avLst/>
          </a:prstGeom>
          <a:noFill/>
          <a:ln>
            <a:noFill/>
          </a:ln>
        </p:spPr>
      </p:pic>
      <p:pic>
        <p:nvPicPr>
          <p:cNvPr id="83" name="Google Shape;83;p16"/>
          <p:cNvPicPr preferRelativeResize="0"/>
          <p:nvPr/>
        </p:nvPicPr>
        <p:blipFill rotWithShape="1">
          <a:blip r:embed="rId4">
            <a:alphaModFix/>
          </a:blip>
          <a:srcRect b="160" l="0" r="0" t="150"/>
          <a:stretch/>
        </p:blipFill>
        <p:spPr>
          <a:xfrm>
            <a:off x="0" y="0"/>
            <a:ext cx="1524000" cy="723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87" name="Shape 87"/>
        <p:cNvGrpSpPr/>
        <p:nvPr/>
      </p:nvGrpSpPr>
      <p:grpSpPr>
        <a:xfrm>
          <a:off x="0" y="0"/>
          <a:ext cx="0" cy="0"/>
          <a:chOff x="0" y="0"/>
          <a:chExt cx="0" cy="0"/>
        </a:xfrm>
      </p:grpSpPr>
      <p:sp>
        <p:nvSpPr>
          <p:cNvPr id="88" name="Google Shape;88;p17"/>
          <p:cNvSpPr txBox="1"/>
          <p:nvPr>
            <p:ph idx="1" type="body"/>
          </p:nvPr>
        </p:nvSpPr>
        <p:spPr>
          <a:xfrm>
            <a:off x="280075" y="723900"/>
            <a:ext cx="5263500" cy="3817800"/>
          </a:xfrm>
          <a:prstGeom prst="rect">
            <a:avLst/>
          </a:prstGeom>
          <a:noFill/>
          <a:ln>
            <a:noFill/>
          </a:ln>
        </p:spPr>
        <p:txBody>
          <a:bodyPr anchorCtr="0" anchor="ctr" bIns="91425" lIns="91425" spcFirstLastPara="1" rIns="91425" wrap="square" tIns="91425">
            <a:normAutofit fontScale="77500" lnSpcReduction="10000"/>
          </a:bodyPr>
          <a:lstStyle/>
          <a:p>
            <a:pPr indent="0" lvl="0" marL="0" rtl="0" algn="l">
              <a:lnSpc>
                <a:spcPct val="105000"/>
              </a:lnSpc>
              <a:spcBef>
                <a:spcPts val="0"/>
              </a:spcBef>
              <a:spcAft>
                <a:spcPts val="0"/>
              </a:spcAft>
              <a:buSzPct val="99889"/>
              <a:buNone/>
            </a:pPr>
            <a:r>
              <a:rPr b="1" lang="en" sz="2120">
                <a:solidFill>
                  <a:srgbClr val="FF6720"/>
                </a:solidFill>
              </a:rPr>
              <a:t>Step 1</a:t>
            </a:r>
            <a:r>
              <a:rPr lang="en" sz="2120">
                <a:solidFill>
                  <a:srgbClr val="FF6720"/>
                </a:solidFill>
              </a:rPr>
              <a:t>: </a:t>
            </a:r>
            <a:r>
              <a:rPr lang="en" sz="2120">
                <a:solidFill>
                  <a:schemeClr val="lt1"/>
                </a:solidFill>
              </a:rPr>
              <a:t>Start by reviewing the FAQs from the Surviving the College Application Process series.</a:t>
            </a:r>
            <a:endParaRPr sz="2120">
              <a:solidFill>
                <a:schemeClr val="lt1"/>
              </a:solidFill>
            </a:endParaRPr>
          </a:p>
          <a:p>
            <a:pPr indent="0" lvl="0" marL="0" rtl="0" algn="l">
              <a:lnSpc>
                <a:spcPct val="105000"/>
              </a:lnSpc>
              <a:spcBef>
                <a:spcPts val="1200"/>
              </a:spcBef>
              <a:spcAft>
                <a:spcPts val="0"/>
              </a:spcAft>
              <a:buSzPct val="99889"/>
              <a:buNone/>
            </a:pPr>
            <a:r>
              <a:rPr lang="en" sz="2120">
                <a:solidFill>
                  <a:schemeClr val="lt1"/>
                </a:solidFill>
              </a:rPr>
              <a:t>These presentations will help you understand:</a:t>
            </a:r>
            <a:endParaRPr sz="2120">
              <a:solidFill>
                <a:schemeClr val="lt1"/>
              </a:solidFill>
            </a:endParaRPr>
          </a:p>
          <a:p>
            <a:pPr indent="457200" lvl="0" marL="0" rtl="0" algn="l">
              <a:lnSpc>
                <a:spcPct val="105000"/>
              </a:lnSpc>
              <a:spcBef>
                <a:spcPts val="1200"/>
              </a:spcBef>
              <a:spcAft>
                <a:spcPts val="0"/>
              </a:spcAft>
              <a:buSzPct val="99889"/>
              <a:buNone/>
            </a:pPr>
            <a:r>
              <a:rPr lang="en" sz="2120">
                <a:solidFill>
                  <a:schemeClr val="lt1"/>
                </a:solidFill>
              </a:rPr>
              <a:t>How to write for college applications</a:t>
            </a:r>
            <a:endParaRPr sz="2120">
              <a:solidFill>
                <a:schemeClr val="lt1"/>
              </a:solidFill>
            </a:endParaRPr>
          </a:p>
          <a:p>
            <a:pPr indent="457200" lvl="0" marL="0" rtl="0" algn="l">
              <a:lnSpc>
                <a:spcPct val="105000"/>
              </a:lnSpc>
              <a:spcBef>
                <a:spcPts val="1200"/>
              </a:spcBef>
              <a:spcAft>
                <a:spcPts val="0"/>
              </a:spcAft>
              <a:buSzPct val="99889"/>
              <a:buNone/>
            </a:pPr>
            <a:r>
              <a:rPr lang="en" sz="2120">
                <a:solidFill>
                  <a:schemeClr val="lt1"/>
                </a:solidFill>
              </a:rPr>
              <a:t>The different types of applications</a:t>
            </a:r>
            <a:endParaRPr sz="2120">
              <a:solidFill>
                <a:schemeClr val="lt1"/>
              </a:solidFill>
            </a:endParaRPr>
          </a:p>
          <a:p>
            <a:pPr indent="0" lvl="0" marL="457200" rtl="0" algn="l">
              <a:lnSpc>
                <a:spcPct val="105000"/>
              </a:lnSpc>
              <a:spcBef>
                <a:spcPts val="1200"/>
              </a:spcBef>
              <a:spcAft>
                <a:spcPts val="0"/>
              </a:spcAft>
              <a:buSzPct val="99889"/>
              <a:buNone/>
            </a:pPr>
            <a:r>
              <a:rPr lang="en" sz="2120">
                <a:solidFill>
                  <a:schemeClr val="lt1"/>
                </a:solidFill>
              </a:rPr>
              <a:t>What to expect during the overall application process</a:t>
            </a:r>
            <a:endParaRPr sz="2120">
              <a:solidFill>
                <a:schemeClr val="lt1"/>
              </a:solidFill>
            </a:endParaRPr>
          </a:p>
          <a:p>
            <a:pPr indent="0" lvl="0" marL="0" rtl="0" algn="l">
              <a:lnSpc>
                <a:spcPct val="105000"/>
              </a:lnSpc>
              <a:spcBef>
                <a:spcPts val="1200"/>
              </a:spcBef>
              <a:spcAft>
                <a:spcPts val="0"/>
              </a:spcAft>
              <a:buSzPct val="99889"/>
              <a:buNone/>
            </a:pPr>
            <a:r>
              <a:t/>
            </a:r>
            <a:endParaRPr sz="2120">
              <a:solidFill>
                <a:schemeClr val="lt1"/>
              </a:solidFill>
            </a:endParaRPr>
          </a:p>
          <a:p>
            <a:pPr indent="0" lvl="0" marL="0" rtl="0" algn="l">
              <a:lnSpc>
                <a:spcPct val="105000"/>
              </a:lnSpc>
              <a:spcBef>
                <a:spcPts val="1200"/>
              </a:spcBef>
              <a:spcAft>
                <a:spcPts val="1200"/>
              </a:spcAft>
              <a:buSzPct val="99889"/>
              <a:buNone/>
            </a:pPr>
            <a:r>
              <a:rPr b="1" lang="en" sz="2120">
                <a:solidFill>
                  <a:srgbClr val="FF6720"/>
                </a:solidFill>
              </a:rPr>
              <a:t>Step 2</a:t>
            </a:r>
            <a:r>
              <a:rPr lang="en" sz="2120">
                <a:solidFill>
                  <a:srgbClr val="FF6720"/>
                </a:solidFill>
              </a:rPr>
              <a:t>: </a:t>
            </a:r>
            <a:r>
              <a:rPr lang="en" sz="2120">
                <a:solidFill>
                  <a:schemeClr val="lt1"/>
                </a:solidFill>
              </a:rPr>
              <a:t>Open the </a:t>
            </a:r>
            <a:r>
              <a:rPr lang="en" sz="2120" u="sng">
                <a:solidFill>
                  <a:schemeClr val="hlink"/>
                </a:solidFill>
                <a:hlinkClick r:id="rId3"/>
              </a:rPr>
              <a:t>College Application Checklist</a:t>
            </a:r>
            <a:r>
              <a:rPr lang="en" sz="2120">
                <a:solidFill>
                  <a:schemeClr val="lt1"/>
                </a:solidFill>
              </a:rPr>
              <a:t> from the same series and make your own copy to track your progress and stay organized.</a:t>
            </a:r>
            <a:endParaRPr sz="2120">
              <a:solidFill>
                <a:schemeClr val="lt1"/>
              </a:solidFill>
            </a:endParaRPr>
          </a:p>
        </p:txBody>
      </p:sp>
      <p:pic>
        <p:nvPicPr>
          <p:cNvPr id="89" name="Google Shape;89;p17"/>
          <p:cNvPicPr preferRelativeResize="0"/>
          <p:nvPr/>
        </p:nvPicPr>
        <p:blipFill rotWithShape="1">
          <a:blip r:embed="rId4">
            <a:alphaModFix/>
          </a:blip>
          <a:srcRect b="0" l="0" r="0" t="0"/>
          <a:stretch/>
        </p:blipFill>
        <p:spPr>
          <a:xfrm>
            <a:off x="5863725" y="2752213"/>
            <a:ext cx="2841150" cy="1475675"/>
          </a:xfrm>
          <a:prstGeom prst="rect">
            <a:avLst/>
          </a:prstGeom>
          <a:noFill/>
          <a:ln>
            <a:noFill/>
          </a:ln>
        </p:spPr>
      </p:pic>
      <p:sp>
        <p:nvSpPr>
          <p:cNvPr id="90" name="Google Shape;90;p17"/>
          <p:cNvSpPr txBox="1"/>
          <p:nvPr/>
        </p:nvSpPr>
        <p:spPr>
          <a:xfrm>
            <a:off x="5863725" y="587675"/>
            <a:ext cx="2566800" cy="18705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1" i="0" lang="en" sz="3600" u="none" cap="none" strike="noStrike">
                <a:solidFill>
                  <a:schemeClr val="lt1"/>
                </a:solidFill>
                <a:latin typeface="Poppins"/>
                <a:ea typeface="Poppins"/>
                <a:cs typeface="Poppins"/>
                <a:sym typeface="Poppins"/>
              </a:rPr>
              <a:t>Launch Into Your Future</a:t>
            </a:r>
            <a:endParaRPr b="1" i="0" sz="3600" u="none" cap="none" strike="noStrike">
              <a:solidFill>
                <a:schemeClr val="lt1"/>
              </a:solidFill>
              <a:latin typeface="Poppins"/>
              <a:ea typeface="Poppins"/>
              <a:cs typeface="Poppins"/>
              <a:sym typeface="Poppins"/>
            </a:endParaRPr>
          </a:p>
        </p:txBody>
      </p:sp>
      <p:pic>
        <p:nvPicPr>
          <p:cNvPr id="91" name="Google Shape;91;p17"/>
          <p:cNvPicPr preferRelativeResize="0"/>
          <p:nvPr/>
        </p:nvPicPr>
        <p:blipFill rotWithShape="1">
          <a:blip r:embed="rId5">
            <a:alphaModFix/>
          </a:blip>
          <a:srcRect b="160" l="0" r="0" t="150"/>
          <a:stretch/>
        </p:blipFill>
        <p:spPr>
          <a:xfrm>
            <a:off x="0" y="0"/>
            <a:ext cx="1524000" cy="723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95" name="Shape 95"/>
        <p:cNvGrpSpPr/>
        <p:nvPr/>
      </p:nvGrpSpPr>
      <p:grpSpPr>
        <a:xfrm>
          <a:off x="0" y="0"/>
          <a:ext cx="0" cy="0"/>
          <a:chOff x="0" y="0"/>
          <a:chExt cx="0" cy="0"/>
        </a:xfrm>
      </p:grpSpPr>
      <p:sp>
        <p:nvSpPr>
          <p:cNvPr id="96" name="Google Shape;96;p18"/>
          <p:cNvSpPr txBox="1"/>
          <p:nvPr>
            <p:ph idx="1" type="body"/>
          </p:nvPr>
        </p:nvSpPr>
        <p:spPr>
          <a:xfrm>
            <a:off x="280075" y="382100"/>
            <a:ext cx="4291800" cy="4159500"/>
          </a:xfrm>
          <a:prstGeom prst="rect">
            <a:avLst/>
          </a:prstGeom>
          <a:noFill/>
          <a:ln>
            <a:noFill/>
          </a:ln>
        </p:spPr>
        <p:txBody>
          <a:bodyPr anchorCtr="0" anchor="ctr" bIns="91425" lIns="91425" spcFirstLastPara="1" rIns="91425" wrap="square" tIns="91425">
            <a:normAutofit/>
          </a:bodyPr>
          <a:lstStyle/>
          <a:p>
            <a:pPr indent="0" lvl="0" marL="0" rtl="0" algn="l">
              <a:lnSpc>
                <a:spcPct val="105000"/>
              </a:lnSpc>
              <a:spcBef>
                <a:spcPts val="0"/>
              </a:spcBef>
              <a:spcAft>
                <a:spcPts val="1200"/>
              </a:spcAft>
              <a:buSzPts val="1800"/>
              <a:buNone/>
            </a:pPr>
            <a:r>
              <a:rPr lang="en" sz="2920">
                <a:solidFill>
                  <a:schemeClr val="lt1"/>
                </a:solidFill>
              </a:rPr>
              <a:t>These in-state and out-of-state colleges are waiving their application fees during Launch Into Your Future Month!</a:t>
            </a:r>
            <a:endParaRPr sz="2920">
              <a:solidFill>
                <a:schemeClr val="lt1"/>
              </a:solidFill>
            </a:endParaRPr>
          </a:p>
        </p:txBody>
      </p:sp>
      <p:sp>
        <p:nvSpPr>
          <p:cNvPr id="97" name="Google Shape;97;p18"/>
          <p:cNvSpPr txBox="1"/>
          <p:nvPr/>
        </p:nvSpPr>
        <p:spPr>
          <a:xfrm>
            <a:off x="5262125" y="813150"/>
            <a:ext cx="3075300" cy="106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Poppins"/>
                <a:ea typeface="Poppins"/>
                <a:cs typeface="Poppins"/>
                <a:sym typeface="Poppins"/>
              </a:rPr>
              <a:t>Waived Application Fees</a:t>
            </a:r>
            <a:endParaRPr b="1" i="0" sz="3000" u="none" cap="none" strike="noStrike">
              <a:solidFill>
                <a:schemeClr val="lt1"/>
              </a:solidFill>
              <a:latin typeface="Poppins"/>
              <a:ea typeface="Poppins"/>
              <a:cs typeface="Poppins"/>
              <a:sym typeface="Poppins"/>
            </a:endParaRPr>
          </a:p>
        </p:txBody>
      </p:sp>
      <p:pic>
        <p:nvPicPr>
          <p:cNvPr id="98" name="Google Shape;98;p18"/>
          <p:cNvPicPr preferRelativeResize="0"/>
          <p:nvPr/>
        </p:nvPicPr>
        <p:blipFill rotWithShape="1">
          <a:blip r:embed="rId3">
            <a:alphaModFix/>
          </a:blip>
          <a:srcRect b="0" l="0" r="0" t="0"/>
          <a:stretch/>
        </p:blipFill>
        <p:spPr>
          <a:xfrm>
            <a:off x="4907875" y="2487025"/>
            <a:ext cx="3799125" cy="2181925"/>
          </a:xfrm>
          <a:prstGeom prst="rect">
            <a:avLst/>
          </a:prstGeom>
          <a:noFill/>
          <a:ln>
            <a:noFill/>
          </a:ln>
        </p:spPr>
      </p:pic>
      <p:pic>
        <p:nvPicPr>
          <p:cNvPr id="99" name="Google Shape;99;p18"/>
          <p:cNvPicPr preferRelativeResize="0"/>
          <p:nvPr/>
        </p:nvPicPr>
        <p:blipFill rotWithShape="1">
          <a:blip r:embed="rId4">
            <a:alphaModFix/>
          </a:blip>
          <a:srcRect b="160" l="0" r="0" t="150"/>
          <a:stretch/>
        </p:blipFill>
        <p:spPr>
          <a:xfrm>
            <a:off x="0" y="0"/>
            <a:ext cx="1524000" cy="723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03" name="Shape 103"/>
        <p:cNvGrpSpPr/>
        <p:nvPr/>
      </p:nvGrpSpPr>
      <p:grpSpPr>
        <a:xfrm>
          <a:off x="0" y="0"/>
          <a:ext cx="0" cy="0"/>
          <a:chOff x="0" y="0"/>
          <a:chExt cx="0" cy="0"/>
        </a:xfrm>
      </p:grpSpPr>
      <p:sp>
        <p:nvSpPr>
          <p:cNvPr id="104" name="Google Shape;104;p19"/>
          <p:cNvSpPr txBox="1"/>
          <p:nvPr>
            <p:ph idx="1" type="body"/>
          </p:nvPr>
        </p:nvSpPr>
        <p:spPr>
          <a:xfrm>
            <a:off x="221300" y="830425"/>
            <a:ext cx="8610900" cy="4191300"/>
          </a:xfrm>
          <a:prstGeom prst="rect">
            <a:avLst/>
          </a:prstGeom>
          <a:noFill/>
          <a:ln>
            <a:noFill/>
          </a:ln>
        </p:spPr>
        <p:txBody>
          <a:bodyPr anchorCtr="0" anchor="ctr" bIns="91425" lIns="91425" spcFirstLastPara="1" rIns="91425" wrap="square" tIns="91425">
            <a:normAutofit fontScale="55000"/>
          </a:bodyPr>
          <a:lstStyle/>
          <a:p>
            <a:pPr indent="0" lvl="0" marL="0" rtl="0" algn="l">
              <a:lnSpc>
                <a:spcPct val="115000"/>
              </a:lnSpc>
              <a:spcBef>
                <a:spcPts val="0"/>
              </a:spcBef>
              <a:spcAft>
                <a:spcPts val="0"/>
              </a:spcAft>
              <a:buSzPct val="136364"/>
              <a:buNone/>
            </a:pPr>
            <a:r>
              <a:rPr lang="en" sz="2400">
                <a:solidFill>
                  <a:srgbClr val="FF6720"/>
                </a:solidFill>
              </a:rPr>
              <a:t>If applying to college is a part of your post-secondary plans, please consider the the following information as you enter your senior year →  </a:t>
            </a:r>
            <a:endParaRPr sz="2400">
              <a:solidFill>
                <a:srgbClr val="FF6720"/>
              </a:solidFill>
            </a:endParaRPr>
          </a:p>
          <a:p>
            <a:pPr indent="-312420" lvl="0" marL="457200" rtl="0" algn="l">
              <a:lnSpc>
                <a:spcPct val="115000"/>
              </a:lnSpc>
              <a:spcBef>
                <a:spcPts val="1200"/>
              </a:spcBef>
              <a:spcAft>
                <a:spcPts val="0"/>
              </a:spcAft>
              <a:buClr>
                <a:schemeClr val="lt1"/>
              </a:buClr>
              <a:buSzPct val="100000"/>
              <a:buChar char="●"/>
            </a:pPr>
            <a:r>
              <a:rPr lang="en" sz="2400">
                <a:solidFill>
                  <a:schemeClr val="lt1"/>
                </a:solidFill>
              </a:rPr>
              <a:t>College List → Have a balanced list of reach, match, and safety schools (around 6–10 colleges)</a:t>
            </a:r>
            <a:endParaRPr sz="2400">
              <a:solidFill>
                <a:schemeClr val="lt1"/>
              </a:solidFill>
            </a:endParaRPr>
          </a:p>
          <a:p>
            <a:pPr indent="-312420" lvl="0" marL="457200" rtl="0" algn="l">
              <a:lnSpc>
                <a:spcPct val="115000"/>
              </a:lnSpc>
              <a:spcBef>
                <a:spcPts val="0"/>
              </a:spcBef>
              <a:spcAft>
                <a:spcPts val="0"/>
              </a:spcAft>
              <a:buClr>
                <a:schemeClr val="lt1"/>
              </a:buClr>
              <a:buSzPct val="100000"/>
              <a:buChar char="●"/>
            </a:pPr>
            <a:r>
              <a:rPr lang="en" sz="2400">
                <a:solidFill>
                  <a:schemeClr val="lt1"/>
                </a:solidFill>
              </a:rPr>
              <a:t>Campus Visits → Completed a few college visits (in-person or virtual) or made plans to visit during the summer</a:t>
            </a:r>
            <a:endParaRPr sz="2400">
              <a:solidFill>
                <a:schemeClr val="lt1"/>
              </a:solidFill>
            </a:endParaRPr>
          </a:p>
          <a:p>
            <a:pPr indent="-312420" lvl="0" marL="457200" rtl="0" algn="l">
              <a:lnSpc>
                <a:spcPct val="115000"/>
              </a:lnSpc>
              <a:spcBef>
                <a:spcPts val="0"/>
              </a:spcBef>
              <a:spcAft>
                <a:spcPts val="0"/>
              </a:spcAft>
              <a:buClr>
                <a:schemeClr val="lt1"/>
              </a:buClr>
              <a:buSzPct val="100000"/>
              <a:buChar char="●"/>
            </a:pPr>
            <a:r>
              <a:rPr lang="en" sz="2400">
                <a:solidFill>
                  <a:schemeClr val="lt1"/>
                </a:solidFill>
              </a:rPr>
              <a:t>SAT/ACT → You took the SAT in March 2025, do you need to take it again this fall? [Note: Check to see your schools’ test requirements before you decide.]</a:t>
            </a:r>
            <a:endParaRPr sz="2400">
              <a:solidFill>
                <a:schemeClr val="lt1"/>
              </a:solidFill>
            </a:endParaRPr>
          </a:p>
          <a:p>
            <a:pPr indent="-312420" lvl="0" marL="457200" rtl="0" algn="l">
              <a:lnSpc>
                <a:spcPct val="115000"/>
              </a:lnSpc>
              <a:spcBef>
                <a:spcPts val="0"/>
              </a:spcBef>
              <a:spcAft>
                <a:spcPts val="0"/>
              </a:spcAft>
              <a:buClr>
                <a:schemeClr val="lt1"/>
              </a:buClr>
              <a:buSzPct val="100000"/>
              <a:buChar char="●"/>
            </a:pPr>
            <a:r>
              <a:rPr lang="en" sz="2400">
                <a:solidFill>
                  <a:schemeClr val="lt1"/>
                </a:solidFill>
              </a:rPr>
              <a:t>Resume or Activity List → Create a draft of your activities, honors, and leadership roles for applications. [Note: If your list of extracurricular activities, experiences, etc. is lower than expected, what can you join this fall?]</a:t>
            </a:r>
            <a:endParaRPr sz="2400">
              <a:solidFill>
                <a:schemeClr val="lt1"/>
              </a:solidFill>
            </a:endParaRPr>
          </a:p>
          <a:p>
            <a:pPr indent="-312420" lvl="0" marL="457200" rtl="0" algn="l">
              <a:lnSpc>
                <a:spcPct val="115000"/>
              </a:lnSpc>
              <a:spcBef>
                <a:spcPts val="0"/>
              </a:spcBef>
              <a:spcAft>
                <a:spcPts val="0"/>
              </a:spcAft>
              <a:buClr>
                <a:schemeClr val="lt1"/>
              </a:buClr>
              <a:buSzPct val="100000"/>
              <a:buChar char="●"/>
            </a:pPr>
            <a:r>
              <a:rPr lang="en" sz="2400" u="sng">
                <a:solidFill>
                  <a:schemeClr val="hlink"/>
                </a:solidFill>
                <a:hlinkClick r:id="rId3"/>
              </a:rPr>
              <a:t>Letters of Recommendation</a:t>
            </a:r>
            <a:r>
              <a:rPr lang="en" sz="2400">
                <a:solidFill>
                  <a:schemeClr val="lt1"/>
                </a:solidFill>
              </a:rPr>
              <a:t> → Identify and ask teachers or counselors for letters of recommendation as needed. [Note: Check your schools’ requirements in the Common App before asking for too many.]</a:t>
            </a:r>
            <a:endParaRPr sz="2400">
              <a:solidFill>
                <a:schemeClr val="lt1"/>
              </a:solidFill>
            </a:endParaRPr>
          </a:p>
          <a:p>
            <a:pPr indent="-312420" lvl="0" marL="457200" rtl="0" algn="l">
              <a:lnSpc>
                <a:spcPct val="115000"/>
              </a:lnSpc>
              <a:spcBef>
                <a:spcPts val="0"/>
              </a:spcBef>
              <a:spcAft>
                <a:spcPts val="0"/>
              </a:spcAft>
              <a:buClr>
                <a:schemeClr val="lt1"/>
              </a:buClr>
              <a:buSzPct val="100000"/>
              <a:buChar char="●"/>
            </a:pPr>
            <a:r>
              <a:rPr lang="en" sz="2400">
                <a:solidFill>
                  <a:schemeClr val="lt1"/>
                </a:solidFill>
              </a:rPr>
              <a:t>Personal Statement → Started brainstorming or drafting your college essay/personal statement</a:t>
            </a:r>
            <a:endParaRPr sz="2400">
              <a:solidFill>
                <a:schemeClr val="lt1"/>
              </a:solidFill>
            </a:endParaRPr>
          </a:p>
          <a:p>
            <a:pPr indent="-312420" lvl="0" marL="457200" rtl="0" algn="l">
              <a:lnSpc>
                <a:spcPct val="115000"/>
              </a:lnSpc>
              <a:spcBef>
                <a:spcPts val="0"/>
              </a:spcBef>
              <a:spcAft>
                <a:spcPts val="0"/>
              </a:spcAft>
              <a:buClr>
                <a:schemeClr val="lt1"/>
              </a:buClr>
              <a:buSzPct val="100000"/>
              <a:buChar char="●"/>
            </a:pPr>
            <a:r>
              <a:rPr lang="en" sz="2400" u="sng">
                <a:solidFill>
                  <a:schemeClr val="hlink"/>
                </a:solidFill>
                <a:hlinkClick r:id="rId4"/>
              </a:rPr>
              <a:t>Financial Aid Awareness</a:t>
            </a:r>
            <a:r>
              <a:rPr lang="en" sz="2400">
                <a:solidFill>
                  <a:schemeClr val="lt1"/>
                </a:solidFill>
              </a:rPr>
              <a:t> → Talk with family about college costs and started learning about FAFSA, scholarships, and financial aid. [Note: You will attend FAFSA workshops in October and learn more about scholarships during your school’s Launch Into Your Future week.]</a:t>
            </a:r>
            <a:endParaRPr sz="2400">
              <a:solidFill>
                <a:schemeClr val="lt1"/>
              </a:solidFill>
            </a:endParaRPr>
          </a:p>
        </p:txBody>
      </p:sp>
      <p:sp>
        <p:nvSpPr>
          <p:cNvPr id="105" name="Google Shape;105;p19"/>
          <p:cNvSpPr txBox="1"/>
          <p:nvPr/>
        </p:nvSpPr>
        <p:spPr>
          <a:xfrm>
            <a:off x="1743550" y="207100"/>
            <a:ext cx="6464400" cy="703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Poppins"/>
                <a:ea typeface="Poppins"/>
                <a:cs typeface="Poppins"/>
                <a:sym typeface="Poppins"/>
              </a:rPr>
              <a:t>Post-Secondary Plans: College</a:t>
            </a:r>
            <a:endParaRPr b="1" i="0" sz="3000" u="none" cap="none" strike="noStrike">
              <a:solidFill>
                <a:schemeClr val="lt1"/>
              </a:solidFill>
              <a:latin typeface="Poppins"/>
              <a:ea typeface="Poppins"/>
              <a:cs typeface="Poppins"/>
              <a:sym typeface="Poppins"/>
            </a:endParaRPr>
          </a:p>
        </p:txBody>
      </p:sp>
      <p:pic>
        <p:nvPicPr>
          <p:cNvPr id="106" name="Google Shape;106;p19"/>
          <p:cNvPicPr preferRelativeResize="0"/>
          <p:nvPr/>
        </p:nvPicPr>
        <p:blipFill rotWithShape="1">
          <a:blip r:embed="rId5">
            <a:alphaModFix/>
          </a:blip>
          <a:srcRect b="160" l="0" r="0" t="150"/>
          <a:stretch/>
        </p:blipFill>
        <p:spPr>
          <a:xfrm>
            <a:off x="0" y="0"/>
            <a:ext cx="1524000" cy="723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10" name="Shape 110"/>
        <p:cNvGrpSpPr/>
        <p:nvPr/>
      </p:nvGrpSpPr>
      <p:grpSpPr>
        <a:xfrm>
          <a:off x="0" y="0"/>
          <a:ext cx="0" cy="0"/>
          <a:chOff x="0" y="0"/>
          <a:chExt cx="0" cy="0"/>
        </a:xfrm>
      </p:grpSpPr>
      <p:sp>
        <p:nvSpPr>
          <p:cNvPr id="111" name="Google Shape;111;p20"/>
          <p:cNvSpPr txBox="1"/>
          <p:nvPr>
            <p:ph idx="1" type="body"/>
          </p:nvPr>
        </p:nvSpPr>
        <p:spPr>
          <a:xfrm>
            <a:off x="2723550" y="974700"/>
            <a:ext cx="6108600" cy="4047000"/>
          </a:xfrm>
          <a:prstGeom prst="rect">
            <a:avLst/>
          </a:prstGeom>
          <a:noFill/>
          <a:ln>
            <a:noFill/>
          </a:ln>
        </p:spPr>
        <p:txBody>
          <a:bodyPr anchorCtr="0" anchor="ctr" bIns="91425" lIns="91425" spcFirstLastPara="1" rIns="91425" wrap="square" tIns="91425">
            <a:normAutofit fontScale="62500"/>
          </a:bodyPr>
          <a:lstStyle/>
          <a:p>
            <a:pPr indent="0" lvl="0" marL="0" rtl="0" algn="ctr">
              <a:lnSpc>
                <a:spcPct val="115000"/>
              </a:lnSpc>
              <a:spcBef>
                <a:spcPts val="0"/>
              </a:spcBef>
              <a:spcAft>
                <a:spcPts val="0"/>
              </a:spcAft>
              <a:buSzPct val="107143"/>
              <a:buNone/>
            </a:pPr>
            <a:r>
              <a:rPr lang="en" sz="2400">
                <a:solidFill>
                  <a:schemeClr val="lt1"/>
                </a:solidFill>
              </a:rPr>
              <a:t>A </a:t>
            </a:r>
            <a:r>
              <a:rPr lang="en" sz="2400" u="sng">
                <a:solidFill>
                  <a:schemeClr val="hlink"/>
                </a:solidFill>
                <a:hlinkClick r:id="rId3"/>
              </a:rPr>
              <a:t>wish list</a:t>
            </a:r>
            <a:r>
              <a:rPr lang="en" sz="2400">
                <a:solidFill>
                  <a:schemeClr val="lt1"/>
                </a:solidFill>
              </a:rPr>
              <a:t> helps you clarify your future goals → it encourages students to think about what they want in a college, including size, location, academic programs, and campus culture.</a:t>
            </a:r>
            <a:endParaRPr sz="2400">
              <a:solidFill>
                <a:schemeClr val="lt1"/>
              </a:solidFill>
            </a:endParaRPr>
          </a:p>
          <a:p>
            <a:pPr indent="0" lvl="0" marL="0" rtl="0" algn="ctr">
              <a:lnSpc>
                <a:spcPct val="115000"/>
              </a:lnSpc>
              <a:spcBef>
                <a:spcPts val="1200"/>
              </a:spcBef>
              <a:spcAft>
                <a:spcPts val="0"/>
              </a:spcAft>
              <a:buSzPct val="107143"/>
              <a:buNone/>
            </a:pPr>
            <a:r>
              <a:rPr lang="en" sz="2400">
                <a:solidFill>
                  <a:schemeClr val="lt1"/>
                </a:solidFill>
              </a:rPr>
              <a:t>A list will help you stay organized → A </a:t>
            </a:r>
            <a:r>
              <a:rPr lang="en" sz="2400" u="sng">
                <a:solidFill>
                  <a:schemeClr val="hlink"/>
                </a:solidFill>
                <a:hlinkClick r:id="rId4"/>
              </a:rPr>
              <a:t>focused list</a:t>
            </a:r>
            <a:r>
              <a:rPr lang="en" sz="2400">
                <a:solidFill>
                  <a:schemeClr val="lt1"/>
                </a:solidFill>
              </a:rPr>
              <a:t> helps students keep track of application deadlines, admission requirements, and financial aid options. </a:t>
            </a:r>
            <a:endParaRPr sz="2400">
              <a:solidFill>
                <a:schemeClr val="lt1"/>
              </a:solidFill>
            </a:endParaRPr>
          </a:p>
          <a:p>
            <a:pPr indent="0" lvl="0" marL="0" rtl="0" algn="ctr">
              <a:lnSpc>
                <a:spcPct val="115000"/>
              </a:lnSpc>
              <a:spcBef>
                <a:spcPts val="1200"/>
              </a:spcBef>
              <a:spcAft>
                <a:spcPts val="0"/>
              </a:spcAft>
              <a:buSzPct val="107143"/>
              <a:buNone/>
            </a:pPr>
            <a:r>
              <a:rPr lang="en" sz="2400">
                <a:solidFill>
                  <a:schemeClr val="lt1"/>
                </a:solidFill>
              </a:rPr>
              <a:t>Building a list might help you maximize your opportunities → A balanced list of reach, match, and safety schools increases the likelihood of getting accepted and receiving scholarships.</a:t>
            </a:r>
            <a:endParaRPr sz="2400">
              <a:solidFill>
                <a:schemeClr val="lt1"/>
              </a:solidFill>
            </a:endParaRPr>
          </a:p>
          <a:p>
            <a:pPr indent="0" lvl="0" marL="0" rtl="0" algn="ctr">
              <a:lnSpc>
                <a:spcPct val="115000"/>
              </a:lnSpc>
              <a:spcBef>
                <a:spcPts val="1200"/>
              </a:spcBef>
              <a:spcAft>
                <a:spcPts val="1200"/>
              </a:spcAft>
              <a:buSzPct val="107143"/>
              <a:buNone/>
            </a:pPr>
            <a:r>
              <a:rPr lang="en" sz="2400">
                <a:solidFill>
                  <a:schemeClr val="lt1"/>
                </a:solidFill>
              </a:rPr>
              <a:t>Most importantly, building your list now will help you reduce stress later → Planning ahead in your junior year gives you time to visit campuses, attend info sessions, and prepare strong applications in senior year.</a:t>
            </a:r>
            <a:endParaRPr sz="2400">
              <a:solidFill>
                <a:schemeClr val="lt1"/>
              </a:solidFill>
            </a:endParaRPr>
          </a:p>
        </p:txBody>
      </p:sp>
      <p:sp>
        <p:nvSpPr>
          <p:cNvPr id="112" name="Google Shape;112;p20"/>
          <p:cNvSpPr txBox="1"/>
          <p:nvPr>
            <p:ph idx="1" type="body"/>
          </p:nvPr>
        </p:nvSpPr>
        <p:spPr>
          <a:xfrm>
            <a:off x="311700" y="296250"/>
            <a:ext cx="8610900" cy="646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1800"/>
              <a:buNone/>
            </a:pPr>
            <a:r>
              <a:rPr b="1" lang="en" sz="3200">
                <a:solidFill>
                  <a:schemeClr val="lt1"/>
                </a:solidFill>
                <a:latin typeface="Poppins"/>
                <a:ea typeface="Poppins"/>
                <a:cs typeface="Poppins"/>
                <a:sym typeface="Poppins"/>
              </a:rPr>
              <a:t>Building a Wish List</a:t>
            </a:r>
            <a:endParaRPr b="1" sz="3200">
              <a:solidFill>
                <a:schemeClr val="lt1"/>
              </a:solidFill>
              <a:latin typeface="Poppins"/>
              <a:ea typeface="Poppins"/>
              <a:cs typeface="Poppins"/>
              <a:sym typeface="Poppins"/>
            </a:endParaRPr>
          </a:p>
        </p:txBody>
      </p:sp>
      <p:pic>
        <p:nvPicPr>
          <p:cNvPr id="113" name="Google Shape;113;p20"/>
          <p:cNvPicPr preferRelativeResize="0"/>
          <p:nvPr/>
        </p:nvPicPr>
        <p:blipFill rotWithShape="1">
          <a:blip r:embed="rId5">
            <a:alphaModFix/>
          </a:blip>
          <a:srcRect b="0" l="0" r="0" t="0"/>
          <a:stretch/>
        </p:blipFill>
        <p:spPr>
          <a:xfrm>
            <a:off x="460213" y="1520963"/>
            <a:ext cx="2143125" cy="2143125"/>
          </a:xfrm>
          <a:prstGeom prst="rect">
            <a:avLst/>
          </a:prstGeom>
          <a:noFill/>
          <a:ln>
            <a:noFill/>
          </a:ln>
        </p:spPr>
      </p:pic>
      <p:pic>
        <p:nvPicPr>
          <p:cNvPr id="114" name="Google Shape;114;p20"/>
          <p:cNvPicPr preferRelativeResize="0"/>
          <p:nvPr/>
        </p:nvPicPr>
        <p:blipFill rotWithShape="1">
          <a:blip r:embed="rId6">
            <a:alphaModFix/>
          </a:blip>
          <a:srcRect b="160" l="0" r="0" t="150"/>
          <a:stretch/>
        </p:blipFill>
        <p:spPr>
          <a:xfrm>
            <a:off x="0" y="0"/>
            <a:ext cx="1524000" cy="723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18" name="Shape 118"/>
        <p:cNvGrpSpPr/>
        <p:nvPr/>
      </p:nvGrpSpPr>
      <p:grpSpPr>
        <a:xfrm>
          <a:off x="0" y="0"/>
          <a:ext cx="0" cy="0"/>
          <a:chOff x="0" y="0"/>
          <a:chExt cx="0" cy="0"/>
        </a:xfrm>
      </p:grpSpPr>
      <p:sp>
        <p:nvSpPr>
          <p:cNvPr id="119" name="Google Shape;119;p21"/>
          <p:cNvSpPr txBox="1"/>
          <p:nvPr>
            <p:ph idx="1" type="body"/>
          </p:nvPr>
        </p:nvSpPr>
        <p:spPr>
          <a:xfrm>
            <a:off x="3821600" y="1254100"/>
            <a:ext cx="4931700" cy="3525000"/>
          </a:xfrm>
          <a:prstGeom prst="rect">
            <a:avLst/>
          </a:prstGeom>
          <a:noFill/>
          <a:ln>
            <a:noFill/>
          </a:ln>
        </p:spPr>
        <p:txBody>
          <a:bodyPr anchorCtr="0" anchor="ctr" bIns="91425" lIns="91425" spcFirstLastPara="1" rIns="91425" wrap="square" tIns="91425">
            <a:normAutofit fontScale="70000" lnSpcReduction="10000"/>
          </a:bodyPr>
          <a:lstStyle/>
          <a:p>
            <a:pPr indent="0" lvl="0" marL="0" rtl="0" algn="l">
              <a:lnSpc>
                <a:spcPct val="105000"/>
              </a:lnSpc>
              <a:spcBef>
                <a:spcPts val="0"/>
              </a:spcBef>
              <a:spcAft>
                <a:spcPts val="0"/>
              </a:spcAft>
              <a:buSzPct val="121294"/>
              <a:buNone/>
            </a:pPr>
            <a:r>
              <a:rPr lang="en" sz="2120">
                <a:solidFill>
                  <a:srgbClr val="FF6720"/>
                </a:solidFill>
              </a:rPr>
              <a:t>Early Decision → </a:t>
            </a:r>
            <a:r>
              <a:rPr lang="en" sz="2120">
                <a:solidFill>
                  <a:schemeClr val="lt1"/>
                </a:solidFill>
              </a:rPr>
              <a:t>This application is BINDING, which means, if you are accepted to the institution, you are expected to enroll. </a:t>
            </a:r>
            <a:endParaRPr sz="2120">
              <a:solidFill>
                <a:schemeClr val="lt1"/>
              </a:solidFill>
            </a:endParaRPr>
          </a:p>
          <a:p>
            <a:pPr indent="0" lvl="0" marL="0" rtl="0" algn="l">
              <a:lnSpc>
                <a:spcPct val="105000"/>
              </a:lnSpc>
              <a:spcBef>
                <a:spcPts val="1200"/>
              </a:spcBef>
              <a:spcAft>
                <a:spcPts val="0"/>
              </a:spcAft>
              <a:buSzPct val="121294"/>
              <a:buNone/>
            </a:pPr>
            <a:r>
              <a:rPr lang="en" sz="2120">
                <a:solidFill>
                  <a:srgbClr val="FF6720"/>
                </a:solidFill>
              </a:rPr>
              <a:t>Early Action → </a:t>
            </a:r>
            <a:r>
              <a:rPr lang="en" sz="2120">
                <a:solidFill>
                  <a:schemeClr val="lt1"/>
                </a:solidFill>
              </a:rPr>
              <a:t>This is NOT BINDING, which means, if you are accepted to the institution, you do not have to enroll. </a:t>
            </a:r>
            <a:endParaRPr sz="2120">
              <a:solidFill>
                <a:schemeClr val="lt1"/>
              </a:solidFill>
            </a:endParaRPr>
          </a:p>
          <a:p>
            <a:pPr indent="0" lvl="0" marL="0" rtl="0" algn="l">
              <a:lnSpc>
                <a:spcPct val="105000"/>
              </a:lnSpc>
              <a:spcBef>
                <a:spcPts val="1200"/>
              </a:spcBef>
              <a:spcAft>
                <a:spcPts val="0"/>
              </a:spcAft>
              <a:buSzPct val="121294"/>
              <a:buNone/>
            </a:pPr>
            <a:r>
              <a:rPr lang="en" sz="2120">
                <a:solidFill>
                  <a:schemeClr val="lt1"/>
                </a:solidFill>
              </a:rPr>
              <a:t>Both typically receive admission decision by January. This application is for students who absolutely know their #1 school choice. Assures the school of the applicant’s seriousness for enrolling in that school.</a:t>
            </a:r>
            <a:endParaRPr sz="2120">
              <a:solidFill>
                <a:schemeClr val="lt1"/>
              </a:solidFill>
            </a:endParaRPr>
          </a:p>
          <a:p>
            <a:pPr indent="0" lvl="0" marL="0" rtl="0" algn="l">
              <a:lnSpc>
                <a:spcPct val="105000"/>
              </a:lnSpc>
              <a:spcBef>
                <a:spcPts val="1200"/>
              </a:spcBef>
              <a:spcAft>
                <a:spcPts val="0"/>
              </a:spcAft>
              <a:buSzPct val="121294"/>
              <a:buNone/>
            </a:pPr>
            <a:r>
              <a:rPr lang="en" sz="2120">
                <a:solidFill>
                  <a:srgbClr val="FF6720"/>
                </a:solidFill>
              </a:rPr>
              <a:t>Regular Decision → </a:t>
            </a:r>
            <a:r>
              <a:rPr lang="en" sz="2120">
                <a:solidFill>
                  <a:schemeClr val="lt1"/>
                </a:solidFill>
              </a:rPr>
              <a:t>This is NOT BINDING, which means, if you are accepted to the institution, you do not have to enroll.</a:t>
            </a:r>
            <a:endParaRPr b="1" sz="2120">
              <a:solidFill>
                <a:schemeClr val="lt1"/>
              </a:solidFill>
              <a:latin typeface="Josefin Sans"/>
              <a:ea typeface="Josefin Sans"/>
              <a:cs typeface="Josefin Sans"/>
              <a:sym typeface="Josefin Sans"/>
            </a:endParaRPr>
          </a:p>
        </p:txBody>
      </p:sp>
      <p:sp>
        <p:nvSpPr>
          <p:cNvPr id="120" name="Google Shape;120;p21"/>
          <p:cNvSpPr txBox="1"/>
          <p:nvPr/>
        </p:nvSpPr>
        <p:spPr>
          <a:xfrm>
            <a:off x="5004050" y="304725"/>
            <a:ext cx="2566800" cy="822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200"/>
              <a:buFont typeface="Arial"/>
              <a:buNone/>
            </a:pPr>
            <a:r>
              <a:rPr b="1" i="0" lang="en" sz="2200" u="none" cap="none" strike="noStrike">
                <a:solidFill>
                  <a:schemeClr val="lt1"/>
                </a:solidFill>
                <a:latin typeface="Poppins"/>
                <a:ea typeface="Poppins"/>
                <a:cs typeface="Poppins"/>
                <a:sym typeface="Poppins"/>
              </a:rPr>
              <a:t>Ways to Apply to College</a:t>
            </a:r>
            <a:endParaRPr b="1" i="0" sz="2200" u="none" cap="none" strike="noStrike">
              <a:solidFill>
                <a:schemeClr val="lt1"/>
              </a:solidFill>
              <a:latin typeface="Poppins"/>
              <a:ea typeface="Poppins"/>
              <a:cs typeface="Poppins"/>
              <a:sym typeface="Poppins"/>
            </a:endParaRPr>
          </a:p>
        </p:txBody>
      </p:sp>
      <p:pic>
        <p:nvPicPr>
          <p:cNvPr id="121" name="Google Shape;121;p21"/>
          <p:cNvPicPr preferRelativeResize="0"/>
          <p:nvPr/>
        </p:nvPicPr>
        <p:blipFill rotWithShape="1">
          <a:blip r:embed="rId3">
            <a:alphaModFix/>
          </a:blip>
          <a:srcRect b="0" l="0" r="0" t="0"/>
          <a:stretch/>
        </p:blipFill>
        <p:spPr>
          <a:xfrm>
            <a:off x="574450" y="823350"/>
            <a:ext cx="2851350" cy="4039250"/>
          </a:xfrm>
          <a:prstGeom prst="rect">
            <a:avLst/>
          </a:prstGeom>
          <a:noFill/>
          <a:ln>
            <a:noFill/>
          </a:ln>
        </p:spPr>
      </p:pic>
      <p:pic>
        <p:nvPicPr>
          <p:cNvPr id="122" name="Google Shape;122;p21"/>
          <p:cNvPicPr preferRelativeResize="0"/>
          <p:nvPr/>
        </p:nvPicPr>
        <p:blipFill rotWithShape="1">
          <a:blip r:embed="rId4">
            <a:alphaModFix/>
          </a:blip>
          <a:srcRect b="160" l="0" r="0" t="150"/>
          <a:stretch/>
        </p:blipFill>
        <p:spPr>
          <a:xfrm>
            <a:off x="0" y="0"/>
            <a:ext cx="1524000" cy="723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26" name="Shape 126"/>
        <p:cNvGrpSpPr/>
        <p:nvPr/>
      </p:nvGrpSpPr>
      <p:grpSpPr>
        <a:xfrm>
          <a:off x="0" y="0"/>
          <a:ext cx="0" cy="0"/>
          <a:chOff x="0" y="0"/>
          <a:chExt cx="0" cy="0"/>
        </a:xfrm>
      </p:grpSpPr>
      <p:sp>
        <p:nvSpPr>
          <p:cNvPr id="127" name="Google Shape;127;p22"/>
          <p:cNvSpPr txBox="1"/>
          <p:nvPr>
            <p:ph idx="1" type="body"/>
          </p:nvPr>
        </p:nvSpPr>
        <p:spPr>
          <a:xfrm>
            <a:off x="3578500" y="1181475"/>
            <a:ext cx="5253600" cy="3405900"/>
          </a:xfrm>
          <a:prstGeom prst="rect">
            <a:avLst/>
          </a:prstGeom>
          <a:noFill/>
          <a:ln>
            <a:noFill/>
          </a:ln>
        </p:spPr>
        <p:txBody>
          <a:bodyPr anchorCtr="0" anchor="ctr" bIns="91425" lIns="91425" spcFirstLastPara="1" rIns="91425" wrap="square" tIns="91425">
            <a:normAutofit fontScale="70000" lnSpcReduction="20000"/>
          </a:bodyPr>
          <a:lstStyle/>
          <a:p>
            <a:pPr indent="0" lvl="0" marL="0" rtl="0" algn="ctr">
              <a:lnSpc>
                <a:spcPct val="115000"/>
              </a:lnSpc>
              <a:spcBef>
                <a:spcPts val="0"/>
              </a:spcBef>
              <a:spcAft>
                <a:spcPts val="0"/>
              </a:spcAft>
              <a:buSzPct val="120000"/>
              <a:buNone/>
            </a:pPr>
            <a:r>
              <a:rPr lang="en" sz="2400">
                <a:solidFill>
                  <a:srgbClr val="FF6720"/>
                </a:solidFill>
              </a:rPr>
              <a:t>While there are multiple steps involved with applying to your ideal schools, there are plenty of resources out there, including the following that may help you with the process→ </a:t>
            </a:r>
            <a:endParaRPr sz="2400">
              <a:solidFill>
                <a:srgbClr val="FF6720"/>
              </a:solidFill>
            </a:endParaRPr>
          </a:p>
          <a:p>
            <a:pPr indent="0" lvl="0" marL="0" rtl="0" algn="ctr">
              <a:lnSpc>
                <a:spcPct val="115000"/>
              </a:lnSpc>
              <a:spcBef>
                <a:spcPts val="1200"/>
              </a:spcBef>
              <a:spcAft>
                <a:spcPts val="0"/>
              </a:spcAft>
              <a:buSzPct val="120000"/>
              <a:buNone/>
            </a:pPr>
            <a:r>
              <a:rPr lang="en" sz="2400">
                <a:solidFill>
                  <a:schemeClr val="lt1"/>
                </a:solidFill>
              </a:rPr>
              <a:t>The </a:t>
            </a:r>
            <a:r>
              <a:rPr lang="en" sz="2400" u="sng">
                <a:solidFill>
                  <a:schemeClr val="hlink"/>
                </a:solidFill>
                <a:hlinkClick r:id="rId3"/>
              </a:rPr>
              <a:t>College Application Hub</a:t>
            </a:r>
            <a:r>
              <a:rPr lang="en" sz="2400">
                <a:solidFill>
                  <a:schemeClr val="lt1"/>
                </a:solidFill>
              </a:rPr>
              <a:t> → A resource for anything you will find in the application, including your personal statement. </a:t>
            </a:r>
            <a:endParaRPr sz="2400">
              <a:solidFill>
                <a:schemeClr val="lt1"/>
              </a:solidFill>
            </a:endParaRPr>
          </a:p>
          <a:p>
            <a:pPr indent="0" lvl="0" marL="0" rtl="0" algn="ctr">
              <a:lnSpc>
                <a:spcPct val="115000"/>
              </a:lnSpc>
              <a:spcBef>
                <a:spcPts val="1200"/>
              </a:spcBef>
              <a:spcAft>
                <a:spcPts val="1200"/>
              </a:spcAft>
              <a:buSzPct val="120000"/>
              <a:buNone/>
            </a:pPr>
            <a:r>
              <a:rPr lang="en" sz="2400">
                <a:solidFill>
                  <a:schemeClr val="lt1"/>
                </a:solidFill>
              </a:rPr>
              <a:t>If you do not have a resume to help guide you through building your Activities List in the Common App, use a resource like </a:t>
            </a:r>
            <a:r>
              <a:rPr lang="en" sz="2400" u="sng">
                <a:solidFill>
                  <a:schemeClr val="hlink"/>
                </a:solidFill>
                <a:hlinkClick r:id="rId4"/>
              </a:rPr>
              <a:t>this one</a:t>
            </a:r>
            <a:r>
              <a:rPr lang="en" sz="2400">
                <a:solidFill>
                  <a:schemeClr val="lt1"/>
                </a:solidFill>
              </a:rPr>
              <a:t> that helps you organize yourself.</a:t>
            </a:r>
            <a:endParaRPr sz="2400">
              <a:solidFill>
                <a:schemeClr val="lt1"/>
              </a:solidFill>
            </a:endParaRPr>
          </a:p>
        </p:txBody>
      </p:sp>
      <p:sp>
        <p:nvSpPr>
          <p:cNvPr id="128" name="Google Shape;128;p22"/>
          <p:cNvSpPr txBox="1"/>
          <p:nvPr/>
        </p:nvSpPr>
        <p:spPr>
          <a:xfrm>
            <a:off x="949300" y="338675"/>
            <a:ext cx="6862500" cy="842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Poppins"/>
                <a:ea typeface="Poppins"/>
                <a:cs typeface="Poppins"/>
                <a:sym typeface="Poppins"/>
              </a:rPr>
              <a:t>The Application</a:t>
            </a:r>
            <a:endParaRPr b="1" i="0" sz="3000" u="none" cap="none" strike="noStrike">
              <a:solidFill>
                <a:schemeClr val="lt1"/>
              </a:solidFill>
              <a:latin typeface="Poppins"/>
              <a:ea typeface="Poppins"/>
              <a:cs typeface="Poppins"/>
              <a:sym typeface="Poppins"/>
            </a:endParaRPr>
          </a:p>
        </p:txBody>
      </p:sp>
      <p:pic>
        <p:nvPicPr>
          <p:cNvPr id="129" name="Google Shape;129;p22"/>
          <p:cNvPicPr preferRelativeResize="0"/>
          <p:nvPr/>
        </p:nvPicPr>
        <p:blipFill rotWithShape="1">
          <a:blip r:embed="rId5">
            <a:alphaModFix/>
          </a:blip>
          <a:srcRect b="0" l="0" r="0" t="0"/>
          <a:stretch/>
        </p:blipFill>
        <p:spPr>
          <a:xfrm>
            <a:off x="271875" y="1306300"/>
            <a:ext cx="2857500" cy="1600200"/>
          </a:xfrm>
          <a:prstGeom prst="rect">
            <a:avLst/>
          </a:prstGeom>
          <a:noFill/>
          <a:ln>
            <a:noFill/>
          </a:ln>
        </p:spPr>
      </p:pic>
      <p:pic>
        <p:nvPicPr>
          <p:cNvPr id="130" name="Google Shape;130;p22"/>
          <p:cNvPicPr preferRelativeResize="0"/>
          <p:nvPr/>
        </p:nvPicPr>
        <p:blipFill rotWithShape="1">
          <a:blip r:embed="rId6">
            <a:alphaModFix/>
          </a:blip>
          <a:srcRect b="0" l="0" r="0" t="0"/>
          <a:stretch/>
        </p:blipFill>
        <p:spPr>
          <a:xfrm>
            <a:off x="1349550" y="2757250"/>
            <a:ext cx="2079626" cy="1857801"/>
          </a:xfrm>
          <a:prstGeom prst="rect">
            <a:avLst/>
          </a:prstGeom>
          <a:noFill/>
          <a:ln>
            <a:noFill/>
          </a:ln>
        </p:spPr>
      </p:pic>
      <p:pic>
        <p:nvPicPr>
          <p:cNvPr id="131" name="Google Shape;131;p22"/>
          <p:cNvPicPr preferRelativeResize="0"/>
          <p:nvPr/>
        </p:nvPicPr>
        <p:blipFill rotWithShape="1">
          <a:blip r:embed="rId7">
            <a:alphaModFix/>
          </a:blip>
          <a:srcRect b="160" l="0" r="0" t="150"/>
          <a:stretch/>
        </p:blipFill>
        <p:spPr>
          <a:xfrm>
            <a:off x="0" y="0"/>
            <a:ext cx="1524000" cy="723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35" name="Shape 135"/>
        <p:cNvGrpSpPr/>
        <p:nvPr/>
      </p:nvGrpSpPr>
      <p:grpSpPr>
        <a:xfrm>
          <a:off x="0" y="0"/>
          <a:ext cx="0" cy="0"/>
          <a:chOff x="0" y="0"/>
          <a:chExt cx="0" cy="0"/>
        </a:xfrm>
      </p:grpSpPr>
      <p:sp>
        <p:nvSpPr>
          <p:cNvPr id="136" name="Google Shape;136;p23"/>
          <p:cNvSpPr txBox="1"/>
          <p:nvPr>
            <p:ph idx="1" type="body"/>
          </p:nvPr>
        </p:nvSpPr>
        <p:spPr>
          <a:xfrm>
            <a:off x="1191425" y="296250"/>
            <a:ext cx="7731300" cy="646200"/>
          </a:xfrm>
          <a:prstGeom prst="rect">
            <a:avLst/>
          </a:prstGeom>
          <a:noFill/>
          <a:ln>
            <a:noFill/>
          </a:ln>
        </p:spPr>
        <p:txBody>
          <a:bodyPr anchorCtr="0" anchor="ctr" bIns="91425" lIns="91425" spcFirstLastPara="1" rIns="91425" wrap="square" tIns="91425">
            <a:normAutofit/>
          </a:bodyPr>
          <a:lstStyle/>
          <a:p>
            <a:pPr indent="0" lvl="0" marL="0" rtl="0" algn="ctr">
              <a:lnSpc>
                <a:spcPct val="115000"/>
              </a:lnSpc>
              <a:spcBef>
                <a:spcPts val="0"/>
              </a:spcBef>
              <a:spcAft>
                <a:spcPts val="1200"/>
              </a:spcAft>
              <a:buSzPts val="1800"/>
              <a:buNone/>
            </a:pPr>
            <a:r>
              <a:rPr b="1" lang="en" sz="2400">
                <a:solidFill>
                  <a:schemeClr val="lt1"/>
                </a:solidFill>
                <a:latin typeface="Poppins"/>
                <a:ea typeface="Poppins"/>
                <a:cs typeface="Poppins"/>
                <a:sym typeface="Poppins"/>
              </a:rPr>
              <a:t>No Experience with College Campuses?</a:t>
            </a:r>
            <a:endParaRPr b="1" sz="2400">
              <a:solidFill>
                <a:schemeClr val="lt1"/>
              </a:solidFill>
              <a:latin typeface="Poppins"/>
              <a:ea typeface="Poppins"/>
              <a:cs typeface="Poppins"/>
              <a:sym typeface="Poppins"/>
            </a:endParaRPr>
          </a:p>
        </p:txBody>
      </p:sp>
      <p:sp>
        <p:nvSpPr>
          <p:cNvPr id="137" name="Google Shape;137;p23"/>
          <p:cNvSpPr txBox="1"/>
          <p:nvPr>
            <p:ph idx="1" type="body"/>
          </p:nvPr>
        </p:nvSpPr>
        <p:spPr>
          <a:xfrm>
            <a:off x="311700" y="1032025"/>
            <a:ext cx="5528400" cy="3744000"/>
          </a:xfrm>
          <a:prstGeom prst="rect">
            <a:avLst/>
          </a:prstGeom>
          <a:noFill/>
          <a:ln>
            <a:noFill/>
          </a:ln>
        </p:spPr>
        <p:txBody>
          <a:bodyPr anchorCtr="0" anchor="t" bIns="91425" lIns="91425" spcFirstLastPara="1" rIns="91425" wrap="square" tIns="91425">
            <a:normAutofit fontScale="25000"/>
          </a:bodyPr>
          <a:lstStyle/>
          <a:p>
            <a:pPr indent="0" lvl="0" marL="0" rtl="0" algn="l">
              <a:lnSpc>
                <a:spcPct val="115000"/>
              </a:lnSpc>
              <a:spcBef>
                <a:spcPts val="1100"/>
              </a:spcBef>
              <a:spcAft>
                <a:spcPts val="0"/>
              </a:spcAft>
              <a:buClr>
                <a:schemeClr val="dk1"/>
              </a:buClr>
              <a:buSzPct val="29213"/>
              <a:buFont typeface="Arial"/>
              <a:buNone/>
            </a:pPr>
            <a:r>
              <a:rPr lang="en" sz="3765">
                <a:solidFill>
                  <a:srgbClr val="FF6720"/>
                </a:solidFill>
              </a:rPr>
              <a:t>In case you are still building your college wish list and visiting campuses, here’s some advice:</a:t>
            </a:r>
            <a:endParaRPr sz="3765">
              <a:solidFill>
                <a:srgbClr val="FF6720"/>
              </a:solidFill>
            </a:endParaRPr>
          </a:p>
          <a:p>
            <a:pPr indent="-288391" lvl="0" marL="457200" rtl="0" algn="l">
              <a:lnSpc>
                <a:spcPct val="115000"/>
              </a:lnSpc>
              <a:spcBef>
                <a:spcPts val="1100"/>
              </a:spcBef>
              <a:spcAft>
                <a:spcPts val="0"/>
              </a:spcAft>
              <a:buClr>
                <a:schemeClr val="lt1"/>
              </a:buClr>
              <a:buSzPct val="100000"/>
              <a:buFont typeface="Josefin Sans"/>
              <a:buAutoNum type="arabicPeriod"/>
            </a:pPr>
            <a:r>
              <a:rPr b="1" lang="en" sz="3765">
                <a:solidFill>
                  <a:schemeClr val="lt1"/>
                </a:solidFill>
              </a:rPr>
              <a:t>Start Local</a:t>
            </a:r>
            <a:r>
              <a:rPr lang="en" sz="3765">
                <a:solidFill>
                  <a:schemeClr val="lt1"/>
                </a:solidFill>
              </a:rPr>
              <a:t> → Visit nearby colleges like the</a:t>
            </a:r>
            <a:r>
              <a:rPr lang="en" sz="3765"/>
              <a:t> </a:t>
            </a:r>
            <a:r>
              <a:rPr lang="en" sz="3765" u="sng">
                <a:solidFill>
                  <a:schemeClr val="hlink"/>
                </a:solidFill>
                <a:hlinkClick r:id="rId3"/>
              </a:rPr>
              <a:t>University of Delaware</a:t>
            </a:r>
            <a:r>
              <a:rPr lang="en" sz="3765"/>
              <a:t>, </a:t>
            </a:r>
            <a:r>
              <a:rPr lang="en" sz="3765" u="sng">
                <a:solidFill>
                  <a:schemeClr val="hlink"/>
                </a:solidFill>
                <a:hlinkClick r:id="rId4"/>
              </a:rPr>
              <a:t>Delaware State University</a:t>
            </a:r>
            <a:r>
              <a:rPr lang="en" sz="3765"/>
              <a:t>, </a:t>
            </a:r>
            <a:r>
              <a:rPr lang="en" sz="3765" u="sng">
                <a:solidFill>
                  <a:schemeClr val="hlink"/>
                </a:solidFill>
                <a:hlinkClick r:id="rId5"/>
              </a:rPr>
              <a:t>Temple University</a:t>
            </a:r>
            <a:r>
              <a:rPr lang="en" sz="3765">
                <a:solidFill>
                  <a:schemeClr val="lt1"/>
                </a:solidFill>
              </a:rPr>
              <a:t>, or</a:t>
            </a:r>
            <a:r>
              <a:rPr lang="en" sz="3765"/>
              <a:t> </a:t>
            </a:r>
            <a:r>
              <a:rPr lang="en" sz="3765" u="sng">
                <a:solidFill>
                  <a:schemeClr val="hlink"/>
                </a:solidFill>
                <a:hlinkClick r:id="rId6"/>
              </a:rPr>
              <a:t>Towson University</a:t>
            </a:r>
            <a:r>
              <a:rPr lang="en" sz="3765">
                <a:solidFill>
                  <a:schemeClr val="lt1"/>
                </a:solidFill>
              </a:rPr>
              <a:t>, even if you’re not planning to apply there. It helps you get a feel for different campus sizes and settings.</a:t>
            </a:r>
            <a:endParaRPr sz="3765">
              <a:solidFill>
                <a:schemeClr val="lt1"/>
              </a:solidFill>
            </a:endParaRPr>
          </a:p>
          <a:p>
            <a:pPr indent="-288391" lvl="0" marL="457200" rtl="0" algn="l">
              <a:lnSpc>
                <a:spcPct val="115000"/>
              </a:lnSpc>
              <a:spcBef>
                <a:spcPts val="0"/>
              </a:spcBef>
              <a:spcAft>
                <a:spcPts val="0"/>
              </a:spcAft>
              <a:buClr>
                <a:schemeClr val="lt1"/>
              </a:buClr>
              <a:buSzPct val="100000"/>
              <a:buFont typeface="Josefin Sans"/>
              <a:buAutoNum type="arabicPeriod"/>
            </a:pPr>
            <a:r>
              <a:rPr b="1" lang="en" sz="3765" u="sng">
                <a:solidFill>
                  <a:schemeClr val="hlink"/>
                </a:solidFill>
                <a:hlinkClick r:id="rId7"/>
              </a:rPr>
              <a:t>Take Virtual Tours</a:t>
            </a:r>
            <a:r>
              <a:rPr lang="en" sz="3765"/>
              <a:t> </a:t>
            </a:r>
            <a:r>
              <a:rPr lang="en" sz="3765">
                <a:solidFill>
                  <a:schemeClr val="lt1"/>
                </a:solidFill>
              </a:rPr>
              <a:t>→ Many colleges offer free online tours and videos that show you classrooms, dorms, and campus life [Note: If prompted, enter your name/contact info for any tour or info session so you get “credit” from the school for your participation.]</a:t>
            </a:r>
            <a:endParaRPr sz="3765">
              <a:solidFill>
                <a:schemeClr val="lt1"/>
              </a:solidFill>
            </a:endParaRPr>
          </a:p>
          <a:p>
            <a:pPr indent="-288391" lvl="0" marL="457200" rtl="0" algn="l">
              <a:lnSpc>
                <a:spcPct val="115000"/>
              </a:lnSpc>
              <a:spcBef>
                <a:spcPts val="0"/>
              </a:spcBef>
              <a:spcAft>
                <a:spcPts val="0"/>
              </a:spcAft>
              <a:buClr>
                <a:schemeClr val="lt1"/>
              </a:buClr>
              <a:buSzPct val="100000"/>
              <a:buFont typeface="Josefin Sans"/>
              <a:buAutoNum type="arabicPeriod"/>
            </a:pPr>
            <a:r>
              <a:rPr b="1" lang="en" sz="3765">
                <a:solidFill>
                  <a:schemeClr val="lt1"/>
                </a:solidFill>
              </a:rPr>
              <a:t>Ask Questions</a:t>
            </a:r>
            <a:r>
              <a:rPr lang="en" sz="3765">
                <a:solidFill>
                  <a:schemeClr val="lt1"/>
                </a:solidFill>
              </a:rPr>
              <a:t> → When visiting (in-person or virtually), ask about academic programs, student support, housing, and campus safety. </a:t>
            </a:r>
            <a:endParaRPr sz="3765">
              <a:solidFill>
                <a:schemeClr val="lt1"/>
              </a:solidFill>
            </a:endParaRPr>
          </a:p>
          <a:p>
            <a:pPr indent="-288391" lvl="0" marL="457200" rtl="0" algn="l">
              <a:lnSpc>
                <a:spcPct val="115000"/>
              </a:lnSpc>
              <a:spcBef>
                <a:spcPts val="0"/>
              </a:spcBef>
              <a:spcAft>
                <a:spcPts val="0"/>
              </a:spcAft>
              <a:buClr>
                <a:schemeClr val="lt1"/>
              </a:buClr>
              <a:buSzPct val="100000"/>
              <a:buFont typeface="Josefin Sans"/>
              <a:buAutoNum type="arabicPeriod"/>
            </a:pPr>
            <a:r>
              <a:rPr b="1" lang="en" sz="3765">
                <a:solidFill>
                  <a:schemeClr val="lt1"/>
                </a:solidFill>
              </a:rPr>
              <a:t>Go During the School Year</a:t>
            </a:r>
            <a:r>
              <a:rPr lang="en" sz="3765">
                <a:solidFill>
                  <a:schemeClr val="lt1"/>
                </a:solidFill>
              </a:rPr>
              <a:t> → If possible, visit when classes are in session to see what student life is really like [Note: Once you narrow down your list, visit at different times of day/night to ensure you feel comfortable there.]</a:t>
            </a:r>
            <a:endParaRPr sz="3765">
              <a:solidFill>
                <a:schemeClr val="lt1"/>
              </a:solidFill>
            </a:endParaRPr>
          </a:p>
          <a:p>
            <a:pPr indent="-288391" lvl="0" marL="457200" rtl="0" algn="l">
              <a:lnSpc>
                <a:spcPct val="115000"/>
              </a:lnSpc>
              <a:spcBef>
                <a:spcPts val="0"/>
              </a:spcBef>
              <a:spcAft>
                <a:spcPts val="0"/>
              </a:spcAft>
              <a:buClr>
                <a:schemeClr val="lt1"/>
              </a:buClr>
              <a:buSzPct val="100000"/>
              <a:buFont typeface="Josefin Sans"/>
              <a:buAutoNum type="arabicPeriod"/>
            </a:pPr>
            <a:r>
              <a:rPr b="1" lang="en" sz="3765">
                <a:solidFill>
                  <a:schemeClr val="lt1"/>
                </a:solidFill>
              </a:rPr>
              <a:t>Bring a Notebook or Use Your Phone</a:t>
            </a:r>
            <a:r>
              <a:rPr lang="en" sz="3765">
                <a:solidFill>
                  <a:schemeClr val="lt1"/>
                </a:solidFill>
              </a:rPr>
              <a:t> → Take photos and notes to help you remember what you liked or didn’t like about each school.</a:t>
            </a:r>
            <a:endParaRPr sz="3765">
              <a:solidFill>
                <a:schemeClr val="lt1"/>
              </a:solidFill>
            </a:endParaRPr>
          </a:p>
          <a:p>
            <a:pPr indent="-288391" lvl="0" marL="457200" rtl="0" algn="l">
              <a:lnSpc>
                <a:spcPct val="115000"/>
              </a:lnSpc>
              <a:spcBef>
                <a:spcPts val="0"/>
              </a:spcBef>
              <a:spcAft>
                <a:spcPts val="0"/>
              </a:spcAft>
              <a:buClr>
                <a:schemeClr val="lt1"/>
              </a:buClr>
              <a:buSzPct val="100000"/>
              <a:buFont typeface="Josefin Sans"/>
              <a:buAutoNum type="arabicPeriod"/>
            </a:pPr>
            <a:r>
              <a:rPr b="1" lang="en" sz="3765">
                <a:solidFill>
                  <a:schemeClr val="lt1"/>
                </a:solidFill>
              </a:rPr>
              <a:t>Talk to Current Students</a:t>
            </a:r>
            <a:r>
              <a:rPr lang="en" sz="3765">
                <a:solidFill>
                  <a:schemeClr val="lt1"/>
                </a:solidFill>
              </a:rPr>
              <a:t> → They can give you honest insights about their experiences.</a:t>
            </a:r>
            <a:endParaRPr sz="3765">
              <a:solidFill>
                <a:schemeClr val="lt1"/>
              </a:solidFill>
            </a:endParaRPr>
          </a:p>
          <a:p>
            <a:pPr indent="-288391" lvl="0" marL="457200" rtl="0" algn="l">
              <a:lnSpc>
                <a:spcPct val="115000"/>
              </a:lnSpc>
              <a:spcBef>
                <a:spcPts val="0"/>
              </a:spcBef>
              <a:spcAft>
                <a:spcPts val="0"/>
              </a:spcAft>
              <a:buClr>
                <a:schemeClr val="lt1"/>
              </a:buClr>
              <a:buSzPct val="100000"/>
              <a:buFont typeface="Josefin Sans"/>
              <a:buAutoNum type="arabicPeriod"/>
            </a:pPr>
            <a:r>
              <a:rPr b="1" lang="en" sz="3765">
                <a:solidFill>
                  <a:schemeClr val="lt1"/>
                </a:solidFill>
              </a:rPr>
              <a:t>Attend a Campus Event or Info Session</a:t>
            </a:r>
            <a:r>
              <a:rPr lang="en" sz="3765">
                <a:solidFill>
                  <a:schemeClr val="lt1"/>
                </a:solidFill>
              </a:rPr>
              <a:t> → These are great ways to learn about the admissions process and see how the college supports new students.</a:t>
            </a:r>
            <a:endParaRPr sz="3765">
              <a:solidFill>
                <a:schemeClr val="lt1"/>
              </a:solidFill>
            </a:endParaRPr>
          </a:p>
          <a:p>
            <a:pPr indent="0" lvl="0" marL="0" rtl="0" algn="l">
              <a:lnSpc>
                <a:spcPct val="115000"/>
              </a:lnSpc>
              <a:spcBef>
                <a:spcPts val="1100"/>
              </a:spcBef>
              <a:spcAft>
                <a:spcPts val="0"/>
              </a:spcAft>
              <a:buSzPct val="191235"/>
              <a:buNone/>
            </a:pPr>
            <a:r>
              <a:rPr lang="en" sz="3765">
                <a:solidFill>
                  <a:srgbClr val="FF6720"/>
                </a:solidFill>
              </a:rPr>
              <a:t>For help in touring, please use the</a:t>
            </a:r>
            <a:r>
              <a:rPr lang="en" sz="3765"/>
              <a:t> </a:t>
            </a:r>
            <a:r>
              <a:rPr lang="en" sz="3765" u="sng">
                <a:solidFill>
                  <a:schemeClr val="hlink"/>
                </a:solidFill>
                <a:hlinkClick r:id="rId8"/>
              </a:rPr>
              <a:t>College Visit Worksheet</a:t>
            </a:r>
            <a:r>
              <a:rPr lang="en" sz="3765"/>
              <a:t> </a:t>
            </a:r>
            <a:r>
              <a:rPr lang="en" sz="3765">
                <a:solidFill>
                  <a:srgbClr val="FF6720"/>
                </a:solidFill>
              </a:rPr>
              <a:t>as a guide. </a:t>
            </a:r>
            <a:endParaRPr sz="2400">
              <a:solidFill>
                <a:srgbClr val="FF6720"/>
              </a:solidFill>
              <a:latin typeface="Josefin Sans"/>
              <a:ea typeface="Josefin Sans"/>
              <a:cs typeface="Josefin Sans"/>
              <a:sym typeface="Josefin Sans"/>
            </a:endParaRPr>
          </a:p>
        </p:txBody>
      </p:sp>
      <p:pic>
        <p:nvPicPr>
          <p:cNvPr id="138" name="Google Shape;138;p23"/>
          <p:cNvPicPr preferRelativeResize="0"/>
          <p:nvPr/>
        </p:nvPicPr>
        <p:blipFill rotWithShape="1">
          <a:blip r:embed="rId9">
            <a:alphaModFix/>
          </a:blip>
          <a:srcRect b="0" l="0" r="0" t="0"/>
          <a:stretch/>
        </p:blipFill>
        <p:spPr>
          <a:xfrm>
            <a:off x="6283688" y="1352250"/>
            <a:ext cx="2619375" cy="1743075"/>
          </a:xfrm>
          <a:prstGeom prst="rect">
            <a:avLst/>
          </a:prstGeom>
          <a:noFill/>
          <a:ln>
            <a:noFill/>
          </a:ln>
        </p:spPr>
      </p:pic>
      <p:pic>
        <p:nvPicPr>
          <p:cNvPr id="139" name="Google Shape;139;p23"/>
          <p:cNvPicPr preferRelativeResize="0"/>
          <p:nvPr/>
        </p:nvPicPr>
        <p:blipFill rotWithShape="1">
          <a:blip r:embed="rId10">
            <a:alphaModFix/>
          </a:blip>
          <a:srcRect b="0" l="0" r="0" t="0"/>
          <a:stretch/>
        </p:blipFill>
        <p:spPr>
          <a:xfrm>
            <a:off x="5992275" y="2907300"/>
            <a:ext cx="2724150" cy="1676400"/>
          </a:xfrm>
          <a:prstGeom prst="rect">
            <a:avLst/>
          </a:prstGeom>
          <a:noFill/>
          <a:ln>
            <a:noFill/>
          </a:ln>
        </p:spPr>
      </p:pic>
      <p:pic>
        <p:nvPicPr>
          <p:cNvPr id="140" name="Google Shape;140;p23"/>
          <p:cNvPicPr preferRelativeResize="0"/>
          <p:nvPr/>
        </p:nvPicPr>
        <p:blipFill rotWithShape="1">
          <a:blip r:embed="rId11">
            <a:alphaModFix/>
          </a:blip>
          <a:srcRect b="160" l="0" r="0" t="150"/>
          <a:stretch/>
        </p:blipFill>
        <p:spPr>
          <a:xfrm>
            <a:off x="0" y="0"/>
            <a:ext cx="1524000" cy="723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44" name="Shape 144"/>
        <p:cNvGrpSpPr/>
        <p:nvPr/>
      </p:nvGrpSpPr>
      <p:grpSpPr>
        <a:xfrm>
          <a:off x="0" y="0"/>
          <a:ext cx="0" cy="0"/>
          <a:chOff x="0" y="0"/>
          <a:chExt cx="0" cy="0"/>
        </a:xfrm>
      </p:grpSpPr>
      <p:sp>
        <p:nvSpPr>
          <p:cNvPr id="145" name="Google Shape;145;p24"/>
          <p:cNvSpPr txBox="1"/>
          <p:nvPr>
            <p:ph idx="1" type="body"/>
          </p:nvPr>
        </p:nvSpPr>
        <p:spPr>
          <a:xfrm>
            <a:off x="221300" y="1176950"/>
            <a:ext cx="5535900" cy="3844500"/>
          </a:xfrm>
          <a:prstGeom prst="rect">
            <a:avLst/>
          </a:prstGeom>
          <a:noFill/>
          <a:ln>
            <a:noFill/>
          </a:ln>
        </p:spPr>
        <p:txBody>
          <a:bodyPr anchorCtr="0" anchor="ctr" bIns="91425" lIns="91425" spcFirstLastPara="1" rIns="91425" wrap="square" tIns="91425">
            <a:normAutofit fontScale="92500" lnSpcReduction="10000"/>
          </a:bodyPr>
          <a:lstStyle/>
          <a:p>
            <a:pPr indent="0" lvl="0" marL="0" rtl="0" algn="ctr">
              <a:lnSpc>
                <a:spcPct val="115000"/>
              </a:lnSpc>
              <a:spcBef>
                <a:spcPts val="0"/>
              </a:spcBef>
              <a:spcAft>
                <a:spcPts val="0"/>
              </a:spcAft>
              <a:buSzPct val="81081"/>
              <a:buNone/>
            </a:pPr>
            <a:r>
              <a:rPr lang="en" sz="2400">
                <a:solidFill>
                  <a:srgbClr val="FF6720"/>
                </a:solidFill>
              </a:rPr>
              <a:t>While it is YOUR personal statement, you may struggle to get started or how to pick a topic. Here are some suggested resources → </a:t>
            </a:r>
            <a:endParaRPr sz="2400">
              <a:solidFill>
                <a:srgbClr val="FF6720"/>
              </a:solidFill>
            </a:endParaRPr>
          </a:p>
          <a:p>
            <a:pPr indent="0" lvl="0" marL="0" rtl="0" algn="ctr">
              <a:lnSpc>
                <a:spcPct val="115000"/>
              </a:lnSpc>
              <a:spcBef>
                <a:spcPts val="1200"/>
              </a:spcBef>
              <a:spcAft>
                <a:spcPts val="0"/>
              </a:spcAft>
              <a:buSzPct val="81081"/>
              <a:buNone/>
            </a:pPr>
            <a:r>
              <a:rPr lang="en" sz="2400" u="sng">
                <a:solidFill>
                  <a:schemeClr val="hlink"/>
                </a:solidFill>
                <a:hlinkClick r:id="rId3"/>
              </a:rPr>
              <a:t>The Great College Essay</a:t>
            </a:r>
            <a:r>
              <a:rPr lang="en" sz="2400">
                <a:solidFill>
                  <a:schemeClr val="lt1"/>
                </a:solidFill>
              </a:rPr>
              <a:t> Test </a:t>
            </a:r>
            <a:endParaRPr sz="2400">
              <a:solidFill>
                <a:schemeClr val="lt1"/>
              </a:solidFill>
            </a:endParaRPr>
          </a:p>
          <a:p>
            <a:pPr indent="0" lvl="0" marL="0" rtl="0" algn="ctr">
              <a:lnSpc>
                <a:spcPct val="115000"/>
              </a:lnSpc>
              <a:spcBef>
                <a:spcPts val="1200"/>
              </a:spcBef>
              <a:spcAft>
                <a:spcPts val="0"/>
              </a:spcAft>
              <a:buSzPct val="81081"/>
              <a:buNone/>
            </a:pPr>
            <a:r>
              <a:rPr lang="en" sz="2400">
                <a:solidFill>
                  <a:schemeClr val="lt1"/>
                </a:solidFill>
              </a:rPr>
              <a:t>Listen to the College Essay Guy podcast</a:t>
            </a:r>
            <a:endParaRPr sz="2400">
              <a:solidFill>
                <a:schemeClr val="lt1"/>
              </a:solidFill>
            </a:endParaRPr>
          </a:p>
          <a:p>
            <a:pPr indent="0" lvl="0" marL="0" rtl="0" algn="ctr">
              <a:lnSpc>
                <a:spcPct val="115000"/>
              </a:lnSpc>
              <a:spcBef>
                <a:spcPts val="1200"/>
              </a:spcBef>
              <a:spcAft>
                <a:spcPts val="0"/>
              </a:spcAft>
              <a:buSzPct val="81081"/>
              <a:buNone/>
            </a:pPr>
            <a:r>
              <a:rPr lang="en" sz="2400" u="sng">
                <a:solidFill>
                  <a:schemeClr val="hlink"/>
                </a:solidFill>
                <a:hlinkClick r:id="rId4"/>
              </a:rPr>
              <a:t>Writing Supplements</a:t>
            </a:r>
            <a:endParaRPr sz="2400">
              <a:solidFill>
                <a:schemeClr val="lt1"/>
              </a:solidFill>
            </a:endParaRPr>
          </a:p>
          <a:p>
            <a:pPr indent="0" lvl="0" marL="0" rtl="0" algn="ctr">
              <a:lnSpc>
                <a:spcPct val="115000"/>
              </a:lnSpc>
              <a:spcBef>
                <a:spcPts val="1200"/>
              </a:spcBef>
              <a:spcAft>
                <a:spcPts val="1200"/>
              </a:spcAft>
              <a:buSzPct val="81081"/>
              <a:buNone/>
            </a:pPr>
            <a:r>
              <a:t/>
            </a:r>
            <a:endParaRPr sz="2400">
              <a:solidFill>
                <a:schemeClr val="lt1"/>
              </a:solidFill>
              <a:latin typeface="Josefin Sans"/>
              <a:ea typeface="Josefin Sans"/>
              <a:cs typeface="Josefin Sans"/>
              <a:sym typeface="Josefin Sans"/>
            </a:endParaRPr>
          </a:p>
        </p:txBody>
      </p:sp>
      <p:sp>
        <p:nvSpPr>
          <p:cNvPr id="146" name="Google Shape;146;p24"/>
          <p:cNvSpPr txBox="1"/>
          <p:nvPr>
            <p:ph idx="1" type="body"/>
          </p:nvPr>
        </p:nvSpPr>
        <p:spPr>
          <a:xfrm>
            <a:off x="2111650" y="296250"/>
            <a:ext cx="6810900" cy="646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1800"/>
              <a:buNone/>
            </a:pPr>
            <a:r>
              <a:rPr b="1" lang="en" sz="3100">
                <a:solidFill>
                  <a:schemeClr val="lt1"/>
                </a:solidFill>
                <a:latin typeface="Poppins"/>
                <a:ea typeface="Poppins"/>
                <a:cs typeface="Poppins"/>
                <a:sym typeface="Poppins"/>
              </a:rPr>
              <a:t>The Personal Essay/Statement</a:t>
            </a:r>
            <a:endParaRPr b="1" sz="3100">
              <a:solidFill>
                <a:schemeClr val="lt1"/>
              </a:solidFill>
              <a:latin typeface="Poppins"/>
              <a:ea typeface="Poppins"/>
              <a:cs typeface="Poppins"/>
              <a:sym typeface="Poppins"/>
            </a:endParaRPr>
          </a:p>
        </p:txBody>
      </p:sp>
      <p:pic>
        <p:nvPicPr>
          <p:cNvPr id="147" name="Google Shape;147;p24"/>
          <p:cNvPicPr preferRelativeResize="0"/>
          <p:nvPr/>
        </p:nvPicPr>
        <p:blipFill rotWithShape="1">
          <a:blip r:embed="rId5">
            <a:alphaModFix/>
          </a:blip>
          <a:srcRect b="0" l="0" r="0" t="0"/>
          <a:stretch/>
        </p:blipFill>
        <p:spPr>
          <a:xfrm>
            <a:off x="5890600" y="1784325"/>
            <a:ext cx="2989950" cy="1989675"/>
          </a:xfrm>
          <a:prstGeom prst="rect">
            <a:avLst/>
          </a:prstGeom>
          <a:noFill/>
          <a:ln>
            <a:noFill/>
          </a:ln>
        </p:spPr>
      </p:pic>
      <p:pic>
        <p:nvPicPr>
          <p:cNvPr id="148" name="Google Shape;148;p24"/>
          <p:cNvPicPr preferRelativeResize="0"/>
          <p:nvPr/>
        </p:nvPicPr>
        <p:blipFill rotWithShape="1">
          <a:blip r:embed="rId6">
            <a:alphaModFix/>
          </a:blip>
          <a:srcRect b="160" l="0" r="0" t="150"/>
          <a:stretch/>
        </p:blipFill>
        <p:spPr>
          <a:xfrm>
            <a:off x="0" y="0"/>
            <a:ext cx="1524000" cy="723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52" name="Shape 152"/>
        <p:cNvGrpSpPr/>
        <p:nvPr/>
      </p:nvGrpSpPr>
      <p:grpSpPr>
        <a:xfrm>
          <a:off x="0" y="0"/>
          <a:ext cx="0" cy="0"/>
          <a:chOff x="0" y="0"/>
          <a:chExt cx="0" cy="0"/>
        </a:xfrm>
      </p:grpSpPr>
      <p:sp>
        <p:nvSpPr>
          <p:cNvPr id="153" name="Google Shape;153;p25"/>
          <p:cNvSpPr txBox="1"/>
          <p:nvPr>
            <p:ph idx="1" type="body"/>
          </p:nvPr>
        </p:nvSpPr>
        <p:spPr>
          <a:xfrm>
            <a:off x="221300" y="919450"/>
            <a:ext cx="8610900" cy="4102200"/>
          </a:xfrm>
          <a:prstGeom prst="rect">
            <a:avLst/>
          </a:prstGeom>
          <a:noFill/>
          <a:ln>
            <a:noFill/>
          </a:ln>
        </p:spPr>
        <p:txBody>
          <a:bodyPr anchorCtr="0" anchor="ctr" bIns="91425" lIns="91425" spcFirstLastPara="1" rIns="91425" wrap="square" tIns="91425">
            <a:normAutofit/>
          </a:bodyPr>
          <a:lstStyle/>
          <a:p>
            <a:pPr indent="0" lvl="0" marL="0" rtl="0" algn="ctr">
              <a:lnSpc>
                <a:spcPct val="105000"/>
              </a:lnSpc>
              <a:spcBef>
                <a:spcPts val="0"/>
              </a:spcBef>
              <a:spcAft>
                <a:spcPts val="0"/>
              </a:spcAft>
              <a:buSzPts val="605"/>
              <a:buNone/>
            </a:pPr>
            <a:r>
              <a:rPr b="1" lang="en" sz="1720">
                <a:solidFill>
                  <a:srgbClr val="FF6720"/>
                </a:solidFill>
              </a:rPr>
              <a:t>In the coming weeks, you will attend a full military panel to hear from multiple branches. </a:t>
            </a:r>
            <a:endParaRPr b="1" sz="1720">
              <a:solidFill>
                <a:srgbClr val="FF6720"/>
              </a:solidFill>
            </a:endParaRPr>
          </a:p>
          <a:p>
            <a:pPr indent="0" lvl="0" marL="0" rtl="0" algn="ctr">
              <a:lnSpc>
                <a:spcPct val="105000"/>
              </a:lnSpc>
              <a:spcBef>
                <a:spcPts val="1200"/>
              </a:spcBef>
              <a:spcAft>
                <a:spcPts val="0"/>
              </a:spcAft>
              <a:buSzPts val="605"/>
              <a:buNone/>
            </a:pPr>
            <a:r>
              <a:rPr b="1" lang="en" sz="1720">
                <a:solidFill>
                  <a:srgbClr val="FF6720"/>
                </a:solidFill>
              </a:rPr>
              <a:t>If you are interested in exploring now, here are some points to consider → </a:t>
            </a:r>
            <a:endParaRPr b="1" sz="1720">
              <a:solidFill>
                <a:srgbClr val="FF6720"/>
              </a:solidFill>
            </a:endParaRPr>
          </a:p>
          <a:p>
            <a:pPr indent="-331470" lvl="0" marL="457200" rtl="0" algn="l">
              <a:lnSpc>
                <a:spcPct val="105000"/>
              </a:lnSpc>
              <a:spcBef>
                <a:spcPts val="1200"/>
              </a:spcBef>
              <a:spcAft>
                <a:spcPts val="0"/>
              </a:spcAft>
              <a:buClr>
                <a:schemeClr val="lt1"/>
              </a:buClr>
              <a:buSzPts val="1620"/>
              <a:buAutoNum type="arabicPeriod"/>
            </a:pPr>
            <a:r>
              <a:rPr lang="en" sz="1620">
                <a:solidFill>
                  <a:srgbClr val="FF6720"/>
                </a:solidFill>
              </a:rPr>
              <a:t>Don’t limit yourself to just one branch →</a:t>
            </a:r>
            <a:r>
              <a:rPr lang="en" sz="1620">
                <a:solidFill>
                  <a:schemeClr val="lt1"/>
                </a:solidFill>
              </a:rPr>
              <a:t> Learn about the Army, Navy, Air Force, Marine Corps, Coast Guard, and Space Force to see which best fits your goals, values, and interests.</a:t>
            </a:r>
            <a:endParaRPr sz="1620">
              <a:solidFill>
                <a:schemeClr val="lt1"/>
              </a:solidFill>
            </a:endParaRPr>
          </a:p>
          <a:p>
            <a:pPr indent="-331470" lvl="0" marL="457200" rtl="0" algn="l">
              <a:lnSpc>
                <a:spcPct val="105000"/>
              </a:lnSpc>
              <a:spcBef>
                <a:spcPts val="0"/>
              </a:spcBef>
              <a:spcAft>
                <a:spcPts val="0"/>
              </a:spcAft>
              <a:buClr>
                <a:schemeClr val="lt1"/>
              </a:buClr>
              <a:buSzPts val="1620"/>
              <a:buAutoNum type="arabicPeriod"/>
            </a:pPr>
            <a:r>
              <a:rPr lang="en" sz="1620">
                <a:solidFill>
                  <a:srgbClr val="FF6720"/>
                </a:solidFill>
              </a:rPr>
              <a:t>Meet with a Recruiter →</a:t>
            </a:r>
            <a:r>
              <a:rPr lang="en" sz="1620">
                <a:solidFill>
                  <a:srgbClr val="E32D91"/>
                </a:solidFill>
              </a:rPr>
              <a:t> </a:t>
            </a:r>
            <a:r>
              <a:rPr lang="en" sz="1620">
                <a:solidFill>
                  <a:schemeClr val="lt1"/>
                </a:solidFill>
              </a:rPr>
              <a:t>Connect with a local recruiter to ask questions about roles, benefits, commitments, training, and career paths. Be honest about your goals and ask about educational opportunities.</a:t>
            </a:r>
            <a:endParaRPr sz="1620">
              <a:solidFill>
                <a:schemeClr val="lt1"/>
              </a:solidFill>
            </a:endParaRPr>
          </a:p>
          <a:p>
            <a:pPr indent="-331470" lvl="0" marL="457200" rtl="0" algn="l">
              <a:lnSpc>
                <a:spcPct val="105000"/>
              </a:lnSpc>
              <a:spcBef>
                <a:spcPts val="0"/>
              </a:spcBef>
              <a:spcAft>
                <a:spcPts val="0"/>
              </a:spcAft>
              <a:buClr>
                <a:schemeClr val="lt1"/>
              </a:buClr>
              <a:buSzPts val="1620"/>
              <a:buAutoNum type="arabicPeriod"/>
            </a:pPr>
            <a:r>
              <a:rPr lang="en" sz="1620">
                <a:solidFill>
                  <a:srgbClr val="FF6720"/>
                </a:solidFill>
              </a:rPr>
              <a:t>Understand the ASVAB →</a:t>
            </a:r>
            <a:r>
              <a:rPr lang="en" sz="1620">
                <a:solidFill>
                  <a:schemeClr val="lt1"/>
                </a:solidFill>
              </a:rPr>
              <a:t> The Armed Services Vocational Aptitude Battery (ASVAB) is a required test for enlistment. Ask your school counselor when it’s offered and consider taking a practice test now.</a:t>
            </a:r>
            <a:endParaRPr sz="1620">
              <a:solidFill>
                <a:schemeClr val="lt1"/>
              </a:solidFill>
            </a:endParaRPr>
          </a:p>
        </p:txBody>
      </p:sp>
      <p:sp>
        <p:nvSpPr>
          <p:cNvPr id="154" name="Google Shape;154;p25"/>
          <p:cNvSpPr txBox="1"/>
          <p:nvPr/>
        </p:nvSpPr>
        <p:spPr>
          <a:xfrm>
            <a:off x="1782300" y="230075"/>
            <a:ext cx="6828900" cy="68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Poppins"/>
                <a:ea typeface="Poppins"/>
                <a:cs typeface="Poppins"/>
                <a:sym typeface="Poppins"/>
              </a:rPr>
              <a:t>Post-Secondary Plans: Military</a:t>
            </a:r>
            <a:endParaRPr b="1" i="0" sz="3000" u="none" cap="none" strike="noStrike">
              <a:solidFill>
                <a:schemeClr val="lt1"/>
              </a:solidFill>
              <a:latin typeface="Poppins"/>
              <a:ea typeface="Poppins"/>
              <a:cs typeface="Poppins"/>
              <a:sym typeface="Poppins"/>
            </a:endParaRPr>
          </a:p>
        </p:txBody>
      </p:sp>
      <p:pic>
        <p:nvPicPr>
          <p:cNvPr id="155" name="Google Shape;155;p25"/>
          <p:cNvPicPr preferRelativeResize="0"/>
          <p:nvPr/>
        </p:nvPicPr>
        <p:blipFill rotWithShape="1">
          <a:blip r:embed="rId3">
            <a:alphaModFix/>
          </a:blip>
          <a:srcRect b="160" l="0" r="0" t="150"/>
          <a:stretch/>
        </p:blipFill>
        <p:spPr>
          <a:xfrm>
            <a:off x="0" y="0"/>
            <a:ext cx="1524000" cy="723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59" name="Shape 159"/>
        <p:cNvGrpSpPr/>
        <p:nvPr/>
      </p:nvGrpSpPr>
      <p:grpSpPr>
        <a:xfrm>
          <a:off x="0" y="0"/>
          <a:ext cx="0" cy="0"/>
          <a:chOff x="0" y="0"/>
          <a:chExt cx="0" cy="0"/>
        </a:xfrm>
      </p:grpSpPr>
      <p:sp>
        <p:nvSpPr>
          <p:cNvPr id="160" name="Google Shape;160;p26"/>
          <p:cNvSpPr txBox="1"/>
          <p:nvPr>
            <p:ph idx="1" type="body"/>
          </p:nvPr>
        </p:nvSpPr>
        <p:spPr>
          <a:xfrm>
            <a:off x="221300" y="919450"/>
            <a:ext cx="8610900" cy="4102200"/>
          </a:xfrm>
          <a:prstGeom prst="rect">
            <a:avLst/>
          </a:prstGeom>
          <a:noFill/>
          <a:ln>
            <a:noFill/>
          </a:ln>
        </p:spPr>
        <p:txBody>
          <a:bodyPr anchorCtr="0" anchor="ctr" bIns="91425" lIns="91425" spcFirstLastPara="1" rIns="91425" wrap="square" tIns="91425">
            <a:normAutofit/>
          </a:bodyPr>
          <a:lstStyle/>
          <a:p>
            <a:pPr indent="0" lvl="0" marL="0" rtl="0" algn="ctr">
              <a:lnSpc>
                <a:spcPct val="105000"/>
              </a:lnSpc>
              <a:spcBef>
                <a:spcPts val="0"/>
              </a:spcBef>
              <a:spcAft>
                <a:spcPts val="0"/>
              </a:spcAft>
              <a:buSzPts val="605"/>
              <a:buNone/>
            </a:pPr>
            <a:r>
              <a:rPr b="1" lang="en" sz="1720">
                <a:solidFill>
                  <a:srgbClr val="FF6720"/>
                </a:solidFill>
              </a:rPr>
              <a:t>In the coming weeks, you will attend a full military panel to hear from multiple branches. </a:t>
            </a:r>
            <a:endParaRPr b="1" sz="1720">
              <a:solidFill>
                <a:srgbClr val="FF6720"/>
              </a:solidFill>
            </a:endParaRPr>
          </a:p>
          <a:p>
            <a:pPr indent="0" lvl="0" marL="0" rtl="0" algn="ctr">
              <a:lnSpc>
                <a:spcPct val="105000"/>
              </a:lnSpc>
              <a:spcBef>
                <a:spcPts val="1200"/>
              </a:spcBef>
              <a:spcAft>
                <a:spcPts val="0"/>
              </a:spcAft>
              <a:buSzPts val="605"/>
              <a:buNone/>
            </a:pPr>
            <a:r>
              <a:rPr b="1" lang="en" sz="1720">
                <a:solidFill>
                  <a:srgbClr val="FF6720"/>
                </a:solidFill>
              </a:rPr>
              <a:t>If you are interested in exploring now, here are some points to consider →</a:t>
            </a:r>
            <a:r>
              <a:rPr lang="en" sz="1820">
                <a:solidFill>
                  <a:srgbClr val="FF6720"/>
                </a:solidFill>
              </a:rPr>
              <a:t> </a:t>
            </a:r>
            <a:endParaRPr sz="1820">
              <a:solidFill>
                <a:srgbClr val="FF6720"/>
              </a:solidFill>
            </a:endParaRPr>
          </a:p>
          <a:p>
            <a:pPr indent="-331470" lvl="0" marL="457200" rtl="0" algn="l">
              <a:lnSpc>
                <a:spcPct val="105000"/>
              </a:lnSpc>
              <a:spcBef>
                <a:spcPts val="1200"/>
              </a:spcBef>
              <a:spcAft>
                <a:spcPts val="0"/>
              </a:spcAft>
              <a:buClr>
                <a:schemeClr val="lt1"/>
              </a:buClr>
              <a:buSzPts val="1620"/>
              <a:buAutoNum type="arabicPeriod"/>
            </a:pPr>
            <a:r>
              <a:rPr lang="en" sz="1620">
                <a:solidFill>
                  <a:srgbClr val="FF6720"/>
                </a:solidFill>
              </a:rPr>
              <a:t>Stay Physically and Academically Ready →</a:t>
            </a:r>
            <a:r>
              <a:rPr lang="en" sz="1620">
                <a:solidFill>
                  <a:srgbClr val="E32D91"/>
                </a:solidFill>
              </a:rPr>
              <a:t> </a:t>
            </a:r>
            <a:r>
              <a:rPr lang="en" sz="1620">
                <a:solidFill>
                  <a:schemeClr val="lt1"/>
                </a:solidFill>
              </a:rPr>
              <a:t>Military service requires physical fitness and a high school diploma. Focus on staying healthy, attending school regularly, and maintaining strong grades.</a:t>
            </a:r>
            <a:endParaRPr sz="1620">
              <a:solidFill>
                <a:schemeClr val="lt1"/>
              </a:solidFill>
            </a:endParaRPr>
          </a:p>
          <a:p>
            <a:pPr indent="-331470" lvl="0" marL="457200" rtl="0" algn="l">
              <a:lnSpc>
                <a:spcPct val="105000"/>
              </a:lnSpc>
              <a:spcBef>
                <a:spcPts val="0"/>
              </a:spcBef>
              <a:spcAft>
                <a:spcPts val="0"/>
              </a:spcAft>
              <a:buClr>
                <a:schemeClr val="lt1"/>
              </a:buClr>
              <a:buSzPts val="1620"/>
              <a:buAutoNum type="arabicPeriod"/>
            </a:pPr>
            <a:r>
              <a:rPr lang="en" sz="1620">
                <a:solidFill>
                  <a:srgbClr val="FF6720"/>
                </a:solidFill>
              </a:rPr>
              <a:t>Research Military Careers →</a:t>
            </a:r>
            <a:r>
              <a:rPr lang="en" sz="1620">
                <a:solidFill>
                  <a:srgbClr val="E32D91"/>
                </a:solidFill>
              </a:rPr>
              <a:t> </a:t>
            </a:r>
            <a:r>
              <a:rPr lang="en" sz="1620">
                <a:solidFill>
                  <a:schemeClr val="lt1"/>
                </a:solidFill>
              </a:rPr>
              <a:t>Each branch has a wide range of jobs (many with civilian equivalents). Start thinking about what kind of role you’d enjoy or want to train for.</a:t>
            </a:r>
            <a:endParaRPr sz="1620">
              <a:solidFill>
                <a:schemeClr val="lt1"/>
              </a:solidFill>
            </a:endParaRPr>
          </a:p>
          <a:p>
            <a:pPr indent="-331470" lvl="0" marL="457200" rtl="0" algn="l">
              <a:lnSpc>
                <a:spcPct val="105000"/>
              </a:lnSpc>
              <a:spcBef>
                <a:spcPts val="0"/>
              </a:spcBef>
              <a:spcAft>
                <a:spcPts val="0"/>
              </a:spcAft>
              <a:buClr>
                <a:schemeClr val="lt1"/>
              </a:buClr>
              <a:buSzPts val="1620"/>
              <a:buAutoNum type="arabicPeriod"/>
            </a:pPr>
            <a:r>
              <a:rPr lang="en" sz="1620">
                <a:solidFill>
                  <a:srgbClr val="FF6720"/>
                </a:solidFill>
              </a:rPr>
              <a:t>Talk with Family and Mentors →</a:t>
            </a:r>
            <a:r>
              <a:rPr lang="en" sz="1620">
                <a:solidFill>
                  <a:schemeClr val="lt1"/>
                </a:solidFill>
              </a:rPr>
              <a:t> Enlisting is a BIG decision. Discuss your interest with trusted adults, veterans, or teachers to understand the full commitment.</a:t>
            </a:r>
            <a:endParaRPr sz="1620">
              <a:solidFill>
                <a:schemeClr val="lt1"/>
              </a:solidFill>
            </a:endParaRPr>
          </a:p>
        </p:txBody>
      </p:sp>
      <p:sp>
        <p:nvSpPr>
          <p:cNvPr id="161" name="Google Shape;161;p26"/>
          <p:cNvSpPr txBox="1"/>
          <p:nvPr/>
        </p:nvSpPr>
        <p:spPr>
          <a:xfrm>
            <a:off x="1879175" y="230075"/>
            <a:ext cx="6858000" cy="68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Poppins"/>
                <a:ea typeface="Poppins"/>
                <a:cs typeface="Poppins"/>
                <a:sym typeface="Poppins"/>
              </a:rPr>
              <a:t>Post-Secondary Plans: Military</a:t>
            </a:r>
            <a:endParaRPr b="1" i="0" sz="3000" u="none" cap="none" strike="noStrike">
              <a:solidFill>
                <a:schemeClr val="lt1"/>
              </a:solidFill>
              <a:latin typeface="Poppins"/>
              <a:ea typeface="Poppins"/>
              <a:cs typeface="Poppins"/>
              <a:sym typeface="Poppins"/>
            </a:endParaRPr>
          </a:p>
        </p:txBody>
      </p:sp>
      <p:pic>
        <p:nvPicPr>
          <p:cNvPr id="162" name="Google Shape;162;p26"/>
          <p:cNvPicPr preferRelativeResize="0"/>
          <p:nvPr/>
        </p:nvPicPr>
        <p:blipFill rotWithShape="1">
          <a:blip r:embed="rId3">
            <a:alphaModFix/>
          </a:blip>
          <a:srcRect b="160" l="0" r="0" t="150"/>
          <a:stretch/>
        </p:blipFill>
        <p:spPr>
          <a:xfrm>
            <a:off x="0" y="0"/>
            <a:ext cx="1524000" cy="723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66" name="Shape 166"/>
        <p:cNvGrpSpPr/>
        <p:nvPr/>
      </p:nvGrpSpPr>
      <p:grpSpPr>
        <a:xfrm>
          <a:off x="0" y="0"/>
          <a:ext cx="0" cy="0"/>
          <a:chOff x="0" y="0"/>
          <a:chExt cx="0" cy="0"/>
        </a:xfrm>
      </p:grpSpPr>
      <p:sp>
        <p:nvSpPr>
          <p:cNvPr id="167" name="Google Shape;167;p27"/>
          <p:cNvSpPr txBox="1"/>
          <p:nvPr>
            <p:ph idx="1" type="body"/>
          </p:nvPr>
        </p:nvSpPr>
        <p:spPr>
          <a:xfrm>
            <a:off x="221300" y="919450"/>
            <a:ext cx="4168200" cy="3792000"/>
          </a:xfrm>
          <a:prstGeom prst="rect">
            <a:avLst/>
          </a:prstGeom>
          <a:noFill/>
          <a:ln>
            <a:noFill/>
          </a:ln>
        </p:spPr>
        <p:txBody>
          <a:bodyPr anchorCtr="0" anchor="ctr" bIns="91425" lIns="91425" spcFirstLastPara="1" rIns="91425" wrap="square" tIns="91425">
            <a:normAutofit/>
          </a:bodyPr>
          <a:lstStyle/>
          <a:p>
            <a:pPr indent="0" lvl="0" marL="0" rtl="0" algn="l">
              <a:lnSpc>
                <a:spcPct val="105000"/>
              </a:lnSpc>
              <a:spcBef>
                <a:spcPts val="0"/>
              </a:spcBef>
              <a:spcAft>
                <a:spcPts val="0"/>
              </a:spcAft>
              <a:buSzPts val="1800"/>
              <a:buNone/>
            </a:pPr>
            <a:r>
              <a:rPr lang="en" sz="1620">
                <a:solidFill>
                  <a:schemeClr val="lt1"/>
                </a:solidFill>
              </a:rPr>
              <a:t>U.S. Air Force, Newark Shopping Center, Suite 608, Newark, DE 19711, </a:t>
            </a:r>
            <a:r>
              <a:rPr lang="en" sz="1620" u="sng">
                <a:solidFill>
                  <a:schemeClr val="hlink"/>
                </a:solidFill>
                <a:hlinkClick r:id="rId3"/>
              </a:rPr>
              <a:t>samantha.hudson.3@us.af.mil</a:t>
            </a:r>
            <a:endParaRPr sz="1620">
              <a:solidFill>
                <a:schemeClr val="lt1"/>
              </a:solidFill>
            </a:endParaRPr>
          </a:p>
          <a:p>
            <a:pPr indent="0" lvl="0" marL="0" rtl="0" algn="l">
              <a:lnSpc>
                <a:spcPct val="105000"/>
              </a:lnSpc>
              <a:spcBef>
                <a:spcPts val="1200"/>
              </a:spcBef>
              <a:spcAft>
                <a:spcPts val="0"/>
              </a:spcAft>
              <a:buSzPts val="1800"/>
              <a:buNone/>
            </a:pPr>
            <a:r>
              <a:rPr lang="en" sz="1620">
                <a:solidFill>
                  <a:schemeClr val="lt1"/>
                </a:solidFill>
              </a:rPr>
              <a:t>DE Air National Guard, </a:t>
            </a:r>
            <a:r>
              <a:rPr lang="en" sz="1620" u="sng">
                <a:solidFill>
                  <a:schemeClr val="hlink"/>
                </a:solidFill>
                <a:hlinkClick r:id="rId4"/>
              </a:rPr>
              <a:t>alicia.calderon@us.af.mil</a:t>
            </a:r>
            <a:endParaRPr sz="1620">
              <a:solidFill>
                <a:schemeClr val="lt1"/>
              </a:solidFill>
            </a:endParaRPr>
          </a:p>
          <a:p>
            <a:pPr indent="0" lvl="0" marL="0" rtl="0" algn="l">
              <a:lnSpc>
                <a:spcPct val="105000"/>
              </a:lnSpc>
              <a:spcBef>
                <a:spcPts val="1200"/>
              </a:spcBef>
              <a:spcAft>
                <a:spcPts val="0"/>
              </a:spcAft>
              <a:buSzPts val="1800"/>
              <a:buNone/>
            </a:pPr>
            <a:r>
              <a:rPr lang="en" sz="1620">
                <a:solidFill>
                  <a:schemeClr val="lt1"/>
                </a:solidFill>
              </a:rPr>
              <a:t>U.S. Army Recruiting Center, E. Main Street, Suite 604, Newark, DE 19711, </a:t>
            </a:r>
            <a:r>
              <a:rPr lang="en" sz="1620" u="sng">
                <a:solidFill>
                  <a:schemeClr val="hlink"/>
                </a:solidFill>
                <a:hlinkClick r:id="rId5"/>
              </a:rPr>
              <a:t>MELISSA.A.BROOKS42.MIL@ARMY.MIL</a:t>
            </a:r>
            <a:endParaRPr sz="1620">
              <a:solidFill>
                <a:schemeClr val="lt1"/>
              </a:solidFill>
            </a:endParaRPr>
          </a:p>
          <a:p>
            <a:pPr indent="0" lvl="0" marL="0" rtl="0" algn="l">
              <a:lnSpc>
                <a:spcPct val="105000"/>
              </a:lnSpc>
              <a:spcBef>
                <a:spcPts val="1200"/>
              </a:spcBef>
              <a:spcAft>
                <a:spcPts val="1200"/>
              </a:spcAft>
              <a:buSzPts val="1800"/>
              <a:buNone/>
            </a:pPr>
            <a:r>
              <a:rPr lang="en" sz="1620">
                <a:solidFill>
                  <a:schemeClr val="lt1"/>
                </a:solidFill>
              </a:rPr>
              <a:t>U.S. Coast Guard Recruiting Office, 183 Franklin Mills Blvd., Philadelphia, PA 19154, </a:t>
            </a:r>
            <a:r>
              <a:rPr lang="en" sz="1620" u="sng">
                <a:solidFill>
                  <a:schemeClr val="hlink"/>
                </a:solidFill>
                <a:hlinkClick r:id="rId6"/>
              </a:rPr>
              <a:t>Joy.A.Pollard@uscg.mil</a:t>
            </a:r>
            <a:endParaRPr sz="1620">
              <a:solidFill>
                <a:schemeClr val="lt1"/>
              </a:solidFill>
            </a:endParaRPr>
          </a:p>
        </p:txBody>
      </p:sp>
      <p:sp>
        <p:nvSpPr>
          <p:cNvPr id="168" name="Google Shape;168;p27"/>
          <p:cNvSpPr txBox="1"/>
          <p:nvPr/>
        </p:nvSpPr>
        <p:spPr>
          <a:xfrm>
            <a:off x="423675" y="230075"/>
            <a:ext cx="8236500" cy="68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Poppins"/>
                <a:ea typeface="Poppins"/>
                <a:cs typeface="Poppins"/>
                <a:sym typeface="Poppins"/>
              </a:rPr>
              <a:t>Local Military Recruiting Stations/Centers</a:t>
            </a:r>
            <a:endParaRPr b="1" i="0" sz="3000" u="none" cap="none" strike="noStrike">
              <a:solidFill>
                <a:schemeClr val="lt1"/>
              </a:solidFill>
              <a:latin typeface="Poppins"/>
              <a:ea typeface="Poppins"/>
              <a:cs typeface="Poppins"/>
              <a:sym typeface="Poppins"/>
            </a:endParaRPr>
          </a:p>
        </p:txBody>
      </p:sp>
      <p:sp>
        <p:nvSpPr>
          <p:cNvPr id="169" name="Google Shape;169;p27"/>
          <p:cNvSpPr txBox="1"/>
          <p:nvPr>
            <p:ph idx="1" type="body"/>
          </p:nvPr>
        </p:nvSpPr>
        <p:spPr>
          <a:xfrm>
            <a:off x="4712475" y="978650"/>
            <a:ext cx="3947700" cy="3876600"/>
          </a:xfrm>
          <a:prstGeom prst="rect">
            <a:avLst/>
          </a:prstGeom>
          <a:noFill/>
          <a:ln>
            <a:noFill/>
          </a:ln>
        </p:spPr>
        <p:txBody>
          <a:bodyPr anchorCtr="0" anchor="ctr" bIns="91425" lIns="91425" spcFirstLastPara="1" rIns="91425" wrap="square" tIns="91425">
            <a:normAutofit/>
          </a:bodyPr>
          <a:lstStyle/>
          <a:p>
            <a:pPr indent="0" lvl="0" marL="0" rtl="0" algn="l">
              <a:lnSpc>
                <a:spcPct val="105000"/>
              </a:lnSpc>
              <a:spcBef>
                <a:spcPts val="0"/>
              </a:spcBef>
              <a:spcAft>
                <a:spcPts val="0"/>
              </a:spcAft>
              <a:buSzPts val="1800"/>
              <a:buNone/>
            </a:pPr>
            <a:r>
              <a:rPr lang="en" sz="1620">
                <a:solidFill>
                  <a:schemeClr val="lt1"/>
                </a:solidFill>
              </a:rPr>
              <a:t>DE Army National Guard, 810 Peoples Plaza, Newark, DE 19702, </a:t>
            </a:r>
            <a:r>
              <a:rPr lang="en" sz="1620" u="sng">
                <a:solidFill>
                  <a:schemeClr val="hlink"/>
                </a:solidFill>
                <a:hlinkClick r:id="rId7"/>
              </a:rPr>
              <a:t>kevin.j.vega7.mil@army.mil</a:t>
            </a:r>
            <a:r>
              <a:rPr lang="en" sz="1620">
                <a:solidFill>
                  <a:schemeClr val="lt1"/>
                </a:solidFill>
              </a:rPr>
              <a:t> &amp; </a:t>
            </a:r>
            <a:r>
              <a:rPr lang="en" sz="1620" u="sng">
                <a:solidFill>
                  <a:schemeClr val="hlink"/>
                </a:solidFill>
                <a:hlinkClick r:id="rId8"/>
              </a:rPr>
              <a:t>madilyn.r.tiberi.mil@army.mil</a:t>
            </a:r>
            <a:endParaRPr sz="1620">
              <a:solidFill>
                <a:schemeClr val="lt1"/>
              </a:solidFill>
            </a:endParaRPr>
          </a:p>
          <a:p>
            <a:pPr indent="0" lvl="0" marL="0" rtl="0" algn="l">
              <a:lnSpc>
                <a:spcPct val="105000"/>
              </a:lnSpc>
              <a:spcBef>
                <a:spcPts val="1200"/>
              </a:spcBef>
              <a:spcAft>
                <a:spcPts val="0"/>
              </a:spcAft>
              <a:buSzPts val="1800"/>
              <a:buNone/>
            </a:pPr>
            <a:r>
              <a:rPr lang="en" sz="1620">
                <a:solidFill>
                  <a:schemeClr val="lt1"/>
                </a:solidFill>
              </a:rPr>
              <a:t>U.S. Marine Corps Recruiting Station, 705 N. Broad, Suite 1166, Middletown, DE 19709, </a:t>
            </a:r>
            <a:r>
              <a:rPr lang="en" sz="1620" u="sng">
                <a:solidFill>
                  <a:schemeClr val="hlink"/>
                </a:solidFill>
                <a:hlinkClick r:id="rId9"/>
              </a:rPr>
              <a:t>caleb.owens@marines.usmc.mil</a:t>
            </a:r>
            <a:endParaRPr sz="1620">
              <a:solidFill>
                <a:schemeClr val="lt1"/>
              </a:solidFill>
            </a:endParaRPr>
          </a:p>
          <a:p>
            <a:pPr indent="0" lvl="0" marL="0" rtl="0" algn="l">
              <a:lnSpc>
                <a:spcPct val="105000"/>
              </a:lnSpc>
              <a:spcBef>
                <a:spcPts val="1200"/>
              </a:spcBef>
              <a:spcAft>
                <a:spcPts val="0"/>
              </a:spcAft>
              <a:buSzPts val="1800"/>
              <a:buNone/>
            </a:pPr>
            <a:r>
              <a:rPr lang="en" sz="1620">
                <a:solidFill>
                  <a:schemeClr val="lt1"/>
                </a:solidFill>
              </a:rPr>
              <a:t>U.S. Navy Recruiting Center, 250 S. Main Street, Suite 106, Newark, DE 19711, </a:t>
            </a:r>
            <a:r>
              <a:rPr lang="en" sz="1620" u="sng">
                <a:solidFill>
                  <a:schemeClr val="hlink"/>
                </a:solidFill>
                <a:hlinkClick r:id="rId10"/>
              </a:rPr>
              <a:t>brea.c.pino.mil@us.navy.mil</a:t>
            </a:r>
            <a:endParaRPr sz="1620">
              <a:solidFill>
                <a:schemeClr val="lt1"/>
              </a:solidFill>
            </a:endParaRPr>
          </a:p>
          <a:p>
            <a:pPr indent="0" lvl="0" marL="0" rtl="0" algn="l">
              <a:lnSpc>
                <a:spcPct val="105000"/>
              </a:lnSpc>
              <a:spcBef>
                <a:spcPts val="1200"/>
              </a:spcBef>
              <a:spcAft>
                <a:spcPts val="1200"/>
              </a:spcAft>
              <a:buSzPts val="1800"/>
              <a:buNone/>
            </a:pPr>
            <a:r>
              <a:t/>
            </a:r>
            <a:endParaRPr sz="1320">
              <a:solidFill>
                <a:schemeClr val="lt1"/>
              </a:solidFill>
              <a:latin typeface="Josefin Sans"/>
              <a:ea typeface="Josefin Sans"/>
              <a:cs typeface="Josefin Sans"/>
              <a:sym typeface="Josefin Sans"/>
            </a:endParaRPr>
          </a:p>
        </p:txBody>
      </p:sp>
      <p:pic>
        <p:nvPicPr>
          <p:cNvPr id="170" name="Google Shape;170;p27"/>
          <p:cNvPicPr preferRelativeResize="0"/>
          <p:nvPr/>
        </p:nvPicPr>
        <p:blipFill rotWithShape="1">
          <a:blip r:embed="rId11">
            <a:alphaModFix/>
          </a:blip>
          <a:srcRect b="160" l="0" r="0" t="150"/>
          <a:stretch/>
        </p:blipFill>
        <p:spPr>
          <a:xfrm>
            <a:off x="0" y="0"/>
            <a:ext cx="1524000" cy="723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74" name="Shape 174"/>
        <p:cNvGrpSpPr/>
        <p:nvPr/>
      </p:nvGrpSpPr>
      <p:grpSpPr>
        <a:xfrm>
          <a:off x="0" y="0"/>
          <a:ext cx="0" cy="0"/>
          <a:chOff x="0" y="0"/>
          <a:chExt cx="0" cy="0"/>
        </a:xfrm>
      </p:grpSpPr>
      <p:sp>
        <p:nvSpPr>
          <p:cNvPr id="175" name="Google Shape;175;p28"/>
          <p:cNvSpPr txBox="1"/>
          <p:nvPr>
            <p:ph idx="1" type="body"/>
          </p:nvPr>
        </p:nvSpPr>
        <p:spPr>
          <a:xfrm>
            <a:off x="236875" y="974475"/>
            <a:ext cx="5921700" cy="4047000"/>
          </a:xfrm>
          <a:prstGeom prst="rect">
            <a:avLst/>
          </a:prstGeom>
          <a:noFill/>
          <a:ln>
            <a:noFill/>
          </a:ln>
        </p:spPr>
        <p:txBody>
          <a:bodyPr anchorCtr="0" anchor="ctr" bIns="91425" lIns="91425" spcFirstLastPara="1" rIns="91425" wrap="square" tIns="91425">
            <a:normAutofit fontScale="92500" lnSpcReduction="10000"/>
          </a:bodyPr>
          <a:lstStyle/>
          <a:p>
            <a:pPr indent="0" lvl="0" marL="0" rtl="0" algn="l">
              <a:lnSpc>
                <a:spcPct val="105000"/>
              </a:lnSpc>
              <a:spcBef>
                <a:spcPts val="0"/>
              </a:spcBef>
              <a:spcAft>
                <a:spcPts val="0"/>
              </a:spcAft>
              <a:buSzPct val="120120"/>
              <a:buNone/>
            </a:pPr>
            <a:r>
              <a:rPr b="1" lang="en" sz="1620">
                <a:solidFill>
                  <a:srgbClr val="FF6720"/>
                </a:solidFill>
              </a:rPr>
              <a:t>If you are interested in applying to a Trade School or seeking an apprenticeship after graduation, please review the following tips → </a:t>
            </a:r>
            <a:endParaRPr b="1" sz="1620">
              <a:solidFill>
                <a:srgbClr val="FF6720"/>
              </a:solidFill>
            </a:endParaRPr>
          </a:p>
          <a:p>
            <a:pPr indent="-323785" lvl="0" marL="457200" rtl="0" algn="l">
              <a:lnSpc>
                <a:spcPct val="105000"/>
              </a:lnSpc>
              <a:spcBef>
                <a:spcPts val="1200"/>
              </a:spcBef>
              <a:spcAft>
                <a:spcPts val="0"/>
              </a:spcAft>
              <a:buClr>
                <a:schemeClr val="lt1"/>
              </a:buClr>
              <a:buSzPct val="100000"/>
              <a:buAutoNum type="arabicPeriod"/>
            </a:pPr>
            <a:r>
              <a:rPr lang="en" sz="1620">
                <a:solidFill>
                  <a:srgbClr val="FF6720"/>
                </a:solidFill>
              </a:rPr>
              <a:t>Research Skilled Trades →</a:t>
            </a:r>
            <a:r>
              <a:rPr lang="en" sz="1620">
                <a:solidFill>
                  <a:schemeClr val="lt1"/>
                </a:solidFill>
              </a:rPr>
              <a:t> Explore in-demand careers like electrician, plumber, HVAC technician, welder, auto technician, medical coder, or dental assistant. These careers often offer great pay and job security without requiring a 4-year degree.</a:t>
            </a:r>
            <a:endParaRPr sz="1620">
              <a:solidFill>
                <a:schemeClr val="lt1"/>
              </a:solidFill>
            </a:endParaRPr>
          </a:p>
          <a:p>
            <a:pPr indent="-323785" lvl="0" marL="457200" rtl="0" algn="l">
              <a:lnSpc>
                <a:spcPct val="105000"/>
              </a:lnSpc>
              <a:spcBef>
                <a:spcPts val="0"/>
              </a:spcBef>
              <a:spcAft>
                <a:spcPts val="0"/>
              </a:spcAft>
              <a:buClr>
                <a:schemeClr val="lt1"/>
              </a:buClr>
              <a:buSzPct val="100000"/>
              <a:buAutoNum type="arabicPeriod"/>
            </a:pPr>
            <a:r>
              <a:rPr lang="en" sz="1620">
                <a:solidFill>
                  <a:srgbClr val="FF6720"/>
                </a:solidFill>
              </a:rPr>
              <a:t>Visit Local Trade Schools → </a:t>
            </a:r>
            <a:r>
              <a:rPr lang="en" sz="1620">
                <a:solidFill>
                  <a:schemeClr val="lt1"/>
                </a:solidFill>
              </a:rPr>
              <a:t>Schedule campus visits or info sessions at local technical colleges or vocational programs. Ask about certifications, costs, placement rates, and job connections. </a:t>
            </a:r>
            <a:endParaRPr sz="1620">
              <a:solidFill>
                <a:schemeClr val="lt1"/>
              </a:solidFill>
            </a:endParaRPr>
          </a:p>
          <a:p>
            <a:pPr indent="-323785" lvl="0" marL="457200" rtl="0" algn="l">
              <a:lnSpc>
                <a:spcPct val="105000"/>
              </a:lnSpc>
              <a:spcBef>
                <a:spcPts val="0"/>
              </a:spcBef>
              <a:spcAft>
                <a:spcPts val="0"/>
              </a:spcAft>
              <a:buClr>
                <a:schemeClr val="lt1"/>
              </a:buClr>
              <a:buSzPct val="100000"/>
              <a:buAutoNum type="arabicPeriod"/>
            </a:pPr>
            <a:r>
              <a:rPr lang="en" sz="1620">
                <a:solidFill>
                  <a:schemeClr val="lt1"/>
                </a:solidFill>
              </a:rPr>
              <a:t>Learn About Apprenticeships → Search for more information about apprenticeships at </a:t>
            </a:r>
            <a:r>
              <a:rPr lang="en" sz="1620" u="sng">
                <a:solidFill>
                  <a:schemeClr val="hlink"/>
                </a:solidFill>
                <a:hlinkClick r:id="rId3"/>
              </a:rPr>
              <a:t>Apprenticeship USA</a:t>
            </a:r>
            <a:r>
              <a:rPr lang="en" sz="1620">
                <a:solidFill>
                  <a:schemeClr val="lt1"/>
                </a:solidFill>
              </a:rPr>
              <a:t>. </a:t>
            </a:r>
            <a:endParaRPr sz="1620">
              <a:solidFill>
                <a:schemeClr val="lt1"/>
              </a:solidFill>
            </a:endParaRPr>
          </a:p>
          <a:p>
            <a:pPr indent="-323785" lvl="0" marL="457200" rtl="0" algn="l">
              <a:lnSpc>
                <a:spcPct val="105000"/>
              </a:lnSpc>
              <a:spcBef>
                <a:spcPts val="0"/>
              </a:spcBef>
              <a:spcAft>
                <a:spcPts val="0"/>
              </a:spcAft>
              <a:buClr>
                <a:schemeClr val="lt1"/>
              </a:buClr>
              <a:buSzPct val="100000"/>
              <a:buAutoNum type="arabicPeriod"/>
            </a:pPr>
            <a:r>
              <a:rPr lang="en" sz="1620">
                <a:solidFill>
                  <a:srgbClr val="FF6720"/>
                </a:solidFill>
              </a:rPr>
              <a:t>Talk to your School Counselor or CTE Teacher →</a:t>
            </a:r>
            <a:r>
              <a:rPr lang="en" sz="1620">
                <a:solidFill>
                  <a:schemeClr val="lt1"/>
                </a:solidFill>
              </a:rPr>
              <a:t> They can connect you to school-based programs, job shadowing, or internship opportunities in your area of interest.</a:t>
            </a:r>
            <a:endParaRPr sz="1620">
              <a:solidFill>
                <a:schemeClr val="lt1"/>
              </a:solidFill>
            </a:endParaRPr>
          </a:p>
        </p:txBody>
      </p:sp>
      <p:sp>
        <p:nvSpPr>
          <p:cNvPr id="176" name="Google Shape;176;p28"/>
          <p:cNvSpPr txBox="1"/>
          <p:nvPr/>
        </p:nvSpPr>
        <p:spPr>
          <a:xfrm>
            <a:off x="1627325" y="299050"/>
            <a:ext cx="6916200" cy="620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 sz="2500" u="none" cap="none" strike="noStrike">
                <a:solidFill>
                  <a:schemeClr val="lt1"/>
                </a:solidFill>
                <a:latin typeface="Poppins"/>
                <a:ea typeface="Poppins"/>
                <a:cs typeface="Poppins"/>
                <a:sym typeface="Poppins"/>
              </a:rPr>
              <a:t>Post-Secondary Plans: Apprenticeships</a:t>
            </a:r>
            <a:endParaRPr b="1" i="0" sz="2100" u="none" cap="none" strike="noStrike">
              <a:solidFill>
                <a:schemeClr val="lt1"/>
              </a:solidFill>
              <a:latin typeface="Poppins"/>
              <a:ea typeface="Poppins"/>
              <a:cs typeface="Poppins"/>
              <a:sym typeface="Poppins"/>
            </a:endParaRPr>
          </a:p>
        </p:txBody>
      </p:sp>
      <p:pic>
        <p:nvPicPr>
          <p:cNvPr id="177" name="Google Shape;177;p28"/>
          <p:cNvPicPr preferRelativeResize="0"/>
          <p:nvPr/>
        </p:nvPicPr>
        <p:blipFill rotWithShape="1">
          <a:blip r:embed="rId4">
            <a:alphaModFix/>
          </a:blip>
          <a:srcRect b="0" l="0" r="0" t="0"/>
          <a:stretch/>
        </p:blipFill>
        <p:spPr>
          <a:xfrm>
            <a:off x="6810037" y="1545575"/>
            <a:ext cx="1640126" cy="1640126"/>
          </a:xfrm>
          <a:prstGeom prst="rect">
            <a:avLst/>
          </a:prstGeom>
          <a:noFill/>
          <a:ln>
            <a:noFill/>
          </a:ln>
        </p:spPr>
      </p:pic>
      <p:sp>
        <p:nvSpPr>
          <p:cNvPr id="178" name="Google Shape;178;p28"/>
          <p:cNvSpPr txBox="1"/>
          <p:nvPr/>
        </p:nvSpPr>
        <p:spPr>
          <a:xfrm>
            <a:off x="6593750" y="3261850"/>
            <a:ext cx="2072700" cy="88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6720"/>
                </a:solidFill>
                <a:latin typeface="Josefin Sans"/>
                <a:ea typeface="Josefin Sans"/>
                <a:cs typeface="Josefin Sans"/>
                <a:sym typeface="Josefin Sans"/>
              </a:rPr>
              <a:t>DE Dept. of Labor Apprenticeships</a:t>
            </a:r>
            <a:endParaRPr b="1" i="0" sz="1800" u="none" cap="none" strike="noStrike">
              <a:solidFill>
                <a:srgbClr val="FF6720"/>
              </a:solidFill>
              <a:latin typeface="Josefin Sans"/>
              <a:ea typeface="Josefin Sans"/>
              <a:cs typeface="Josefin Sans"/>
              <a:sym typeface="Josefin Sans"/>
            </a:endParaRPr>
          </a:p>
        </p:txBody>
      </p:sp>
      <p:pic>
        <p:nvPicPr>
          <p:cNvPr id="179" name="Google Shape;179;p28"/>
          <p:cNvPicPr preferRelativeResize="0"/>
          <p:nvPr/>
        </p:nvPicPr>
        <p:blipFill rotWithShape="1">
          <a:blip r:embed="rId5">
            <a:alphaModFix/>
          </a:blip>
          <a:srcRect b="160" l="0" r="0" t="150"/>
          <a:stretch/>
        </p:blipFill>
        <p:spPr>
          <a:xfrm>
            <a:off x="0" y="0"/>
            <a:ext cx="1524000" cy="723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83" name="Shape 183"/>
        <p:cNvGrpSpPr/>
        <p:nvPr/>
      </p:nvGrpSpPr>
      <p:grpSpPr>
        <a:xfrm>
          <a:off x="0" y="0"/>
          <a:ext cx="0" cy="0"/>
          <a:chOff x="0" y="0"/>
          <a:chExt cx="0" cy="0"/>
        </a:xfrm>
      </p:grpSpPr>
      <p:sp>
        <p:nvSpPr>
          <p:cNvPr id="184" name="Google Shape;184;p29"/>
          <p:cNvSpPr txBox="1"/>
          <p:nvPr>
            <p:ph idx="1" type="body"/>
          </p:nvPr>
        </p:nvSpPr>
        <p:spPr>
          <a:xfrm>
            <a:off x="3942225" y="390750"/>
            <a:ext cx="4855800" cy="4270500"/>
          </a:xfrm>
          <a:prstGeom prst="rect">
            <a:avLst/>
          </a:prstGeom>
          <a:noFill/>
          <a:ln>
            <a:noFill/>
          </a:ln>
        </p:spPr>
        <p:txBody>
          <a:bodyPr anchorCtr="0" anchor="ctr" bIns="91425" lIns="91425" spcFirstLastPara="1" rIns="91425" wrap="square" tIns="91425">
            <a:normAutofit fontScale="92500" lnSpcReduction="20000"/>
          </a:bodyPr>
          <a:lstStyle/>
          <a:p>
            <a:pPr indent="0" lvl="0" marL="0" rtl="0" algn="l">
              <a:lnSpc>
                <a:spcPct val="105000"/>
              </a:lnSpc>
              <a:spcBef>
                <a:spcPts val="0"/>
              </a:spcBef>
              <a:spcAft>
                <a:spcPts val="0"/>
              </a:spcAft>
              <a:buSzPct val="106920"/>
              <a:buNone/>
            </a:pPr>
            <a:r>
              <a:rPr lang="en" sz="1820">
                <a:solidFill>
                  <a:schemeClr val="lt1"/>
                </a:solidFill>
              </a:rPr>
              <a:t>If you are interested in applying to a Trade School or seeking an apprenticeship after graduation, please review the following tips → </a:t>
            </a:r>
            <a:endParaRPr sz="1820">
              <a:solidFill>
                <a:schemeClr val="lt1"/>
              </a:solidFill>
            </a:endParaRPr>
          </a:p>
          <a:p>
            <a:pPr indent="-335534" lvl="0" marL="457200" rtl="0" algn="l">
              <a:lnSpc>
                <a:spcPct val="105000"/>
              </a:lnSpc>
              <a:spcBef>
                <a:spcPts val="1200"/>
              </a:spcBef>
              <a:spcAft>
                <a:spcPts val="0"/>
              </a:spcAft>
              <a:buClr>
                <a:schemeClr val="lt1"/>
              </a:buClr>
              <a:buSzPct val="100000"/>
              <a:buAutoNum type="arabicPeriod"/>
            </a:pPr>
            <a:r>
              <a:rPr lang="en" sz="1820">
                <a:solidFill>
                  <a:srgbClr val="FF6720"/>
                </a:solidFill>
              </a:rPr>
              <a:t>Ask Employers What They Look For → </a:t>
            </a:r>
            <a:r>
              <a:rPr lang="en" sz="1820">
                <a:solidFill>
                  <a:schemeClr val="lt1"/>
                </a:solidFill>
              </a:rPr>
              <a:t>Some employers offer pre-apprenticeship programs, summer training, or entry-level jobs. Reach out and ask what skills or certifications are valuable.</a:t>
            </a:r>
            <a:endParaRPr sz="1820">
              <a:solidFill>
                <a:schemeClr val="lt1"/>
              </a:solidFill>
            </a:endParaRPr>
          </a:p>
          <a:p>
            <a:pPr indent="-335534" lvl="0" marL="457200" rtl="0" algn="l">
              <a:lnSpc>
                <a:spcPct val="105000"/>
              </a:lnSpc>
              <a:spcBef>
                <a:spcPts val="0"/>
              </a:spcBef>
              <a:spcAft>
                <a:spcPts val="0"/>
              </a:spcAft>
              <a:buClr>
                <a:schemeClr val="lt1"/>
              </a:buClr>
              <a:buSzPct val="100000"/>
              <a:buAutoNum type="arabicPeriod"/>
            </a:pPr>
            <a:r>
              <a:rPr lang="en" sz="1820">
                <a:solidFill>
                  <a:srgbClr val="FF6720"/>
                </a:solidFill>
              </a:rPr>
              <a:t>Take Related High School Classes →</a:t>
            </a:r>
            <a:r>
              <a:rPr lang="en" sz="1820">
                <a:solidFill>
                  <a:schemeClr val="lt1"/>
                </a:solidFill>
              </a:rPr>
              <a:t> </a:t>
            </a:r>
            <a:endParaRPr sz="1820">
              <a:solidFill>
                <a:schemeClr val="lt1"/>
              </a:solidFill>
            </a:endParaRPr>
          </a:p>
          <a:p>
            <a:pPr indent="0" lvl="0" marL="457200" rtl="0" algn="l">
              <a:lnSpc>
                <a:spcPct val="105000"/>
              </a:lnSpc>
              <a:spcBef>
                <a:spcPts val="0"/>
              </a:spcBef>
              <a:spcAft>
                <a:spcPts val="0"/>
              </a:spcAft>
              <a:buNone/>
            </a:pPr>
            <a:r>
              <a:rPr lang="en" sz="1820">
                <a:solidFill>
                  <a:schemeClr val="lt1"/>
                </a:solidFill>
              </a:rPr>
              <a:t>Enroll in CTE courses that align with your trade interests. These courses can provide foundational skills and sometimes even certifications.</a:t>
            </a:r>
            <a:endParaRPr sz="1820">
              <a:solidFill>
                <a:schemeClr val="lt1"/>
              </a:solidFill>
            </a:endParaRPr>
          </a:p>
          <a:p>
            <a:pPr indent="-335534" lvl="0" marL="457200" rtl="0" algn="l">
              <a:lnSpc>
                <a:spcPct val="105000"/>
              </a:lnSpc>
              <a:spcBef>
                <a:spcPts val="0"/>
              </a:spcBef>
              <a:spcAft>
                <a:spcPts val="0"/>
              </a:spcAft>
              <a:buClr>
                <a:schemeClr val="lt1"/>
              </a:buClr>
              <a:buSzPct val="100000"/>
              <a:buAutoNum type="arabicPeriod"/>
            </a:pPr>
            <a:r>
              <a:rPr lang="en" sz="1820">
                <a:solidFill>
                  <a:srgbClr val="FF6720"/>
                </a:solidFill>
              </a:rPr>
              <a:t>Consider Earning Industry Credentials → </a:t>
            </a:r>
            <a:r>
              <a:rPr lang="en" sz="1820">
                <a:solidFill>
                  <a:schemeClr val="lt1"/>
                </a:solidFill>
              </a:rPr>
              <a:t>Certifications like OSHA 10, ServSafe, or ASE can give you a head start when applying to apprenticeships or jobs.</a:t>
            </a:r>
            <a:endParaRPr sz="1820">
              <a:solidFill>
                <a:schemeClr val="lt1"/>
              </a:solidFill>
            </a:endParaRPr>
          </a:p>
        </p:txBody>
      </p:sp>
      <p:sp>
        <p:nvSpPr>
          <p:cNvPr id="185" name="Google Shape;185;p29"/>
          <p:cNvSpPr txBox="1"/>
          <p:nvPr/>
        </p:nvSpPr>
        <p:spPr>
          <a:xfrm>
            <a:off x="254600" y="2802800"/>
            <a:ext cx="3474900" cy="1765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1" i="0" lang="en" sz="3000" u="none" cap="none" strike="noStrike">
                <a:solidFill>
                  <a:schemeClr val="lt1"/>
                </a:solidFill>
                <a:latin typeface="Poppins"/>
                <a:ea typeface="Poppins"/>
                <a:cs typeface="Poppins"/>
                <a:sym typeface="Poppins"/>
              </a:rPr>
              <a:t>Post-Secondary Plans: Apprenticeships</a:t>
            </a:r>
            <a:endParaRPr b="1" i="0" sz="2600" u="none" cap="none" strike="noStrike">
              <a:solidFill>
                <a:schemeClr val="lt1"/>
              </a:solidFill>
              <a:latin typeface="Poppins"/>
              <a:ea typeface="Poppins"/>
              <a:cs typeface="Poppins"/>
              <a:sym typeface="Poppins"/>
            </a:endParaRPr>
          </a:p>
        </p:txBody>
      </p:sp>
      <p:pic>
        <p:nvPicPr>
          <p:cNvPr id="186" name="Google Shape;186;p29"/>
          <p:cNvPicPr preferRelativeResize="0"/>
          <p:nvPr/>
        </p:nvPicPr>
        <p:blipFill rotWithShape="1">
          <a:blip r:embed="rId3">
            <a:alphaModFix/>
          </a:blip>
          <a:srcRect b="0" l="0" r="0" t="0"/>
          <a:stretch/>
        </p:blipFill>
        <p:spPr>
          <a:xfrm>
            <a:off x="1260813" y="1165950"/>
            <a:ext cx="1462475" cy="1462475"/>
          </a:xfrm>
          <a:prstGeom prst="rect">
            <a:avLst/>
          </a:prstGeom>
          <a:noFill/>
          <a:ln>
            <a:noFill/>
          </a:ln>
        </p:spPr>
      </p:pic>
      <p:pic>
        <p:nvPicPr>
          <p:cNvPr id="187" name="Google Shape;187;p29"/>
          <p:cNvPicPr preferRelativeResize="0"/>
          <p:nvPr/>
        </p:nvPicPr>
        <p:blipFill rotWithShape="1">
          <a:blip r:embed="rId4">
            <a:alphaModFix/>
          </a:blip>
          <a:srcRect b="160" l="0" r="0" t="150"/>
          <a:stretch/>
        </p:blipFill>
        <p:spPr>
          <a:xfrm>
            <a:off x="0" y="0"/>
            <a:ext cx="1524000" cy="723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191" name="Shape 191"/>
        <p:cNvGrpSpPr/>
        <p:nvPr/>
      </p:nvGrpSpPr>
      <p:grpSpPr>
        <a:xfrm>
          <a:off x="0" y="0"/>
          <a:ext cx="0" cy="0"/>
          <a:chOff x="0" y="0"/>
          <a:chExt cx="0" cy="0"/>
        </a:xfrm>
      </p:grpSpPr>
      <p:sp>
        <p:nvSpPr>
          <p:cNvPr id="192" name="Google Shape;192;p30"/>
          <p:cNvSpPr txBox="1"/>
          <p:nvPr/>
        </p:nvSpPr>
        <p:spPr>
          <a:xfrm>
            <a:off x="978325" y="470400"/>
            <a:ext cx="900900" cy="32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Walter Turncoat"/>
              <a:ea typeface="Walter Turncoat"/>
              <a:cs typeface="Walter Turncoat"/>
              <a:sym typeface="Walter Turncoat"/>
            </a:endParaRPr>
          </a:p>
        </p:txBody>
      </p:sp>
      <p:sp>
        <p:nvSpPr>
          <p:cNvPr id="193" name="Google Shape;193;p30"/>
          <p:cNvSpPr txBox="1"/>
          <p:nvPr/>
        </p:nvSpPr>
        <p:spPr>
          <a:xfrm>
            <a:off x="1043525" y="874650"/>
            <a:ext cx="9009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Walter Turncoat"/>
              <a:ea typeface="Walter Turncoat"/>
              <a:cs typeface="Walter Turncoat"/>
              <a:sym typeface="Walter Turncoat"/>
            </a:endParaRPr>
          </a:p>
        </p:txBody>
      </p:sp>
      <p:sp>
        <p:nvSpPr>
          <p:cNvPr id="194" name="Google Shape;194;p30"/>
          <p:cNvSpPr txBox="1"/>
          <p:nvPr/>
        </p:nvSpPr>
        <p:spPr>
          <a:xfrm>
            <a:off x="978325" y="1346700"/>
            <a:ext cx="900900" cy="32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Walter Turncoat"/>
              <a:ea typeface="Walter Turncoat"/>
              <a:cs typeface="Walter Turncoat"/>
              <a:sym typeface="Walter Turncoat"/>
            </a:endParaRPr>
          </a:p>
        </p:txBody>
      </p:sp>
      <p:sp>
        <p:nvSpPr>
          <p:cNvPr id="195" name="Google Shape;195;p30"/>
          <p:cNvSpPr txBox="1"/>
          <p:nvPr/>
        </p:nvSpPr>
        <p:spPr>
          <a:xfrm>
            <a:off x="978325" y="1818750"/>
            <a:ext cx="900900" cy="32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Walter Turncoat"/>
              <a:ea typeface="Walter Turncoat"/>
              <a:cs typeface="Walter Turncoat"/>
              <a:sym typeface="Walter Turncoat"/>
            </a:endParaRPr>
          </a:p>
        </p:txBody>
      </p:sp>
      <p:sp>
        <p:nvSpPr>
          <p:cNvPr id="196" name="Google Shape;196;p30"/>
          <p:cNvSpPr txBox="1"/>
          <p:nvPr/>
        </p:nvSpPr>
        <p:spPr>
          <a:xfrm>
            <a:off x="816775" y="585600"/>
            <a:ext cx="7218000" cy="3624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4000" u="none" cap="none" strike="noStrike">
                <a:solidFill>
                  <a:schemeClr val="lt1"/>
                </a:solidFill>
                <a:latin typeface="Poppins"/>
                <a:ea typeface="Poppins"/>
                <a:cs typeface="Poppins"/>
                <a:sym typeface="Poppins"/>
              </a:rPr>
              <a:t>Launch into Your Future Series</a:t>
            </a:r>
            <a:endParaRPr b="1" i="0" sz="4000" u="none" cap="none" strike="noStrike">
              <a:solidFill>
                <a:schemeClr val="lt1"/>
              </a:solidFill>
              <a:latin typeface="Poppins"/>
              <a:ea typeface="Poppins"/>
              <a:cs typeface="Poppins"/>
              <a:sym typeface="Poppins"/>
            </a:endParaRPr>
          </a:p>
          <a:p>
            <a:pPr indent="0" lvl="0" marL="0" marR="0" rtl="0" algn="ctr">
              <a:lnSpc>
                <a:spcPct val="100000"/>
              </a:lnSpc>
              <a:spcBef>
                <a:spcPts val="0"/>
              </a:spcBef>
              <a:spcAft>
                <a:spcPts val="0"/>
              </a:spcAft>
              <a:buClr>
                <a:schemeClr val="dk1"/>
              </a:buClr>
              <a:buSzPts val="1100"/>
              <a:buFont typeface="Arial"/>
              <a:buNone/>
            </a:pPr>
            <a:r>
              <a:t/>
            </a:r>
            <a:endParaRPr b="1" i="0" sz="3700" u="none" cap="none" strike="noStrike">
              <a:solidFill>
                <a:schemeClr val="lt1"/>
              </a:solidFill>
              <a:latin typeface="Poppins"/>
              <a:ea typeface="Poppins"/>
              <a:cs typeface="Poppins"/>
              <a:sym typeface="Poppins"/>
            </a:endParaRPr>
          </a:p>
          <a:p>
            <a:pPr indent="0" lvl="0" marL="0" marR="0" rtl="0" algn="ctr">
              <a:lnSpc>
                <a:spcPct val="100000"/>
              </a:lnSpc>
              <a:spcBef>
                <a:spcPts val="0"/>
              </a:spcBef>
              <a:spcAft>
                <a:spcPts val="0"/>
              </a:spcAft>
              <a:buClr>
                <a:schemeClr val="dk1"/>
              </a:buClr>
              <a:buSzPts val="1100"/>
              <a:buFont typeface="Arial"/>
              <a:buNone/>
            </a:pPr>
            <a:r>
              <a:rPr b="1" i="0" lang="en" sz="3500" u="none" cap="none" strike="noStrike">
                <a:solidFill>
                  <a:srgbClr val="FF6720"/>
                </a:solidFill>
                <a:latin typeface="Poppins"/>
                <a:ea typeface="Poppins"/>
                <a:cs typeface="Poppins"/>
                <a:sym typeface="Poppins"/>
              </a:rPr>
              <a:t>Applications</a:t>
            </a:r>
            <a:endParaRPr i="0" sz="4700" u="none" cap="none" strike="noStrike">
              <a:solidFill>
                <a:srgbClr val="FF6720"/>
              </a:solidFill>
              <a:latin typeface="Poppins"/>
              <a:ea typeface="Poppins"/>
              <a:cs typeface="Poppins"/>
              <a:sym typeface="Poppi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00" name="Shape 200"/>
        <p:cNvGrpSpPr/>
        <p:nvPr/>
      </p:nvGrpSpPr>
      <p:grpSpPr>
        <a:xfrm>
          <a:off x="0" y="0"/>
          <a:ext cx="0" cy="0"/>
          <a:chOff x="0" y="0"/>
          <a:chExt cx="0" cy="0"/>
        </a:xfrm>
      </p:grpSpPr>
      <p:sp>
        <p:nvSpPr>
          <p:cNvPr id="201" name="Google Shape;201;p31"/>
          <p:cNvSpPr txBox="1"/>
          <p:nvPr>
            <p:ph idx="1" type="body"/>
          </p:nvPr>
        </p:nvSpPr>
        <p:spPr>
          <a:xfrm>
            <a:off x="221300" y="832225"/>
            <a:ext cx="6969900" cy="4189500"/>
          </a:xfrm>
          <a:prstGeom prst="rect">
            <a:avLst/>
          </a:prstGeom>
          <a:noFill/>
          <a:ln>
            <a:noFill/>
          </a:ln>
        </p:spPr>
        <p:txBody>
          <a:bodyPr anchorCtr="0" anchor="ctr" bIns="91425" lIns="91425" spcFirstLastPara="1" rIns="91425" wrap="square" tIns="91425">
            <a:normAutofit fontScale="62500" lnSpcReduction="20000"/>
          </a:bodyPr>
          <a:lstStyle/>
          <a:p>
            <a:pPr indent="0" lvl="0" marL="0" rtl="0" algn="ctr">
              <a:lnSpc>
                <a:spcPct val="115000"/>
              </a:lnSpc>
              <a:spcBef>
                <a:spcPts val="0"/>
              </a:spcBef>
              <a:spcAft>
                <a:spcPts val="0"/>
              </a:spcAft>
              <a:buSzPct val="105882"/>
              <a:buNone/>
            </a:pPr>
            <a:r>
              <a:rPr lang="en" sz="2720" u="sng">
                <a:solidFill>
                  <a:schemeClr val="hlink"/>
                </a:solidFill>
                <a:hlinkClick r:id="rId3"/>
              </a:rPr>
              <a:t>The Common App</a:t>
            </a:r>
            <a:r>
              <a:rPr lang="en" sz="2720">
                <a:solidFill>
                  <a:schemeClr val="lt1"/>
                </a:solidFill>
              </a:rPr>
              <a:t> is a free online college application platform used by 1,000+ colleges and universities across the U.S. and around the world. Instead of filling out separate applications for each school, you can apply to multiple colleges at once—all in one place.</a:t>
            </a:r>
            <a:endParaRPr sz="2720">
              <a:solidFill>
                <a:schemeClr val="lt1"/>
              </a:solidFill>
            </a:endParaRPr>
          </a:p>
          <a:p>
            <a:pPr indent="0" lvl="0" marL="0" rtl="0" algn="ctr">
              <a:lnSpc>
                <a:spcPct val="115000"/>
              </a:lnSpc>
              <a:spcBef>
                <a:spcPts val="1200"/>
              </a:spcBef>
              <a:spcAft>
                <a:spcPts val="0"/>
              </a:spcAft>
              <a:buSzPct val="120000"/>
              <a:buNone/>
            </a:pPr>
            <a:r>
              <a:rPr b="1" lang="en" sz="2400">
                <a:solidFill>
                  <a:srgbClr val="FF6720"/>
                </a:solidFill>
              </a:rPr>
              <a:t>What You Can Do on Common App →</a:t>
            </a:r>
            <a:r>
              <a:rPr lang="en" sz="2400">
                <a:solidFill>
                  <a:srgbClr val="FF6720"/>
                </a:solidFill>
              </a:rPr>
              <a:t> </a:t>
            </a:r>
            <a:endParaRPr sz="2400">
              <a:solidFill>
                <a:srgbClr val="FF6720"/>
              </a:solidFill>
            </a:endParaRPr>
          </a:p>
          <a:p>
            <a:pPr indent="0" lvl="0" marL="0" rtl="0" algn="ctr">
              <a:lnSpc>
                <a:spcPct val="115000"/>
              </a:lnSpc>
              <a:spcBef>
                <a:spcPts val="1200"/>
              </a:spcBef>
              <a:spcAft>
                <a:spcPts val="0"/>
              </a:spcAft>
              <a:buSzPct val="120000"/>
              <a:buNone/>
            </a:pPr>
            <a:r>
              <a:rPr lang="en" sz="2400">
                <a:solidFill>
                  <a:schemeClr val="lt1"/>
                </a:solidFill>
              </a:rPr>
              <a:t>Fill out one application and send it to many schools</a:t>
            </a:r>
            <a:endParaRPr sz="2400">
              <a:solidFill>
                <a:schemeClr val="lt1"/>
              </a:solidFill>
            </a:endParaRPr>
          </a:p>
          <a:p>
            <a:pPr indent="0" lvl="0" marL="0" rtl="0" algn="ctr">
              <a:lnSpc>
                <a:spcPct val="115000"/>
              </a:lnSpc>
              <a:spcBef>
                <a:spcPts val="1200"/>
              </a:spcBef>
              <a:spcAft>
                <a:spcPts val="0"/>
              </a:spcAft>
              <a:buSzPct val="120000"/>
              <a:buNone/>
            </a:pPr>
            <a:r>
              <a:rPr lang="en" sz="2400">
                <a:solidFill>
                  <a:schemeClr val="lt1"/>
                </a:solidFill>
              </a:rPr>
              <a:t>Write and upload your personal essay</a:t>
            </a:r>
            <a:endParaRPr sz="2400">
              <a:solidFill>
                <a:schemeClr val="lt1"/>
              </a:solidFill>
            </a:endParaRPr>
          </a:p>
          <a:p>
            <a:pPr indent="0" lvl="0" marL="0" rtl="0" algn="ctr">
              <a:lnSpc>
                <a:spcPct val="115000"/>
              </a:lnSpc>
              <a:spcBef>
                <a:spcPts val="1200"/>
              </a:spcBef>
              <a:spcAft>
                <a:spcPts val="0"/>
              </a:spcAft>
              <a:buSzPct val="120000"/>
              <a:buNone/>
            </a:pPr>
            <a:r>
              <a:rPr lang="en" sz="2400">
                <a:solidFill>
                  <a:schemeClr val="lt1"/>
                </a:solidFill>
              </a:rPr>
              <a:t>Track application deadlines and requirements</a:t>
            </a:r>
            <a:endParaRPr sz="2400">
              <a:solidFill>
                <a:schemeClr val="lt1"/>
              </a:solidFill>
            </a:endParaRPr>
          </a:p>
          <a:p>
            <a:pPr indent="0" lvl="0" marL="0" rtl="0" algn="ctr">
              <a:lnSpc>
                <a:spcPct val="115000"/>
              </a:lnSpc>
              <a:spcBef>
                <a:spcPts val="1200"/>
              </a:spcBef>
              <a:spcAft>
                <a:spcPts val="0"/>
              </a:spcAft>
              <a:buSzPct val="120000"/>
              <a:buNone/>
            </a:pPr>
            <a:r>
              <a:rPr lang="en" sz="2400">
                <a:solidFill>
                  <a:schemeClr val="lt1"/>
                </a:solidFill>
              </a:rPr>
              <a:t>Request and manage letters of recommendation</a:t>
            </a:r>
            <a:endParaRPr sz="2400">
              <a:solidFill>
                <a:schemeClr val="lt1"/>
              </a:solidFill>
            </a:endParaRPr>
          </a:p>
          <a:p>
            <a:pPr indent="0" lvl="0" marL="0" rtl="0" algn="ctr">
              <a:lnSpc>
                <a:spcPct val="115000"/>
              </a:lnSpc>
              <a:spcBef>
                <a:spcPts val="1200"/>
              </a:spcBef>
              <a:spcAft>
                <a:spcPts val="0"/>
              </a:spcAft>
              <a:buSzPct val="120000"/>
              <a:buNone/>
            </a:pPr>
            <a:r>
              <a:rPr lang="en" sz="2400">
                <a:solidFill>
                  <a:schemeClr val="lt1"/>
                </a:solidFill>
              </a:rPr>
              <a:t>Report your grades, activities, and test scores</a:t>
            </a:r>
            <a:endParaRPr sz="2400">
              <a:solidFill>
                <a:schemeClr val="lt1"/>
              </a:solidFill>
            </a:endParaRPr>
          </a:p>
          <a:p>
            <a:pPr indent="0" lvl="0" marL="0" rtl="0" algn="ctr">
              <a:lnSpc>
                <a:spcPct val="115000"/>
              </a:lnSpc>
              <a:spcBef>
                <a:spcPts val="1200"/>
              </a:spcBef>
              <a:spcAft>
                <a:spcPts val="0"/>
              </a:spcAft>
              <a:buSzPct val="120000"/>
              <a:buNone/>
            </a:pPr>
            <a:r>
              <a:rPr lang="en" sz="2400">
                <a:solidFill>
                  <a:schemeClr val="lt1"/>
                </a:solidFill>
              </a:rPr>
              <a:t>Apply for fee waivers if you qualify</a:t>
            </a:r>
            <a:endParaRPr sz="2400">
              <a:solidFill>
                <a:schemeClr val="lt1"/>
              </a:solidFill>
            </a:endParaRPr>
          </a:p>
          <a:p>
            <a:pPr indent="0" lvl="0" marL="0" rtl="0" algn="ctr">
              <a:lnSpc>
                <a:spcPct val="115000"/>
              </a:lnSpc>
              <a:spcBef>
                <a:spcPts val="1200"/>
              </a:spcBef>
              <a:spcAft>
                <a:spcPts val="1200"/>
              </a:spcAft>
              <a:buSzPct val="120000"/>
              <a:buNone/>
            </a:pPr>
            <a:r>
              <a:t/>
            </a:r>
            <a:endParaRPr sz="2400">
              <a:solidFill>
                <a:schemeClr val="lt1"/>
              </a:solidFill>
              <a:latin typeface="Josefin Sans"/>
              <a:ea typeface="Josefin Sans"/>
              <a:cs typeface="Josefin Sans"/>
              <a:sym typeface="Josefin Sans"/>
            </a:endParaRPr>
          </a:p>
        </p:txBody>
      </p:sp>
      <p:sp>
        <p:nvSpPr>
          <p:cNvPr id="202" name="Google Shape;202;p31"/>
          <p:cNvSpPr txBox="1"/>
          <p:nvPr/>
        </p:nvSpPr>
        <p:spPr>
          <a:xfrm>
            <a:off x="1656375" y="230075"/>
            <a:ext cx="7036500" cy="579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1" i="0" lang="en" sz="3100" u="none" cap="none" strike="noStrike">
                <a:solidFill>
                  <a:schemeClr val="lt1"/>
                </a:solidFill>
                <a:latin typeface="Poppins"/>
                <a:ea typeface="Poppins"/>
                <a:cs typeface="Poppins"/>
                <a:sym typeface="Poppins"/>
              </a:rPr>
              <a:t>Applications: The Common App</a:t>
            </a:r>
            <a:endParaRPr b="1" i="0" sz="3100" u="none" cap="none" strike="noStrike">
              <a:solidFill>
                <a:schemeClr val="lt1"/>
              </a:solidFill>
              <a:latin typeface="Poppins"/>
              <a:ea typeface="Poppins"/>
              <a:cs typeface="Poppins"/>
              <a:sym typeface="Poppins"/>
            </a:endParaRPr>
          </a:p>
        </p:txBody>
      </p:sp>
      <p:pic>
        <p:nvPicPr>
          <p:cNvPr id="203" name="Google Shape;203;p31"/>
          <p:cNvPicPr preferRelativeResize="0"/>
          <p:nvPr/>
        </p:nvPicPr>
        <p:blipFill rotWithShape="1">
          <a:blip r:embed="rId4">
            <a:alphaModFix/>
          </a:blip>
          <a:srcRect b="0" l="0" r="0" t="0"/>
          <a:stretch/>
        </p:blipFill>
        <p:spPr>
          <a:xfrm>
            <a:off x="6194600" y="2821700"/>
            <a:ext cx="2498225" cy="996225"/>
          </a:xfrm>
          <a:prstGeom prst="rect">
            <a:avLst/>
          </a:prstGeom>
          <a:noFill/>
          <a:ln>
            <a:noFill/>
          </a:ln>
        </p:spPr>
      </p:pic>
      <p:pic>
        <p:nvPicPr>
          <p:cNvPr id="204" name="Google Shape;204;p31"/>
          <p:cNvPicPr preferRelativeResize="0"/>
          <p:nvPr/>
        </p:nvPicPr>
        <p:blipFill rotWithShape="1">
          <a:blip r:embed="rId5">
            <a:alphaModFix/>
          </a:blip>
          <a:srcRect b="160" l="0" r="0" t="150"/>
          <a:stretch/>
        </p:blipFill>
        <p:spPr>
          <a:xfrm>
            <a:off x="0" y="0"/>
            <a:ext cx="1524000" cy="7239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08" name="Shape 208"/>
        <p:cNvGrpSpPr/>
        <p:nvPr/>
      </p:nvGrpSpPr>
      <p:grpSpPr>
        <a:xfrm>
          <a:off x="0" y="0"/>
          <a:ext cx="0" cy="0"/>
          <a:chOff x="0" y="0"/>
          <a:chExt cx="0" cy="0"/>
        </a:xfrm>
      </p:grpSpPr>
      <p:sp>
        <p:nvSpPr>
          <p:cNvPr id="209" name="Google Shape;209;p32"/>
          <p:cNvSpPr txBox="1"/>
          <p:nvPr>
            <p:ph idx="1" type="body"/>
          </p:nvPr>
        </p:nvSpPr>
        <p:spPr>
          <a:xfrm>
            <a:off x="221300" y="832225"/>
            <a:ext cx="6969900" cy="4189500"/>
          </a:xfrm>
          <a:prstGeom prst="rect">
            <a:avLst/>
          </a:prstGeom>
          <a:noFill/>
          <a:ln>
            <a:noFill/>
          </a:ln>
        </p:spPr>
        <p:txBody>
          <a:bodyPr anchorCtr="0" anchor="ctr" bIns="91425" lIns="91425" spcFirstLastPara="1" rIns="91425" wrap="square" tIns="91425">
            <a:normAutofit fontScale="55000" lnSpcReduction="10000"/>
          </a:bodyPr>
          <a:lstStyle/>
          <a:p>
            <a:pPr indent="0" lvl="0" marL="0" rtl="0" algn="ctr">
              <a:lnSpc>
                <a:spcPct val="115000"/>
              </a:lnSpc>
              <a:spcBef>
                <a:spcPts val="0"/>
              </a:spcBef>
              <a:spcAft>
                <a:spcPts val="0"/>
              </a:spcAft>
              <a:buSzPct val="136364"/>
              <a:buNone/>
            </a:pPr>
            <a:r>
              <a:rPr lang="en" sz="2400" u="sng">
                <a:solidFill>
                  <a:schemeClr val="hlink"/>
                </a:solidFill>
                <a:hlinkClick r:id="rId3"/>
              </a:rPr>
              <a:t>The Coalition Application</a:t>
            </a:r>
            <a:r>
              <a:rPr lang="en" sz="2400">
                <a:solidFill>
                  <a:schemeClr val="lt1"/>
                </a:solidFill>
              </a:rPr>
              <a:t> is a free online platform you can use to apply to over 150 colleges and universities, including many that are committed to access, affordability, and student support. It’s part of the Coalition for College, a group of schools dedicated to helping more students—especially those from underrepresented backgrounds—get to and through college.</a:t>
            </a:r>
            <a:endParaRPr sz="2400">
              <a:solidFill>
                <a:schemeClr val="lt1"/>
              </a:solidFill>
            </a:endParaRPr>
          </a:p>
          <a:p>
            <a:pPr indent="0" lvl="0" marL="0" rtl="0" algn="ctr">
              <a:lnSpc>
                <a:spcPct val="115000"/>
              </a:lnSpc>
              <a:spcBef>
                <a:spcPts val="1200"/>
              </a:spcBef>
              <a:spcAft>
                <a:spcPts val="0"/>
              </a:spcAft>
              <a:buSzPct val="136364"/>
              <a:buNone/>
            </a:pPr>
            <a:r>
              <a:rPr b="1" lang="en" sz="2400">
                <a:solidFill>
                  <a:srgbClr val="FF6720"/>
                </a:solidFill>
              </a:rPr>
              <a:t>What You Can Do on Coalition →</a:t>
            </a:r>
            <a:endParaRPr b="1" sz="2400">
              <a:solidFill>
                <a:srgbClr val="FF6720"/>
              </a:solidFill>
            </a:endParaRPr>
          </a:p>
          <a:p>
            <a:pPr indent="0" lvl="0" marL="0" rtl="0" algn="ctr">
              <a:lnSpc>
                <a:spcPct val="115000"/>
              </a:lnSpc>
              <a:spcBef>
                <a:spcPts val="1200"/>
              </a:spcBef>
              <a:spcAft>
                <a:spcPts val="0"/>
              </a:spcAft>
              <a:buSzPct val="136364"/>
              <a:buNone/>
            </a:pPr>
            <a:r>
              <a:rPr lang="en" sz="2400">
                <a:solidFill>
                  <a:schemeClr val="lt1"/>
                </a:solidFill>
              </a:rPr>
              <a:t>Complete one application and send it to multiple colleges</a:t>
            </a:r>
            <a:endParaRPr sz="2400">
              <a:solidFill>
                <a:schemeClr val="lt1"/>
              </a:solidFill>
            </a:endParaRPr>
          </a:p>
          <a:p>
            <a:pPr indent="0" lvl="0" marL="0" rtl="0" algn="ctr">
              <a:lnSpc>
                <a:spcPct val="115000"/>
              </a:lnSpc>
              <a:spcBef>
                <a:spcPts val="1200"/>
              </a:spcBef>
              <a:spcAft>
                <a:spcPts val="0"/>
              </a:spcAft>
              <a:buSzPct val="136364"/>
              <a:buNone/>
            </a:pPr>
            <a:r>
              <a:rPr lang="en" sz="2400">
                <a:solidFill>
                  <a:schemeClr val="lt1"/>
                </a:solidFill>
              </a:rPr>
              <a:t>Use the College List Builder to explore schools</a:t>
            </a:r>
            <a:endParaRPr sz="2400">
              <a:solidFill>
                <a:schemeClr val="lt1"/>
              </a:solidFill>
            </a:endParaRPr>
          </a:p>
          <a:p>
            <a:pPr indent="0" lvl="0" marL="0" rtl="0" algn="ctr">
              <a:lnSpc>
                <a:spcPct val="115000"/>
              </a:lnSpc>
              <a:spcBef>
                <a:spcPts val="1200"/>
              </a:spcBef>
              <a:spcAft>
                <a:spcPts val="0"/>
              </a:spcAft>
              <a:buSzPct val="136364"/>
              <a:buNone/>
            </a:pPr>
            <a:r>
              <a:rPr lang="en" sz="2400">
                <a:solidFill>
                  <a:schemeClr val="lt1"/>
                </a:solidFill>
              </a:rPr>
              <a:t>Upload and save documents in your Locker (like essays or resumes)</a:t>
            </a:r>
            <a:endParaRPr sz="2400">
              <a:solidFill>
                <a:schemeClr val="lt1"/>
              </a:solidFill>
            </a:endParaRPr>
          </a:p>
          <a:p>
            <a:pPr indent="0" lvl="0" marL="0" rtl="0" algn="ctr">
              <a:lnSpc>
                <a:spcPct val="115000"/>
              </a:lnSpc>
              <a:spcBef>
                <a:spcPts val="1200"/>
              </a:spcBef>
              <a:spcAft>
                <a:spcPts val="0"/>
              </a:spcAft>
              <a:buSzPct val="136364"/>
              <a:buNone/>
            </a:pPr>
            <a:r>
              <a:rPr lang="en" sz="2400">
                <a:solidFill>
                  <a:schemeClr val="lt1"/>
                </a:solidFill>
              </a:rPr>
              <a:t>Connect with teachers and counselors for recommendations</a:t>
            </a:r>
            <a:endParaRPr sz="2400">
              <a:solidFill>
                <a:schemeClr val="lt1"/>
              </a:solidFill>
            </a:endParaRPr>
          </a:p>
          <a:p>
            <a:pPr indent="0" lvl="0" marL="0" rtl="0" algn="ctr">
              <a:lnSpc>
                <a:spcPct val="115000"/>
              </a:lnSpc>
              <a:spcBef>
                <a:spcPts val="1200"/>
              </a:spcBef>
              <a:spcAft>
                <a:spcPts val="0"/>
              </a:spcAft>
              <a:buSzPct val="136364"/>
              <a:buNone/>
            </a:pPr>
            <a:r>
              <a:rPr lang="en" sz="2400">
                <a:solidFill>
                  <a:schemeClr val="lt1"/>
                </a:solidFill>
              </a:rPr>
              <a:t>Track deadlines and requirements for each school</a:t>
            </a:r>
            <a:endParaRPr sz="2400">
              <a:solidFill>
                <a:schemeClr val="lt1"/>
              </a:solidFill>
            </a:endParaRPr>
          </a:p>
          <a:p>
            <a:pPr indent="0" lvl="0" marL="0" rtl="0" algn="ctr">
              <a:lnSpc>
                <a:spcPct val="115000"/>
              </a:lnSpc>
              <a:spcBef>
                <a:spcPts val="1200"/>
              </a:spcBef>
              <a:spcAft>
                <a:spcPts val="0"/>
              </a:spcAft>
              <a:buSzPct val="136364"/>
              <a:buNone/>
            </a:pPr>
            <a:r>
              <a:rPr lang="en" sz="2400">
                <a:solidFill>
                  <a:schemeClr val="lt1"/>
                </a:solidFill>
              </a:rPr>
              <a:t>Apply for fee waivers, if eligible</a:t>
            </a:r>
            <a:endParaRPr sz="2400">
              <a:solidFill>
                <a:schemeClr val="lt1"/>
              </a:solidFill>
            </a:endParaRPr>
          </a:p>
          <a:p>
            <a:pPr indent="0" lvl="0" marL="0" rtl="0" algn="ctr">
              <a:lnSpc>
                <a:spcPct val="115000"/>
              </a:lnSpc>
              <a:spcBef>
                <a:spcPts val="1200"/>
              </a:spcBef>
              <a:spcAft>
                <a:spcPts val="1200"/>
              </a:spcAft>
              <a:buSzPct val="136364"/>
              <a:buNone/>
            </a:pPr>
            <a:r>
              <a:t/>
            </a:r>
            <a:endParaRPr sz="2400">
              <a:solidFill>
                <a:schemeClr val="lt1"/>
              </a:solidFill>
              <a:latin typeface="Josefin Sans"/>
              <a:ea typeface="Josefin Sans"/>
              <a:cs typeface="Josefin Sans"/>
              <a:sym typeface="Josefin Sans"/>
            </a:endParaRPr>
          </a:p>
        </p:txBody>
      </p:sp>
      <p:sp>
        <p:nvSpPr>
          <p:cNvPr id="210" name="Google Shape;210;p32"/>
          <p:cNvSpPr txBox="1"/>
          <p:nvPr/>
        </p:nvSpPr>
        <p:spPr>
          <a:xfrm>
            <a:off x="1772625" y="230075"/>
            <a:ext cx="6795300" cy="579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chemeClr val="lt1"/>
                </a:solidFill>
                <a:latin typeface="Poppins"/>
                <a:ea typeface="Poppins"/>
                <a:cs typeface="Poppins"/>
                <a:sym typeface="Poppins"/>
              </a:rPr>
              <a:t>Applications: The Coalition App</a:t>
            </a:r>
            <a:endParaRPr b="1" i="0" sz="3200" u="none" cap="none" strike="noStrike">
              <a:solidFill>
                <a:schemeClr val="lt1"/>
              </a:solidFill>
              <a:latin typeface="Poppins"/>
              <a:ea typeface="Poppins"/>
              <a:cs typeface="Poppins"/>
              <a:sym typeface="Poppins"/>
            </a:endParaRPr>
          </a:p>
        </p:txBody>
      </p:sp>
      <p:pic>
        <p:nvPicPr>
          <p:cNvPr id="211" name="Google Shape;211;p32"/>
          <p:cNvPicPr preferRelativeResize="0"/>
          <p:nvPr/>
        </p:nvPicPr>
        <p:blipFill rotWithShape="1">
          <a:blip r:embed="rId4">
            <a:alphaModFix/>
          </a:blip>
          <a:srcRect b="0" l="0" r="0" t="0"/>
          <a:stretch/>
        </p:blipFill>
        <p:spPr>
          <a:xfrm>
            <a:off x="6919925" y="2520925"/>
            <a:ext cx="1648000" cy="1648000"/>
          </a:xfrm>
          <a:prstGeom prst="rect">
            <a:avLst/>
          </a:prstGeom>
          <a:noFill/>
          <a:ln>
            <a:noFill/>
          </a:ln>
        </p:spPr>
      </p:pic>
      <p:pic>
        <p:nvPicPr>
          <p:cNvPr id="212" name="Google Shape;212;p32"/>
          <p:cNvPicPr preferRelativeResize="0"/>
          <p:nvPr/>
        </p:nvPicPr>
        <p:blipFill rotWithShape="1">
          <a:blip r:embed="rId5">
            <a:alphaModFix/>
          </a:blip>
          <a:srcRect b="160" l="0" r="0" t="150"/>
          <a:stretch/>
        </p:blipFill>
        <p:spPr>
          <a:xfrm>
            <a:off x="0" y="0"/>
            <a:ext cx="1524000" cy="7239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16" name="Shape 216"/>
        <p:cNvGrpSpPr/>
        <p:nvPr/>
      </p:nvGrpSpPr>
      <p:grpSpPr>
        <a:xfrm>
          <a:off x="0" y="0"/>
          <a:ext cx="0" cy="0"/>
          <a:chOff x="0" y="0"/>
          <a:chExt cx="0" cy="0"/>
        </a:xfrm>
      </p:grpSpPr>
      <p:sp>
        <p:nvSpPr>
          <p:cNvPr id="217" name="Google Shape;217;p33"/>
          <p:cNvSpPr txBox="1"/>
          <p:nvPr>
            <p:ph idx="1" type="body"/>
          </p:nvPr>
        </p:nvSpPr>
        <p:spPr>
          <a:xfrm>
            <a:off x="1656375" y="293925"/>
            <a:ext cx="7221000" cy="568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688"/>
              <a:buNone/>
            </a:pPr>
            <a:r>
              <a:rPr b="1" lang="en" sz="3100">
                <a:solidFill>
                  <a:schemeClr val="lt1"/>
                </a:solidFill>
                <a:latin typeface="Poppins"/>
                <a:ea typeface="Poppins"/>
                <a:cs typeface="Poppins"/>
                <a:sym typeface="Poppins"/>
              </a:rPr>
              <a:t>Applications: Appily’s Match</a:t>
            </a:r>
            <a:endParaRPr b="1" sz="3100">
              <a:solidFill>
                <a:schemeClr val="lt1"/>
              </a:solidFill>
              <a:latin typeface="Poppins"/>
              <a:ea typeface="Poppins"/>
              <a:cs typeface="Poppins"/>
              <a:sym typeface="Poppins"/>
            </a:endParaRPr>
          </a:p>
        </p:txBody>
      </p:sp>
      <p:sp>
        <p:nvSpPr>
          <p:cNvPr id="218" name="Google Shape;218;p33"/>
          <p:cNvSpPr txBox="1"/>
          <p:nvPr>
            <p:ph idx="1" type="body"/>
          </p:nvPr>
        </p:nvSpPr>
        <p:spPr>
          <a:xfrm>
            <a:off x="266550" y="1133200"/>
            <a:ext cx="2780400" cy="3569400"/>
          </a:xfrm>
          <a:prstGeom prst="rect">
            <a:avLst/>
          </a:prstGeom>
          <a:noFill/>
          <a:ln>
            <a:noFill/>
          </a:ln>
        </p:spPr>
        <p:txBody>
          <a:bodyPr anchorCtr="0" anchor="t" bIns="91425" lIns="91425" spcFirstLastPara="1" rIns="91425" wrap="square" tIns="91425">
            <a:normAutofit fontScale="70000" lnSpcReduction="10000"/>
          </a:bodyPr>
          <a:lstStyle/>
          <a:p>
            <a:pPr indent="0" lvl="0" marL="0" rtl="0" algn="l">
              <a:lnSpc>
                <a:spcPct val="115000"/>
              </a:lnSpc>
              <a:spcBef>
                <a:spcPts val="0"/>
              </a:spcBef>
              <a:spcAft>
                <a:spcPts val="0"/>
              </a:spcAft>
              <a:buSzPct val="133023"/>
              <a:buNone/>
            </a:pPr>
            <a:r>
              <a:rPr lang="en" sz="1746" u="sng">
                <a:solidFill>
                  <a:schemeClr val="hlink"/>
                </a:solidFill>
                <a:hlinkClick r:id="rId3"/>
              </a:rPr>
              <a:t>Appily Match</a:t>
            </a:r>
            <a:r>
              <a:rPr lang="en" sz="1746">
                <a:solidFill>
                  <a:schemeClr val="lt1"/>
                </a:solidFill>
              </a:rPr>
              <a:t> is a reverse-admissions platform where colleges apply to students. After creating a profile with your academic info and interests, you can receive real admission and scholarship offers—no essays, fees, or applications required.</a:t>
            </a:r>
            <a:endParaRPr sz="1746">
              <a:solidFill>
                <a:schemeClr val="lt1"/>
              </a:solidFill>
            </a:endParaRPr>
          </a:p>
          <a:p>
            <a:pPr indent="0" lvl="0" marL="0" rtl="0" algn="l">
              <a:lnSpc>
                <a:spcPct val="115000"/>
              </a:lnSpc>
              <a:spcBef>
                <a:spcPts val="1200"/>
              </a:spcBef>
              <a:spcAft>
                <a:spcPts val="0"/>
              </a:spcAft>
              <a:buSzPct val="133023"/>
              <a:buNone/>
            </a:pPr>
            <a:r>
              <a:rPr lang="en" sz="1746">
                <a:solidFill>
                  <a:schemeClr val="lt1"/>
                </a:solidFill>
              </a:rPr>
              <a:t>Offers are non-binding, and only “yes” messages are sent—no rejections.</a:t>
            </a:r>
            <a:endParaRPr sz="1746">
              <a:solidFill>
                <a:schemeClr val="lt1"/>
              </a:solidFill>
            </a:endParaRPr>
          </a:p>
          <a:p>
            <a:pPr indent="0" lvl="0" marL="0" rtl="0" algn="l">
              <a:lnSpc>
                <a:spcPct val="115000"/>
              </a:lnSpc>
              <a:spcBef>
                <a:spcPts val="1200"/>
              </a:spcBef>
              <a:spcAft>
                <a:spcPts val="0"/>
              </a:spcAft>
              <a:buSzPct val="133023"/>
              <a:buNone/>
            </a:pPr>
            <a:r>
              <a:rPr lang="en" sz="1746">
                <a:solidFill>
                  <a:schemeClr val="lt1"/>
                </a:solidFill>
              </a:rPr>
              <a:t>Most students receive offers that include financial aid or scholarships.</a:t>
            </a:r>
            <a:endParaRPr sz="1746">
              <a:solidFill>
                <a:schemeClr val="lt1"/>
              </a:solidFill>
            </a:endParaRPr>
          </a:p>
          <a:p>
            <a:pPr indent="0" lvl="0" marL="0" rtl="0" algn="l">
              <a:lnSpc>
                <a:spcPct val="115000"/>
              </a:lnSpc>
              <a:spcBef>
                <a:spcPts val="1200"/>
              </a:spcBef>
              <a:spcAft>
                <a:spcPts val="1200"/>
              </a:spcAft>
              <a:buSzPct val="154839"/>
              <a:buNone/>
            </a:pPr>
            <a:r>
              <a:t/>
            </a:r>
            <a:endParaRPr sz="1500">
              <a:solidFill>
                <a:schemeClr val="lt1"/>
              </a:solidFill>
              <a:latin typeface="Josefin Sans"/>
              <a:ea typeface="Josefin Sans"/>
              <a:cs typeface="Josefin Sans"/>
              <a:sym typeface="Josefin Sans"/>
            </a:endParaRPr>
          </a:p>
        </p:txBody>
      </p:sp>
      <p:sp>
        <p:nvSpPr>
          <p:cNvPr id="219" name="Google Shape;219;p33"/>
          <p:cNvSpPr txBox="1"/>
          <p:nvPr>
            <p:ph idx="1" type="body"/>
          </p:nvPr>
        </p:nvSpPr>
        <p:spPr>
          <a:xfrm>
            <a:off x="6049975" y="1184800"/>
            <a:ext cx="2780400" cy="3569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 sz="1500">
                <a:solidFill>
                  <a:schemeClr val="lt1"/>
                </a:solidFill>
              </a:rPr>
              <a:t>The platform supports equity and access, helping all students—especially first-generation and underrepresented groups—explore college options with less stress.</a:t>
            </a:r>
            <a:endParaRPr sz="1500">
              <a:solidFill>
                <a:schemeClr val="lt1"/>
              </a:solidFill>
            </a:endParaRPr>
          </a:p>
          <a:p>
            <a:pPr indent="0" lvl="0" marL="0" rtl="0" algn="l">
              <a:lnSpc>
                <a:spcPct val="115000"/>
              </a:lnSpc>
              <a:spcBef>
                <a:spcPts val="1200"/>
              </a:spcBef>
              <a:spcAft>
                <a:spcPts val="1200"/>
              </a:spcAft>
              <a:buClr>
                <a:schemeClr val="dk1"/>
              </a:buClr>
              <a:buSzPts val="1100"/>
              <a:buFont typeface="Arial"/>
              <a:buNone/>
            </a:pPr>
            <a:r>
              <a:rPr lang="en" sz="1500">
                <a:solidFill>
                  <a:schemeClr val="lt1"/>
                </a:solidFill>
              </a:rPr>
              <a:t>Appily Match is a faster, low-pressure way to find colleges that want you—and will support you financially.</a:t>
            </a:r>
            <a:endParaRPr sz="1500">
              <a:solidFill>
                <a:schemeClr val="lt1"/>
              </a:solidFill>
            </a:endParaRPr>
          </a:p>
        </p:txBody>
      </p:sp>
      <p:pic>
        <p:nvPicPr>
          <p:cNvPr id="220" name="Google Shape;220;p33"/>
          <p:cNvPicPr preferRelativeResize="0"/>
          <p:nvPr/>
        </p:nvPicPr>
        <p:blipFill rotWithShape="1">
          <a:blip r:embed="rId4">
            <a:alphaModFix/>
          </a:blip>
          <a:srcRect b="0" l="0" r="0" t="0"/>
          <a:stretch/>
        </p:blipFill>
        <p:spPr>
          <a:xfrm>
            <a:off x="3199350" y="1184788"/>
            <a:ext cx="2698224" cy="3372780"/>
          </a:xfrm>
          <a:prstGeom prst="rect">
            <a:avLst/>
          </a:prstGeom>
          <a:noFill/>
          <a:ln>
            <a:noFill/>
          </a:ln>
        </p:spPr>
      </p:pic>
      <p:pic>
        <p:nvPicPr>
          <p:cNvPr id="221" name="Google Shape;221;p33"/>
          <p:cNvPicPr preferRelativeResize="0"/>
          <p:nvPr/>
        </p:nvPicPr>
        <p:blipFill rotWithShape="1">
          <a:blip r:embed="rId5">
            <a:alphaModFix/>
          </a:blip>
          <a:srcRect b="0" l="0" r="0" t="0"/>
          <a:stretch/>
        </p:blipFill>
        <p:spPr>
          <a:xfrm>
            <a:off x="4686400" y="3844000"/>
            <a:ext cx="1062724" cy="1062724"/>
          </a:xfrm>
          <a:prstGeom prst="rect">
            <a:avLst/>
          </a:prstGeom>
          <a:noFill/>
          <a:ln>
            <a:noFill/>
          </a:ln>
        </p:spPr>
      </p:pic>
      <p:pic>
        <p:nvPicPr>
          <p:cNvPr id="222" name="Google Shape;222;p33"/>
          <p:cNvPicPr preferRelativeResize="0"/>
          <p:nvPr/>
        </p:nvPicPr>
        <p:blipFill rotWithShape="1">
          <a:blip r:embed="rId6">
            <a:alphaModFix/>
          </a:blip>
          <a:srcRect b="160" l="0" r="0" t="150"/>
          <a:stretch/>
        </p:blipFill>
        <p:spPr>
          <a:xfrm>
            <a:off x="0" y="0"/>
            <a:ext cx="1524000" cy="7239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26" name="Shape 226"/>
        <p:cNvGrpSpPr/>
        <p:nvPr/>
      </p:nvGrpSpPr>
      <p:grpSpPr>
        <a:xfrm>
          <a:off x="0" y="0"/>
          <a:ext cx="0" cy="0"/>
          <a:chOff x="0" y="0"/>
          <a:chExt cx="0" cy="0"/>
        </a:xfrm>
      </p:grpSpPr>
      <p:sp>
        <p:nvSpPr>
          <p:cNvPr id="227" name="Google Shape;227;p34"/>
          <p:cNvSpPr txBox="1"/>
          <p:nvPr>
            <p:ph idx="1" type="body"/>
          </p:nvPr>
        </p:nvSpPr>
        <p:spPr>
          <a:xfrm>
            <a:off x="3291850" y="1146275"/>
            <a:ext cx="5634900" cy="3565800"/>
          </a:xfrm>
          <a:prstGeom prst="rect">
            <a:avLst/>
          </a:prstGeom>
          <a:noFill/>
          <a:ln>
            <a:noFill/>
          </a:ln>
        </p:spPr>
        <p:txBody>
          <a:bodyPr anchorCtr="0" anchor="ctr" bIns="91425" lIns="91425" spcFirstLastPara="1" rIns="91425" wrap="square" tIns="91425">
            <a:normAutofit fontScale="77500" lnSpcReduction="20000"/>
          </a:bodyPr>
          <a:lstStyle/>
          <a:p>
            <a:pPr indent="0" lvl="0" marL="0" rtl="0" algn="l">
              <a:lnSpc>
                <a:spcPct val="115000"/>
              </a:lnSpc>
              <a:spcBef>
                <a:spcPts val="0"/>
              </a:spcBef>
              <a:spcAft>
                <a:spcPts val="0"/>
              </a:spcAft>
              <a:buSzPct val="97843"/>
              <a:buNone/>
            </a:pPr>
            <a:r>
              <a:rPr lang="en" sz="2164" u="sng">
                <a:solidFill>
                  <a:schemeClr val="hlink"/>
                </a:solidFill>
                <a:hlinkClick r:id="rId3"/>
              </a:rPr>
              <a:t>Appily’s College Chances Calculator</a:t>
            </a:r>
            <a:r>
              <a:rPr lang="en" sz="2164">
                <a:solidFill>
                  <a:schemeClr val="lt1"/>
                </a:solidFill>
              </a:rPr>
              <a:t> analyzes your GPA, test scores, intended majors, and other key data to gauge your likelihood of acceptance</a:t>
            </a:r>
            <a:endParaRPr sz="2164">
              <a:solidFill>
                <a:schemeClr val="lt1"/>
              </a:solidFill>
            </a:endParaRPr>
          </a:p>
          <a:p>
            <a:pPr indent="0" lvl="0" marL="0" rtl="0" algn="l">
              <a:lnSpc>
                <a:spcPct val="115000"/>
              </a:lnSpc>
              <a:spcBef>
                <a:spcPts val="1200"/>
              </a:spcBef>
              <a:spcAft>
                <a:spcPts val="0"/>
              </a:spcAft>
              <a:buSzPct val="97843"/>
              <a:buNone/>
            </a:pPr>
            <a:r>
              <a:rPr lang="en" sz="2164">
                <a:solidFill>
                  <a:schemeClr val="lt1"/>
                </a:solidFill>
              </a:rPr>
              <a:t>Individualized Insights → Estimates how likely you are to be accepted at each school based on your specific profile, not just national averages gauge your likelihood of acceptance</a:t>
            </a:r>
            <a:endParaRPr sz="2164">
              <a:solidFill>
                <a:schemeClr val="lt1"/>
              </a:solidFill>
            </a:endParaRPr>
          </a:p>
          <a:p>
            <a:pPr indent="0" lvl="0" marL="0" rtl="0" algn="l">
              <a:lnSpc>
                <a:spcPct val="115000"/>
              </a:lnSpc>
              <a:spcBef>
                <a:spcPts val="1200"/>
              </a:spcBef>
              <a:spcAft>
                <a:spcPts val="0"/>
              </a:spcAft>
              <a:buSzPct val="97843"/>
              <a:buNone/>
            </a:pPr>
            <a:r>
              <a:rPr lang="en" sz="2164">
                <a:solidFill>
                  <a:schemeClr val="lt1"/>
                </a:solidFill>
              </a:rPr>
              <a:t>Strategic Planning → Helps categorize schools into reach, match, and safety options, so you can build a balanced application list</a:t>
            </a:r>
            <a:endParaRPr sz="2164">
              <a:solidFill>
                <a:schemeClr val="lt1"/>
              </a:solidFill>
            </a:endParaRPr>
          </a:p>
          <a:p>
            <a:pPr indent="0" lvl="0" marL="0" rtl="0" algn="l">
              <a:lnSpc>
                <a:spcPct val="115000"/>
              </a:lnSpc>
              <a:spcBef>
                <a:spcPts val="1200"/>
              </a:spcBef>
              <a:spcAft>
                <a:spcPts val="0"/>
              </a:spcAft>
              <a:buSzPct val="141177"/>
              <a:buNone/>
            </a:pPr>
            <a:r>
              <a:t/>
            </a:r>
            <a:endParaRPr sz="1500">
              <a:solidFill>
                <a:schemeClr val="lt1"/>
              </a:solidFill>
              <a:latin typeface="Josefin Sans"/>
              <a:ea typeface="Josefin Sans"/>
              <a:cs typeface="Josefin Sans"/>
              <a:sym typeface="Josefin Sans"/>
            </a:endParaRPr>
          </a:p>
          <a:p>
            <a:pPr indent="0" lvl="0" marL="0" rtl="0" algn="l">
              <a:lnSpc>
                <a:spcPct val="115000"/>
              </a:lnSpc>
              <a:spcBef>
                <a:spcPts val="1200"/>
              </a:spcBef>
              <a:spcAft>
                <a:spcPts val="1200"/>
              </a:spcAft>
              <a:buSzPct val="141177"/>
              <a:buNone/>
            </a:pPr>
            <a:r>
              <a:t/>
            </a:r>
            <a:endParaRPr sz="1500">
              <a:solidFill>
                <a:schemeClr val="lt1"/>
              </a:solidFill>
              <a:latin typeface="Josefin Sans"/>
              <a:ea typeface="Josefin Sans"/>
              <a:cs typeface="Josefin Sans"/>
              <a:sym typeface="Josefin Sans"/>
            </a:endParaRPr>
          </a:p>
        </p:txBody>
      </p:sp>
      <p:sp>
        <p:nvSpPr>
          <p:cNvPr id="228" name="Google Shape;228;p34"/>
          <p:cNvSpPr txBox="1"/>
          <p:nvPr>
            <p:ph idx="1" type="body"/>
          </p:nvPr>
        </p:nvSpPr>
        <p:spPr>
          <a:xfrm>
            <a:off x="1762925" y="293925"/>
            <a:ext cx="7114500" cy="568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688"/>
              <a:buNone/>
            </a:pPr>
            <a:r>
              <a:rPr b="1" lang="en" sz="3100">
                <a:solidFill>
                  <a:schemeClr val="lt1"/>
                </a:solidFill>
                <a:latin typeface="Josefin Sans"/>
                <a:ea typeface="Josefin Sans"/>
                <a:cs typeface="Josefin Sans"/>
                <a:sym typeface="Josefin Sans"/>
              </a:rPr>
              <a:t>Appily’s College Chances Calculator</a:t>
            </a:r>
            <a:endParaRPr b="1" sz="3100">
              <a:solidFill>
                <a:schemeClr val="lt1"/>
              </a:solidFill>
              <a:latin typeface="Josefin Sans"/>
              <a:ea typeface="Josefin Sans"/>
              <a:cs typeface="Josefin Sans"/>
              <a:sym typeface="Josefin Sans"/>
            </a:endParaRPr>
          </a:p>
        </p:txBody>
      </p:sp>
      <p:pic>
        <p:nvPicPr>
          <p:cNvPr id="229" name="Google Shape;229;p34"/>
          <p:cNvPicPr preferRelativeResize="0"/>
          <p:nvPr/>
        </p:nvPicPr>
        <p:blipFill rotWithShape="1">
          <a:blip r:embed="rId4">
            <a:alphaModFix/>
          </a:blip>
          <a:srcRect b="0" l="0" r="0" t="0"/>
          <a:stretch/>
        </p:blipFill>
        <p:spPr>
          <a:xfrm>
            <a:off x="416925" y="1146275"/>
            <a:ext cx="2458001" cy="3072501"/>
          </a:xfrm>
          <a:prstGeom prst="rect">
            <a:avLst/>
          </a:prstGeom>
          <a:noFill/>
          <a:ln>
            <a:noFill/>
          </a:ln>
        </p:spPr>
      </p:pic>
      <p:pic>
        <p:nvPicPr>
          <p:cNvPr id="230" name="Google Shape;230;p34"/>
          <p:cNvPicPr preferRelativeResize="0"/>
          <p:nvPr/>
        </p:nvPicPr>
        <p:blipFill rotWithShape="1">
          <a:blip r:embed="rId5">
            <a:alphaModFix/>
          </a:blip>
          <a:srcRect b="0" l="0" r="0" t="0"/>
          <a:stretch/>
        </p:blipFill>
        <p:spPr>
          <a:xfrm>
            <a:off x="1940700" y="3623075"/>
            <a:ext cx="1156075" cy="1156075"/>
          </a:xfrm>
          <a:prstGeom prst="rect">
            <a:avLst/>
          </a:prstGeom>
          <a:noFill/>
          <a:ln>
            <a:noFill/>
          </a:ln>
        </p:spPr>
      </p:pic>
      <p:pic>
        <p:nvPicPr>
          <p:cNvPr id="231" name="Google Shape;231;p34"/>
          <p:cNvPicPr preferRelativeResize="0"/>
          <p:nvPr/>
        </p:nvPicPr>
        <p:blipFill rotWithShape="1">
          <a:blip r:embed="rId6">
            <a:alphaModFix/>
          </a:blip>
          <a:srcRect b="160" l="0" r="0" t="150"/>
          <a:stretch/>
        </p:blipFill>
        <p:spPr>
          <a:xfrm>
            <a:off x="0" y="0"/>
            <a:ext cx="1524000" cy="723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35" name="Shape 235"/>
        <p:cNvGrpSpPr/>
        <p:nvPr/>
      </p:nvGrpSpPr>
      <p:grpSpPr>
        <a:xfrm>
          <a:off x="0" y="0"/>
          <a:ext cx="0" cy="0"/>
          <a:chOff x="0" y="0"/>
          <a:chExt cx="0" cy="0"/>
        </a:xfrm>
      </p:grpSpPr>
      <p:sp>
        <p:nvSpPr>
          <p:cNvPr id="236" name="Google Shape;236;p35"/>
          <p:cNvSpPr txBox="1"/>
          <p:nvPr>
            <p:ph idx="1" type="body"/>
          </p:nvPr>
        </p:nvSpPr>
        <p:spPr>
          <a:xfrm>
            <a:off x="3850175" y="1166925"/>
            <a:ext cx="5046900" cy="964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1800"/>
              <a:buNone/>
            </a:pPr>
            <a:r>
              <a:rPr b="1" lang="en" sz="5900">
                <a:solidFill>
                  <a:schemeClr val="lt1"/>
                </a:solidFill>
                <a:latin typeface="Poppins"/>
                <a:ea typeface="Poppins"/>
                <a:cs typeface="Poppins"/>
                <a:sym typeface="Poppins"/>
              </a:rPr>
              <a:t>Activity 1</a:t>
            </a:r>
            <a:endParaRPr b="1" sz="5900">
              <a:solidFill>
                <a:schemeClr val="lt1"/>
              </a:solidFill>
              <a:latin typeface="Poppins"/>
              <a:ea typeface="Poppins"/>
              <a:cs typeface="Poppins"/>
              <a:sym typeface="Poppins"/>
            </a:endParaRPr>
          </a:p>
        </p:txBody>
      </p:sp>
      <p:sp>
        <p:nvSpPr>
          <p:cNvPr id="237" name="Google Shape;237;p35"/>
          <p:cNvSpPr txBox="1"/>
          <p:nvPr>
            <p:ph idx="1" type="body"/>
          </p:nvPr>
        </p:nvSpPr>
        <p:spPr>
          <a:xfrm>
            <a:off x="401675" y="2571750"/>
            <a:ext cx="8334600" cy="2032800"/>
          </a:xfrm>
          <a:prstGeom prst="rect">
            <a:avLst/>
          </a:prstGeom>
          <a:noFill/>
          <a:ln>
            <a:noFill/>
          </a:ln>
        </p:spPr>
        <p:txBody>
          <a:bodyPr anchorCtr="0" anchor="ctr" bIns="91425" lIns="91425" spcFirstLastPara="1" rIns="91425" wrap="square" tIns="91425">
            <a:normAutofit fontScale="47500" lnSpcReduction="10000"/>
          </a:bodyPr>
          <a:lstStyle/>
          <a:p>
            <a:pPr indent="0" lvl="0" marL="0" rtl="0" algn="l">
              <a:lnSpc>
                <a:spcPct val="115000"/>
              </a:lnSpc>
              <a:spcBef>
                <a:spcPts val="0"/>
              </a:spcBef>
              <a:spcAft>
                <a:spcPts val="0"/>
              </a:spcAft>
              <a:buSzPct val="88692"/>
              <a:buNone/>
            </a:pPr>
            <a:r>
              <a:rPr b="1" lang="en" sz="3690">
                <a:solidFill>
                  <a:srgbClr val="FF6720"/>
                </a:solidFill>
              </a:rPr>
              <a:t>Complete one of the following activities below → </a:t>
            </a:r>
            <a:endParaRPr b="1" sz="3690">
              <a:solidFill>
                <a:srgbClr val="FF6720"/>
              </a:solidFill>
            </a:endParaRPr>
          </a:p>
          <a:p>
            <a:pPr indent="-328989" lvl="0" marL="457200" rtl="0" algn="l">
              <a:lnSpc>
                <a:spcPct val="115000"/>
              </a:lnSpc>
              <a:spcBef>
                <a:spcPts val="1200"/>
              </a:spcBef>
              <a:spcAft>
                <a:spcPts val="0"/>
              </a:spcAft>
              <a:buClr>
                <a:schemeClr val="lt1"/>
              </a:buClr>
              <a:buSzPct val="99970"/>
              <a:buAutoNum type="arabicPeriod"/>
            </a:pPr>
            <a:r>
              <a:rPr lang="en" sz="3326">
                <a:solidFill>
                  <a:schemeClr val="lt1"/>
                </a:solidFill>
              </a:rPr>
              <a:t>Visit one of the Appily pages -- Match or the College Chances Calculator -- to determine whether this would be a good resource for you. </a:t>
            </a:r>
            <a:endParaRPr sz="3326">
              <a:solidFill>
                <a:schemeClr val="lt1"/>
              </a:solidFill>
            </a:endParaRPr>
          </a:p>
          <a:p>
            <a:pPr indent="-328989" lvl="0" marL="457200" rtl="0" algn="l">
              <a:lnSpc>
                <a:spcPct val="115000"/>
              </a:lnSpc>
              <a:spcBef>
                <a:spcPts val="0"/>
              </a:spcBef>
              <a:spcAft>
                <a:spcPts val="0"/>
              </a:spcAft>
              <a:buClr>
                <a:schemeClr val="lt1"/>
              </a:buClr>
              <a:buSzPct val="99970"/>
              <a:buAutoNum type="arabicPeriod"/>
            </a:pPr>
            <a:r>
              <a:rPr lang="en" sz="3326">
                <a:solidFill>
                  <a:schemeClr val="lt1"/>
                </a:solidFill>
              </a:rPr>
              <a:t>Create your Common App and/or Coalition accounts and update your profile.</a:t>
            </a:r>
            <a:endParaRPr sz="3326">
              <a:solidFill>
                <a:schemeClr val="lt1"/>
              </a:solidFill>
            </a:endParaRPr>
          </a:p>
          <a:p>
            <a:pPr indent="0" lvl="0" marL="0" rtl="0" algn="l">
              <a:lnSpc>
                <a:spcPct val="115000"/>
              </a:lnSpc>
              <a:spcBef>
                <a:spcPts val="1200"/>
              </a:spcBef>
              <a:spcAft>
                <a:spcPts val="0"/>
              </a:spcAft>
              <a:buSzPct val="130909"/>
              <a:buNone/>
            </a:pPr>
            <a:r>
              <a:t/>
            </a:r>
            <a:endParaRPr sz="2500">
              <a:solidFill>
                <a:schemeClr val="lt1"/>
              </a:solidFill>
              <a:latin typeface="Josefin Sans"/>
              <a:ea typeface="Josefin Sans"/>
              <a:cs typeface="Josefin Sans"/>
              <a:sym typeface="Josefin Sans"/>
            </a:endParaRPr>
          </a:p>
          <a:p>
            <a:pPr indent="0" lvl="0" marL="0" rtl="0" algn="l">
              <a:lnSpc>
                <a:spcPct val="115000"/>
              </a:lnSpc>
              <a:spcBef>
                <a:spcPts val="1200"/>
              </a:spcBef>
              <a:spcAft>
                <a:spcPts val="1200"/>
              </a:spcAft>
              <a:buSzPct val="218182"/>
              <a:buNone/>
            </a:pPr>
            <a:r>
              <a:t/>
            </a:r>
            <a:endParaRPr sz="1500">
              <a:solidFill>
                <a:schemeClr val="lt1"/>
              </a:solidFill>
              <a:latin typeface="Josefin Sans"/>
              <a:ea typeface="Josefin Sans"/>
              <a:cs typeface="Josefin Sans"/>
              <a:sym typeface="Josefin Sans"/>
            </a:endParaRPr>
          </a:p>
        </p:txBody>
      </p:sp>
      <p:pic>
        <p:nvPicPr>
          <p:cNvPr id="238" name="Google Shape;238;p35"/>
          <p:cNvPicPr preferRelativeResize="0"/>
          <p:nvPr/>
        </p:nvPicPr>
        <p:blipFill rotWithShape="1">
          <a:blip r:embed="rId3">
            <a:alphaModFix/>
          </a:blip>
          <a:srcRect b="0" l="0" r="0" t="0"/>
          <a:stretch/>
        </p:blipFill>
        <p:spPr>
          <a:xfrm>
            <a:off x="1144049" y="852975"/>
            <a:ext cx="2706125" cy="1510400"/>
          </a:xfrm>
          <a:prstGeom prst="rect">
            <a:avLst/>
          </a:prstGeom>
          <a:noFill/>
          <a:ln>
            <a:noFill/>
          </a:ln>
        </p:spPr>
      </p:pic>
      <p:pic>
        <p:nvPicPr>
          <p:cNvPr id="239" name="Google Shape;239;p35"/>
          <p:cNvPicPr preferRelativeResize="0"/>
          <p:nvPr/>
        </p:nvPicPr>
        <p:blipFill rotWithShape="1">
          <a:blip r:embed="rId4">
            <a:alphaModFix/>
          </a:blip>
          <a:srcRect b="160" l="0" r="0" t="150"/>
          <a:stretch/>
        </p:blipFill>
        <p:spPr>
          <a:xfrm>
            <a:off x="0" y="0"/>
            <a:ext cx="1524000" cy="7239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43" name="Shape 243"/>
        <p:cNvGrpSpPr/>
        <p:nvPr/>
      </p:nvGrpSpPr>
      <p:grpSpPr>
        <a:xfrm>
          <a:off x="0" y="0"/>
          <a:ext cx="0" cy="0"/>
          <a:chOff x="0" y="0"/>
          <a:chExt cx="0" cy="0"/>
        </a:xfrm>
      </p:grpSpPr>
      <p:sp>
        <p:nvSpPr>
          <p:cNvPr id="244" name="Google Shape;244;p36"/>
          <p:cNvSpPr txBox="1"/>
          <p:nvPr>
            <p:ph idx="1" type="body"/>
          </p:nvPr>
        </p:nvSpPr>
        <p:spPr>
          <a:xfrm>
            <a:off x="221300" y="832225"/>
            <a:ext cx="6969900" cy="4189500"/>
          </a:xfrm>
          <a:prstGeom prst="rect">
            <a:avLst/>
          </a:prstGeom>
          <a:noFill/>
          <a:ln>
            <a:noFill/>
          </a:ln>
        </p:spPr>
        <p:txBody>
          <a:bodyPr anchorCtr="0" anchor="ctr" bIns="91425" lIns="91425" spcFirstLastPara="1" rIns="91425" wrap="square" tIns="91425">
            <a:normAutofit fontScale="85000" lnSpcReduction="10000"/>
          </a:bodyPr>
          <a:lstStyle/>
          <a:p>
            <a:pPr indent="0" lvl="0" marL="0" rtl="0" algn="ctr">
              <a:lnSpc>
                <a:spcPct val="115000"/>
              </a:lnSpc>
              <a:spcBef>
                <a:spcPts val="0"/>
              </a:spcBef>
              <a:spcAft>
                <a:spcPts val="0"/>
              </a:spcAft>
              <a:buSzPct val="81081"/>
              <a:buNone/>
            </a:pPr>
            <a:r>
              <a:rPr lang="en" sz="2400">
                <a:solidFill>
                  <a:schemeClr val="lt1"/>
                </a:solidFill>
              </a:rPr>
              <a:t>Parchment is the online system you’ll use to request your transcripts after graduation. You received a code to create your own account last year.</a:t>
            </a:r>
            <a:endParaRPr sz="2400">
              <a:solidFill>
                <a:schemeClr val="lt1"/>
              </a:solidFill>
            </a:endParaRPr>
          </a:p>
          <a:p>
            <a:pPr indent="0" lvl="0" marL="0" rtl="0" algn="ctr">
              <a:lnSpc>
                <a:spcPct val="115000"/>
              </a:lnSpc>
              <a:spcBef>
                <a:spcPts val="1200"/>
              </a:spcBef>
              <a:spcAft>
                <a:spcPts val="0"/>
              </a:spcAft>
              <a:buSzPct val="81081"/>
              <a:buNone/>
            </a:pPr>
            <a:r>
              <a:rPr lang="en" sz="2400">
                <a:solidFill>
                  <a:schemeClr val="lt1"/>
                </a:solidFill>
              </a:rPr>
              <a:t>You can also use Parchment to see your chances of getting into colleges by entering your GPA, test scores, and other info. The site compares you to past accepted and rejected students.</a:t>
            </a:r>
            <a:endParaRPr sz="2400">
              <a:solidFill>
                <a:schemeClr val="lt1"/>
              </a:solidFill>
            </a:endParaRPr>
          </a:p>
          <a:p>
            <a:pPr indent="0" lvl="0" marL="0" rtl="0" algn="ctr">
              <a:lnSpc>
                <a:spcPct val="115000"/>
              </a:lnSpc>
              <a:spcBef>
                <a:spcPts val="1200"/>
              </a:spcBef>
              <a:spcAft>
                <a:spcPts val="0"/>
              </a:spcAft>
              <a:buSzPct val="81081"/>
              <a:buNone/>
            </a:pPr>
            <a:r>
              <a:t/>
            </a:r>
            <a:endParaRPr sz="2400">
              <a:solidFill>
                <a:schemeClr val="lt1"/>
              </a:solidFill>
            </a:endParaRPr>
          </a:p>
          <a:p>
            <a:pPr indent="0" lvl="0" marL="0" rtl="0" algn="ctr">
              <a:lnSpc>
                <a:spcPct val="115000"/>
              </a:lnSpc>
              <a:spcBef>
                <a:spcPts val="1200"/>
              </a:spcBef>
              <a:spcAft>
                <a:spcPts val="0"/>
              </a:spcAft>
              <a:buSzPct val="81081"/>
              <a:buNone/>
            </a:pPr>
            <a:r>
              <a:rPr lang="en" sz="2400">
                <a:solidFill>
                  <a:schemeClr val="lt1"/>
                </a:solidFill>
              </a:rPr>
              <a:t>Please see the tutorial on the next slide.</a:t>
            </a:r>
            <a:endParaRPr sz="2400">
              <a:solidFill>
                <a:schemeClr val="lt1"/>
              </a:solidFill>
            </a:endParaRPr>
          </a:p>
          <a:p>
            <a:pPr indent="0" lvl="0" marL="0" rtl="0" algn="ctr">
              <a:lnSpc>
                <a:spcPct val="115000"/>
              </a:lnSpc>
              <a:spcBef>
                <a:spcPts val="1200"/>
              </a:spcBef>
              <a:spcAft>
                <a:spcPts val="1200"/>
              </a:spcAft>
              <a:buSzPct val="81081"/>
              <a:buNone/>
            </a:pPr>
            <a:r>
              <a:t/>
            </a:r>
            <a:endParaRPr sz="2400">
              <a:solidFill>
                <a:schemeClr val="lt1"/>
              </a:solidFill>
              <a:latin typeface="Josefin Sans"/>
              <a:ea typeface="Josefin Sans"/>
              <a:cs typeface="Josefin Sans"/>
              <a:sym typeface="Josefin Sans"/>
            </a:endParaRPr>
          </a:p>
        </p:txBody>
      </p:sp>
      <p:sp>
        <p:nvSpPr>
          <p:cNvPr id="245" name="Google Shape;245;p36"/>
          <p:cNvSpPr txBox="1"/>
          <p:nvPr/>
        </p:nvSpPr>
        <p:spPr>
          <a:xfrm>
            <a:off x="1656375" y="230075"/>
            <a:ext cx="6877500" cy="579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000"/>
              <a:buFont typeface="Arial"/>
              <a:buNone/>
            </a:pPr>
            <a:r>
              <a:rPr b="1" i="0" lang="en" sz="4000" u="none" cap="none" strike="noStrike">
                <a:solidFill>
                  <a:schemeClr val="lt1"/>
                </a:solidFill>
                <a:latin typeface="Josefin Sans"/>
                <a:ea typeface="Josefin Sans"/>
                <a:cs typeface="Josefin Sans"/>
                <a:sym typeface="Josefin Sans"/>
              </a:rPr>
              <a:t>Transcripts: Parchment</a:t>
            </a:r>
            <a:endParaRPr b="1" i="0" sz="4000" u="none" cap="none" strike="noStrike">
              <a:solidFill>
                <a:schemeClr val="lt1"/>
              </a:solidFill>
              <a:latin typeface="Josefin Sans"/>
              <a:ea typeface="Josefin Sans"/>
              <a:cs typeface="Josefin Sans"/>
              <a:sym typeface="Josefin Sans"/>
            </a:endParaRPr>
          </a:p>
        </p:txBody>
      </p:sp>
      <p:pic>
        <p:nvPicPr>
          <p:cNvPr id="246" name="Google Shape;246;p36"/>
          <p:cNvPicPr preferRelativeResize="0"/>
          <p:nvPr/>
        </p:nvPicPr>
        <p:blipFill rotWithShape="1">
          <a:blip r:embed="rId3">
            <a:alphaModFix/>
          </a:blip>
          <a:srcRect b="0" l="0" r="0" t="0"/>
          <a:stretch/>
        </p:blipFill>
        <p:spPr>
          <a:xfrm>
            <a:off x="6855075" y="3234800"/>
            <a:ext cx="1520975" cy="1520975"/>
          </a:xfrm>
          <a:prstGeom prst="rect">
            <a:avLst/>
          </a:prstGeom>
          <a:noFill/>
          <a:ln>
            <a:noFill/>
          </a:ln>
        </p:spPr>
      </p:pic>
      <p:pic>
        <p:nvPicPr>
          <p:cNvPr id="247" name="Google Shape;247;p36"/>
          <p:cNvPicPr preferRelativeResize="0"/>
          <p:nvPr/>
        </p:nvPicPr>
        <p:blipFill rotWithShape="1">
          <a:blip r:embed="rId4">
            <a:alphaModFix/>
          </a:blip>
          <a:srcRect b="160" l="0" r="0" t="150"/>
          <a:stretch/>
        </p:blipFill>
        <p:spPr>
          <a:xfrm>
            <a:off x="0" y="0"/>
            <a:ext cx="1524000" cy="7239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51" name="Shape 251"/>
        <p:cNvGrpSpPr/>
        <p:nvPr/>
      </p:nvGrpSpPr>
      <p:grpSpPr>
        <a:xfrm>
          <a:off x="0" y="0"/>
          <a:ext cx="0" cy="0"/>
          <a:chOff x="0" y="0"/>
          <a:chExt cx="0" cy="0"/>
        </a:xfrm>
      </p:grpSpPr>
      <p:sp>
        <p:nvSpPr>
          <p:cNvPr id="252" name="Google Shape;252;p37"/>
          <p:cNvSpPr txBox="1"/>
          <p:nvPr>
            <p:ph idx="1" type="body"/>
          </p:nvPr>
        </p:nvSpPr>
        <p:spPr>
          <a:xfrm>
            <a:off x="2661050" y="970275"/>
            <a:ext cx="6171300" cy="4051200"/>
          </a:xfrm>
          <a:prstGeom prst="rect">
            <a:avLst/>
          </a:prstGeom>
          <a:noFill/>
          <a:ln>
            <a:noFill/>
          </a:ln>
        </p:spPr>
        <p:txBody>
          <a:bodyPr anchorCtr="0" anchor="ctr" bIns="91425" lIns="91425" spcFirstLastPara="1" rIns="91425" wrap="square" tIns="91425">
            <a:normAutofit fontScale="77500"/>
          </a:bodyPr>
          <a:lstStyle/>
          <a:p>
            <a:pPr indent="0" lvl="0" marL="0" rtl="0" algn="ctr">
              <a:lnSpc>
                <a:spcPct val="115000"/>
              </a:lnSpc>
              <a:spcBef>
                <a:spcPts val="0"/>
              </a:spcBef>
              <a:spcAft>
                <a:spcPts val="0"/>
              </a:spcAft>
              <a:buSzPct val="96774"/>
              <a:buNone/>
            </a:pPr>
            <a:r>
              <a:rPr lang="en" sz="2400">
                <a:solidFill>
                  <a:schemeClr val="lt1"/>
                </a:solidFill>
              </a:rPr>
              <a:t>Sign in to your </a:t>
            </a:r>
            <a:r>
              <a:rPr lang="en" sz="2400" u="sng">
                <a:solidFill>
                  <a:schemeClr val="hlink"/>
                </a:solidFill>
                <a:hlinkClick r:id="rId3"/>
              </a:rPr>
              <a:t>Parchment account</a:t>
            </a:r>
            <a:r>
              <a:rPr lang="en" sz="2400">
                <a:solidFill>
                  <a:schemeClr val="lt1"/>
                </a:solidFill>
              </a:rPr>
              <a:t>. Update your profile [GPA, test scores, etc.] &amp; save.</a:t>
            </a:r>
            <a:endParaRPr sz="2400">
              <a:solidFill>
                <a:schemeClr val="lt1"/>
              </a:solidFill>
            </a:endParaRPr>
          </a:p>
          <a:p>
            <a:pPr indent="0" lvl="0" marL="0" rtl="0" algn="ctr">
              <a:lnSpc>
                <a:spcPct val="115000"/>
              </a:lnSpc>
              <a:spcBef>
                <a:spcPts val="1200"/>
              </a:spcBef>
              <a:spcAft>
                <a:spcPts val="0"/>
              </a:spcAft>
              <a:buSzPct val="96774"/>
              <a:buNone/>
            </a:pPr>
            <a:r>
              <a:rPr lang="en" sz="2400">
                <a:solidFill>
                  <a:schemeClr val="lt1"/>
                </a:solidFill>
              </a:rPr>
              <a:t>Go back to the main page and click on “College List.”</a:t>
            </a:r>
            <a:endParaRPr sz="2400">
              <a:solidFill>
                <a:schemeClr val="lt1"/>
              </a:solidFill>
            </a:endParaRPr>
          </a:p>
          <a:p>
            <a:pPr indent="0" lvl="0" marL="0" rtl="0" algn="ctr">
              <a:lnSpc>
                <a:spcPct val="115000"/>
              </a:lnSpc>
              <a:spcBef>
                <a:spcPts val="1200"/>
              </a:spcBef>
              <a:spcAft>
                <a:spcPts val="0"/>
              </a:spcAft>
              <a:buSzPct val="96774"/>
              <a:buNone/>
            </a:pPr>
            <a:r>
              <a:rPr lang="en" sz="2400">
                <a:solidFill>
                  <a:schemeClr val="lt1"/>
                </a:solidFill>
              </a:rPr>
              <a:t>Add the colleges and universities you plan to apply to.</a:t>
            </a:r>
            <a:endParaRPr sz="2400">
              <a:solidFill>
                <a:schemeClr val="lt1"/>
              </a:solidFill>
            </a:endParaRPr>
          </a:p>
          <a:p>
            <a:pPr indent="0" lvl="0" marL="0" rtl="0" algn="ctr">
              <a:lnSpc>
                <a:spcPct val="115000"/>
              </a:lnSpc>
              <a:spcBef>
                <a:spcPts val="1200"/>
              </a:spcBef>
              <a:spcAft>
                <a:spcPts val="0"/>
              </a:spcAft>
              <a:buSzPct val="96774"/>
              <a:buNone/>
            </a:pPr>
            <a:r>
              <a:rPr lang="en" sz="2400">
                <a:solidFill>
                  <a:schemeClr val="lt1"/>
                </a:solidFill>
              </a:rPr>
              <a:t>Once you finish, Parchment will show you your chances of being accepted based on previously admitted students.</a:t>
            </a:r>
            <a:endParaRPr sz="2400">
              <a:solidFill>
                <a:schemeClr val="lt1"/>
              </a:solidFill>
            </a:endParaRPr>
          </a:p>
          <a:p>
            <a:pPr indent="0" lvl="0" marL="0" rtl="0" algn="ctr">
              <a:lnSpc>
                <a:spcPct val="115000"/>
              </a:lnSpc>
              <a:spcBef>
                <a:spcPts val="1200"/>
              </a:spcBef>
              <a:spcAft>
                <a:spcPts val="1200"/>
              </a:spcAft>
              <a:buSzPct val="96774"/>
              <a:buNone/>
            </a:pPr>
            <a:r>
              <a:rPr b="1" lang="en" sz="2400">
                <a:solidFill>
                  <a:srgbClr val="FF6720"/>
                </a:solidFill>
              </a:rPr>
              <a:t>Note: </a:t>
            </a:r>
            <a:r>
              <a:rPr lang="en" sz="2400">
                <a:solidFill>
                  <a:schemeClr val="lt1"/>
                </a:solidFill>
              </a:rPr>
              <a:t>Parchment will also suggest “College Matches” — schools that fit your information and acceptance chances.</a:t>
            </a:r>
            <a:endParaRPr sz="2400">
              <a:solidFill>
                <a:schemeClr val="lt1"/>
              </a:solidFill>
            </a:endParaRPr>
          </a:p>
        </p:txBody>
      </p:sp>
      <p:sp>
        <p:nvSpPr>
          <p:cNvPr id="253" name="Google Shape;253;p37"/>
          <p:cNvSpPr txBox="1"/>
          <p:nvPr/>
        </p:nvSpPr>
        <p:spPr>
          <a:xfrm>
            <a:off x="679150" y="356825"/>
            <a:ext cx="4309800" cy="859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254" name="Google Shape;254;p37"/>
          <p:cNvSpPr txBox="1"/>
          <p:nvPr/>
        </p:nvSpPr>
        <p:spPr>
          <a:xfrm>
            <a:off x="2468300" y="230075"/>
            <a:ext cx="6259500" cy="579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000"/>
              <a:buFont typeface="Arial"/>
              <a:buNone/>
            </a:pPr>
            <a:r>
              <a:rPr b="1" i="0" lang="en" sz="4000" u="none" cap="none" strike="noStrike">
                <a:solidFill>
                  <a:schemeClr val="lt1"/>
                </a:solidFill>
                <a:latin typeface="Josefin Sans"/>
                <a:ea typeface="Josefin Sans"/>
                <a:cs typeface="Josefin Sans"/>
                <a:sym typeface="Josefin Sans"/>
              </a:rPr>
              <a:t>Transcripts: Parchment</a:t>
            </a:r>
            <a:endParaRPr b="1" i="0" sz="4000" u="none" cap="none" strike="noStrike">
              <a:solidFill>
                <a:schemeClr val="lt1"/>
              </a:solidFill>
              <a:latin typeface="Josefin Sans"/>
              <a:ea typeface="Josefin Sans"/>
              <a:cs typeface="Josefin Sans"/>
              <a:sym typeface="Josefin Sans"/>
            </a:endParaRPr>
          </a:p>
        </p:txBody>
      </p:sp>
      <p:pic>
        <p:nvPicPr>
          <p:cNvPr id="255" name="Google Shape;255;p37"/>
          <p:cNvPicPr preferRelativeResize="0"/>
          <p:nvPr/>
        </p:nvPicPr>
        <p:blipFill rotWithShape="1">
          <a:blip r:embed="rId4">
            <a:alphaModFix/>
          </a:blip>
          <a:srcRect b="0" l="0" r="0" t="0"/>
          <a:stretch/>
        </p:blipFill>
        <p:spPr>
          <a:xfrm>
            <a:off x="304800" y="1671900"/>
            <a:ext cx="2356250" cy="1567977"/>
          </a:xfrm>
          <a:prstGeom prst="rect">
            <a:avLst/>
          </a:prstGeom>
          <a:noFill/>
          <a:ln>
            <a:noFill/>
          </a:ln>
        </p:spPr>
      </p:pic>
      <p:pic>
        <p:nvPicPr>
          <p:cNvPr id="256" name="Google Shape;256;p37"/>
          <p:cNvPicPr preferRelativeResize="0"/>
          <p:nvPr/>
        </p:nvPicPr>
        <p:blipFill rotWithShape="1">
          <a:blip r:embed="rId5">
            <a:alphaModFix/>
          </a:blip>
          <a:srcRect b="0" l="0" r="0" t="0"/>
          <a:stretch/>
        </p:blipFill>
        <p:spPr>
          <a:xfrm>
            <a:off x="566613" y="2891427"/>
            <a:ext cx="1901698" cy="1901698"/>
          </a:xfrm>
          <a:prstGeom prst="rect">
            <a:avLst/>
          </a:prstGeom>
          <a:noFill/>
          <a:ln>
            <a:noFill/>
          </a:ln>
        </p:spPr>
      </p:pic>
      <p:pic>
        <p:nvPicPr>
          <p:cNvPr id="257" name="Google Shape;257;p37"/>
          <p:cNvPicPr preferRelativeResize="0"/>
          <p:nvPr/>
        </p:nvPicPr>
        <p:blipFill rotWithShape="1">
          <a:blip r:embed="rId6">
            <a:alphaModFix/>
          </a:blip>
          <a:srcRect b="0" l="0" r="0" t="0"/>
          <a:stretch/>
        </p:blipFill>
        <p:spPr>
          <a:xfrm>
            <a:off x="862576" y="809375"/>
            <a:ext cx="1240675" cy="1240675"/>
          </a:xfrm>
          <a:prstGeom prst="rect">
            <a:avLst/>
          </a:prstGeom>
          <a:noFill/>
          <a:ln>
            <a:noFill/>
          </a:ln>
        </p:spPr>
      </p:pic>
      <p:pic>
        <p:nvPicPr>
          <p:cNvPr id="258" name="Google Shape;258;p37"/>
          <p:cNvPicPr preferRelativeResize="0"/>
          <p:nvPr/>
        </p:nvPicPr>
        <p:blipFill rotWithShape="1">
          <a:blip r:embed="rId7">
            <a:alphaModFix/>
          </a:blip>
          <a:srcRect b="160" l="0" r="0" t="150"/>
          <a:stretch/>
        </p:blipFill>
        <p:spPr>
          <a:xfrm>
            <a:off x="0" y="0"/>
            <a:ext cx="1524000" cy="7239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62" name="Shape 262"/>
        <p:cNvGrpSpPr/>
        <p:nvPr/>
      </p:nvGrpSpPr>
      <p:grpSpPr>
        <a:xfrm>
          <a:off x="0" y="0"/>
          <a:ext cx="0" cy="0"/>
          <a:chOff x="0" y="0"/>
          <a:chExt cx="0" cy="0"/>
        </a:xfrm>
      </p:grpSpPr>
      <p:sp>
        <p:nvSpPr>
          <p:cNvPr id="263" name="Google Shape;263;p38"/>
          <p:cNvSpPr txBox="1"/>
          <p:nvPr>
            <p:ph idx="1" type="body"/>
          </p:nvPr>
        </p:nvSpPr>
        <p:spPr>
          <a:xfrm>
            <a:off x="3840475" y="872450"/>
            <a:ext cx="5046900" cy="1510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1800"/>
              <a:buNone/>
            </a:pPr>
            <a:r>
              <a:rPr b="1" lang="en" sz="5900">
                <a:solidFill>
                  <a:schemeClr val="lt1"/>
                </a:solidFill>
                <a:latin typeface="Poppins"/>
                <a:ea typeface="Poppins"/>
                <a:cs typeface="Poppins"/>
                <a:sym typeface="Poppins"/>
              </a:rPr>
              <a:t>Activity 2</a:t>
            </a:r>
            <a:endParaRPr b="1" sz="5900">
              <a:solidFill>
                <a:schemeClr val="lt1"/>
              </a:solidFill>
              <a:latin typeface="Poppins"/>
              <a:ea typeface="Poppins"/>
              <a:cs typeface="Poppins"/>
              <a:sym typeface="Poppins"/>
            </a:endParaRPr>
          </a:p>
        </p:txBody>
      </p:sp>
      <p:sp>
        <p:nvSpPr>
          <p:cNvPr id="264" name="Google Shape;264;p38"/>
          <p:cNvSpPr txBox="1"/>
          <p:nvPr>
            <p:ph idx="1" type="body"/>
          </p:nvPr>
        </p:nvSpPr>
        <p:spPr>
          <a:xfrm>
            <a:off x="401675" y="2571750"/>
            <a:ext cx="8334600" cy="2032800"/>
          </a:xfrm>
          <a:prstGeom prst="rect">
            <a:avLst/>
          </a:prstGeom>
          <a:noFill/>
          <a:ln>
            <a:noFill/>
          </a:ln>
        </p:spPr>
        <p:txBody>
          <a:bodyPr anchorCtr="0" anchor="t" bIns="91425" lIns="91425" spcFirstLastPara="1" rIns="91425" wrap="square" tIns="91425">
            <a:normAutofit fontScale="47500" lnSpcReduction="20000"/>
          </a:bodyPr>
          <a:lstStyle/>
          <a:p>
            <a:pPr indent="0" lvl="0" marL="0" rtl="0" algn="l">
              <a:lnSpc>
                <a:spcPct val="115000"/>
              </a:lnSpc>
              <a:spcBef>
                <a:spcPts val="0"/>
              </a:spcBef>
              <a:spcAft>
                <a:spcPts val="0"/>
              </a:spcAft>
              <a:buSzPct val="88692"/>
              <a:buNone/>
            </a:pPr>
            <a:r>
              <a:rPr b="1" lang="en" sz="3690">
                <a:solidFill>
                  <a:srgbClr val="FF6720"/>
                </a:solidFill>
              </a:rPr>
              <a:t>Complete one of the following activities below → </a:t>
            </a:r>
            <a:endParaRPr b="1" sz="3690">
              <a:solidFill>
                <a:srgbClr val="FF6720"/>
              </a:solidFill>
            </a:endParaRPr>
          </a:p>
          <a:p>
            <a:pPr indent="-328989" lvl="0" marL="457200" rtl="0" algn="l">
              <a:lnSpc>
                <a:spcPct val="115000"/>
              </a:lnSpc>
              <a:spcBef>
                <a:spcPts val="1200"/>
              </a:spcBef>
              <a:spcAft>
                <a:spcPts val="0"/>
              </a:spcAft>
              <a:buClr>
                <a:schemeClr val="lt1"/>
              </a:buClr>
              <a:buSzPct val="99970"/>
              <a:buAutoNum type="arabicPeriod"/>
            </a:pPr>
            <a:r>
              <a:rPr lang="en" sz="3326">
                <a:solidFill>
                  <a:schemeClr val="lt1"/>
                </a:solidFill>
              </a:rPr>
              <a:t>Reach out to your school counselor if you have forgotten your Parchment code and need to create an account. Sign in to your Parchment account and update your profile to run a comparison of your schools.</a:t>
            </a:r>
            <a:endParaRPr sz="3326">
              <a:solidFill>
                <a:schemeClr val="lt1"/>
              </a:solidFill>
            </a:endParaRPr>
          </a:p>
          <a:p>
            <a:pPr indent="-328989" lvl="0" marL="457200" rtl="0" algn="l">
              <a:lnSpc>
                <a:spcPct val="115000"/>
              </a:lnSpc>
              <a:spcBef>
                <a:spcPts val="0"/>
              </a:spcBef>
              <a:spcAft>
                <a:spcPts val="0"/>
              </a:spcAft>
              <a:buClr>
                <a:schemeClr val="lt1"/>
              </a:buClr>
              <a:buSzPct val="99970"/>
              <a:buAutoNum type="arabicPeriod"/>
            </a:pPr>
            <a:r>
              <a:rPr lang="en" sz="3326">
                <a:solidFill>
                  <a:schemeClr val="lt1"/>
                </a:solidFill>
              </a:rPr>
              <a:t>Visit one of the Appily pages -- Match or the College Chances Calculator -- to determine whether this would be a good resource for you. </a:t>
            </a:r>
            <a:endParaRPr sz="3326">
              <a:solidFill>
                <a:schemeClr val="lt1"/>
              </a:solidFill>
            </a:endParaRPr>
          </a:p>
          <a:p>
            <a:pPr indent="0" lvl="0" marL="0" rtl="0" algn="l">
              <a:lnSpc>
                <a:spcPct val="115000"/>
              </a:lnSpc>
              <a:spcBef>
                <a:spcPts val="1200"/>
              </a:spcBef>
              <a:spcAft>
                <a:spcPts val="1200"/>
              </a:spcAft>
              <a:buSzPct val="218182"/>
              <a:buNone/>
            </a:pPr>
            <a:r>
              <a:t/>
            </a:r>
            <a:endParaRPr sz="1500">
              <a:solidFill>
                <a:schemeClr val="lt1"/>
              </a:solidFill>
              <a:latin typeface="Josefin Sans"/>
              <a:ea typeface="Josefin Sans"/>
              <a:cs typeface="Josefin Sans"/>
              <a:sym typeface="Josefin Sans"/>
            </a:endParaRPr>
          </a:p>
        </p:txBody>
      </p:sp>
      <p:pic>
        <p:nvPicPr>
          <p:cNvPr id="265" name="Google Shape;265;p38"/>
          <p:cNvPicPr preferRelativeResize="0"/>
          <p:nvPr/>
        </p:nvPicPr>
        <p:blipFill rotWithShape="1">
          <a:blip r:embed="rId3">
            <a:alphaModFix/>
          </a:blip>
          <a:srcRect b="0" l="0" r="0" t="0"/>
          <a:stretch/>
        </p:blipFill>
        <p:spPr>
          <a:xfrm>
            <a:off x="855424" y="872350"/>
            <a:ext cx="2706125" cy="1510400"/>
          </a:xfrm>
          <a:prstGeom prst="rect">
            <a:avLst/>
          </a:prstGeom>
          <a:noFill/>
          <a:ln>
            <a:noFill/>
          </a:ln>
        </p:spPr>
      </p:pic>
      <p:pic>
        <p:nvPicPr>
          <p:cNvPr id="266" name="Google Shape;266;p38"/>
          <p:cNvPicPr preferRelativeResize="0"/>
          <p:nvPr/>
        </p:nvPicPr>
        <p:blipFill rotWithShape="1">
          <a:blip r:embed="rId4">
            <a:alphaModFix/>
          </a:blip>
          <a:srcRect b="160" l="0" r="0" t="150"/>
          <a:stretch/>
        </p:blipFill>
        <p:spPr>
          <a:xfrm>
            <a:off x="0" y="0"/>
            <a:ext cx="1524000" cy="7239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70" name="Shape 270"/>
        <p:cNvGrpSpPr/>
        <p:nvPr/>
      </p:nvGrpSpPr>
      <p:grpSpPr>
        <a:xfrm>
          <a:off x="0" y="0"/>
          <a:ext cx="0" cy="0"/>
          <a:chOff x="0" y="0"/>
          <a:chExt cx="0" cy="0"/>
        </a:xfrm>
      </p:grpSpPr>
      <p:sp>
        <p:nvSpPr>
          <p:cNvPr id="271" name="Google Shape;271;p39"/>
          <p:cNvSpPr txBox="1"/>
          <p:nvPr/>
        </p:nvSpPr>
        <p:spPr>
          <a:xfrm>
            <a:off x="978325" y="470400"/>
            <a:ext cx="900900" cy="32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Walter Turncoat"/>
              <a:ea typeface="Walter Turncoat"/>
              <a:cs typeface="Walter Turncoat"/>
              <a:sym typeface="Walter Turncoat"/>
            </a:endParaRPr>
          </a:p>
        </p:txBody>
      </p:sp>
      <p:sp>
        <p:nvSpPr>
          <p:cNvPr id="272" name="Google Shape;272;p39"/>
          <p:cNvSpPr txBox="1"/>
          <p:nvPr/>
        </p:nvSpPr>
        <p:spPr>
          <a:xfrm>
            <a:off x="1043525" y="874650"/>
            <a:ext cx="900900" cy="329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Walter Turncoat"/>
              <a:ea typeface="Walter Turncoat"/>
              <a:cs typeface="Walter Turncoat"/>
              <a:sym typeface="Walter Turncoat"/>
            </a:endParaRPr>
          </a:p>
        </p:txBody>
      </p:sp>
      <p:sp>
        <p:nvSpPr>
          <p:cNvPr id="273" name="Google Shape;273;p39"/>
          <p:cNvSpPr txBox="1"/>
          <p:nvPr/>
        </p:nvSpPr>
        <p:spPr>
          <a:xfrm>
            <a:off x="978325" y="1346700"/>
            <a:ext cx="900900" cy="32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Walter Turncoat"/>
              <a:ea typeface="Walter Turncoat"/>
              <a:cs typeface="Walter Turncoat"/>
              <a:sym typeface="Walter Turncoat"/>
            </a:endParaRPr>
          </a:p>
        </p:txBody>
      </p:sp>
      <p:sp>
        <p:nvSpPr>
          <p:cNvPr id="274" name="Google Shape;274;p39"/>
          <p:cNvSpPr txBox="1"/>
          <p:nvPr/>
        </p:nvSpPr>
        <p:spPr>
          <a:xfrm>
            <a:off x="978325" y="1818750"/>
            <a:ext cx="900900" cy="329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Walter Turncoat"/>
              <a:ea typeface="Walter Turncoat"/>
              <a:cs typeface="Walter Turncoat"/>
              <a:sym typeface="Walter Turncoat"/>
            </a:endParaRPr>
          </a:p>
        </p:txBody>
      </p:sp>
      <p:sp>
        <p:nvSpPr>
          <p:cNvPr id="275" name="Google Shape;275;p39"/>
          <p:cNvSpPr txBox="1"/>
          <p:nvPr/>
        </p:nvSpPr>
        <p:spPr>
          <a:xfrm>
            <a:off x="607600" y="585600"/>
            <a:ext cx="8010000" cy="3624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3900" u="none" cap="none" strike="noStrike">
                <a:solidFill>
                  <a:schemeClr val="lt1"/>
                </a:solidFill>
                <a:latin typeface="Poppins"/>
                <a:ea typeface="Poppins"/>
                <a:cs typeface="Poppins"/>
                <a:sym typeface="Poppins"/>
              </a:rPr>
              <a:t>Launch into Your Future Series: </a:t>
            </a:r>
            <a:endParaRPr b="1" i="0" sz="3500" u="none" cap="none" strike="noStrike">
              <a:solidFill>
                <a:schemeClr val="lt1"/>
              </a:solidFill>
              <a:latin typeface="Poppins"/>
              <a:ea typeface="Poppins"/>
              <a:cs typeface="Poppins"/>
              <a:sym typeface="Poppi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79" name="Shape 279"/>
        <p:cNvGrpSpPr/>
        <p:nvPr/>
      </p:nvGrpSpPr>
      <p:grpSpPr>
        <a:xfrm>
          <a:off x="0" y="0"/>
          <a:ext cx="0" cy="0"/>
          <a:chOff x="0" y="0"/>
          <a:chExt cx="0" cy="0"/>
        </a:xfrm>
      </p:grpSpPr>
      <p:sp>
        <p:nvSpPr>
          <p:cNvPr id="280" name="Google Shape;280;p40"/>
          <p:cNvSpPr txBox="1"/>
          <p:nvPr>
            <p:ph idx="1" type="body"/>
          </p:nvPr>
        </p:nvSpPr>
        <p:spPr>
          <a:xfrm>
            <a:off x="3541400" y="837200"/>
            <a:ext cx="2019900" cy="270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688"/>
              <a:buNone/>
            </a:pPr>
            <a:r>
              <a:rPr b="1" lang="en" sz="3000">
                <a:solidFill>
                  <a:schemeClr val="lt1"/>
                </a:solidFill>
                <a:latin typeface="Poppins"/>
                <a:ea typeface="Poppins"/>
                <a:cs typeface="Poppins"/>
                <a:sym typeface="Poppins"/>
              </a:rPr>
              <a:t>Virtual Visit Websites</a:t>
            </a:r>
            <a:endParaRPr b="1" sz="3000">
              <a:solidFill>
                <a:schemeClr val="lt1"/>
              </a:solidFill>
              <a:latin typeface="Poppins"/>
              <a:ea typeface="Poppins"/>
              <a:cs typeface="Poppins"/>
              <a:sym typeface="Poppins"/>
            </a:endParaRPr>
          </a:p>
        </p:txBody>
      </p:sp>
      <p:sp>
        <p:nvSpPr>
          <p:cNvPr id="281" name="Google Shape;281;p40"/>
          <p:cNvSpPr txBox="1"/>
          <p:nvPr>
            <p:ph idx="1" type="body"/>
          </p:nvPr>
        </p:nvSpPr>
        <p:spPr>
          <a:xfrm>
            <a:off x="296575" y="2033675"/>
            <a:ext cx="8499000" cy="2830200"/>
          </a:xfrm>
          <a:prstGeom prst="rect">
            <a:avLst/>
          </a:prstGeom>
          <a:noFill/>
          <a:ln>
            <a:noFill/>
          </a:ln>
        </p:spPr>
        <p:txBody>
          <a:bodyPr anchorCtr="0" anchor="t" bIns="91425" lIns="91425" spcFirstLastPara="1" rIns="91425" wrap="square" tIns="91425">
            <a:normAutofit fontScale="55000" lnSpcReduction="20000"/>
          </a:bodyPr>
          <a:lstStyle/>
          <a:p>
            <a:pPr indent="0" lvl="0" marL="0" rtl="0" algn="ctr">
              <a:lnSpc>
                <a:spcPct val="115000"/>
              </a:lnSpc>
              <a:spcBef>
                <a:spcPts val="0"/>
              </a:spcBef>
              <a:spcAft>
                <a:spcPts val="0"/>
              </a:spcAft>
              <a:buSzPct val="147911"/>
              <a:buNone/>
            </a:pPr>
            <a:r>
              <a:rPr lang="en" sz="2562">
                <a:solidFill>
                  <a:schemeClr val="lt1"/>
                </a:solidFill>
              </a:rPr>
              <a:t>You may apply to many schools — but you'll only attend one. Just like you're competing for admission, colleges are competing for your interest. </a:t>
            </a:r>
            <a:endParaRPr sz="2562">
              <a:solidFill>
                <a:schemeClr val="lt1"/>
              </a:solidFill>
            </a:endParaRPr>
          </a:p>
          <a:p>
            <a:pPr indent="0" lvl="0" marL="0" rtl="0" algn="ctr">
              <a:lnSpc>
                <a:spcPct val="115000"/>
              </a:lnSpc>
              <a:spcBef>
                <a:spcPts val="1200"/>
              </a:spcBef>
              <a:spcAft>
                <a:spcPts val="0"/>
              </a:spcAft>
              <a:buSzPct val="147911"/>
              <a:buNone/>
            </a:pPr>
            <a:r>
              <a:rPr lang="en" sz="2562">
                <a:solidFill>
                  <a:schemeClr val="lt1"/>
                </a:solidFill>
              </a:rPr>
              <a:t>A great way to show you're serious is by scheduling a campus visit or tour. If that’s not possible, take advantage of the many virtual tours offered by schools and college platforms.</a:t>
            </a:r>
            <a:endParaRPr sz="2562">
              <a:solidFill>
                <a:schemeClr val="lt1"/>
              </a:solidFill>
            </a:endParaRPr>
          </a:p>
          <a:p>
            <a:pPr indent="0" lvl="0" marL="0" rtl="0" algn="ctr">
              <a:lnSpc>
                <a:spcPct val="115000"/>
              </a:lnSpc>
              <a:spcBef>
                <a:spcPts val="1200"/>
              </a:spcBef>
              <a:spcAft>
                <a:spcPts val="0"/>
              </a:spcAft>
              <a:buSzPct val="147911"/>
              <a:buNone/>
            </a:pPr>
            <a:r>
              <a:rPr lang="en" sz="2562">
                <a:solidFill>
                  <a:schemeClr val="lt1"/>
                </a:solidFill>
              </a:rPr>
              <a:t>Further, if a school offers an online information session, be sure to take advantage of it. Even if you can’t visit in person, attending a virtual session demonstrates genuine interest—and that effort is often noted in your application file.</a:t>
            </a:r>
            <a:endParaRPr sz="2562">
              <a:solidFill>
                <a:schemeClr val="lt1"/>
              </a:solidFill>
            </a:endParaRPr>
          </a:p>
          <a:p>
            <a:pPr indent="0" lvl="0" marL="0" rtl="0" algn="ctr">
              <a:lnSpc>
                <a:spcPct val="115000"/>
              </a:lnSpc>
              <a:spcBef>
                <a:spcPts val="1200"/>
              </a:spcBef>
              <a:spcAft>
                <a:spcPts val="0"/>
              </a:spcAft>
              <a:buSzPct val="147911"/>
              <a:buNone/>
            </a:pPr>
            <a:r>
              <a:rPr lang="en" sz="2562">
                <a:solidFill>
                  <a:schemeClr val="lt1"/>
                </a:solidFill>
              </a:rPr>
              <a:t>The </a:t>
            </a:r>
            <a:r>
              <a:rPr lang="en" sz="2562" u="sng">
                <a:solidFill>
                  <a:schemeClr val="hlink"/>
                </a:solidFill>
                <a:hlinkClick r:id="rId3"/>
              </a:rPr>
              <a:t>University of Delaware</a:t>
            </a:r>
            <a:r>
              <a:rPr lang="en" sz="2562">
                <a:solidFill>
                  <a:schemeClr val="lt1"/>
                </a:solidFill>
              </a:rPr>
              <a:t> offers several tour options—even though it’s nearby. Their admissions team shared one key recommendation for ASD students: take advantage of these tours. Many local students skip them because of the campus's proximity, but visiting can strengthen your application.</a:t>
            </a:r>
            <a:endParaRPr sz="1500">
              <a:solidFill>
                <a:schemeClr val="lt1"/>
              </a:solidFill>
            </a:endParaRPr>
          </a:p>
        </p:txBody>
      </p:sp>
      <p:pic>
        <p:nvPicPr>
          <p:cNvPr id="282" name="Google Shape;282;p40"/>
          <p:cNvPicPr preferRelativeResize="0"/>
          <p:nvPr/>
        </p:nvPicPr>
        <p:blipFill rotWithShape="1">
          <a:blip r:embed="rId4">
            <a:alphaModFix/>
          </a:blip>
          <a:srcRect b="0" l="0" r="0" t="0"/>
          <a:stretch/>
        </p:blipFill>
        <p:spPr>
          <a:xfrm>
            <a:off x="6372100" y="482548"/>
            <a:ext cx="1367051" cy="1367051"/>
          </a:xfrm>
          <a:prstGeom prst="rect">
            <a:avLst/>
          </a:prstGeom>
          <a:noFill/>
          <a:ln>
            <a:noFill/>
          </a:ln>
        </p:spPr>
      </p:pic>
      <p:pic>
        <p:nvPicPr>
          <p:cNvPr id="283" name="Google Shape;283;p40"/>
          <p:cNvPicPr preferRelativeResize="0"/>
          <p:nvPr/>
        </p:nvPicPr>
        <p:blipFill rotWithShape="1">
          <a:blip r:embed="rId5">
            <a:alphaModFix/>
          </a:blip>
          <a:srcRect b="0" l="0" r="0" t="0"/>
          <a:stretch/>
        </p:blipFill>
        <p:spPr>
          <a:xfrm>
            <a:off x="1573725" y="482549"/>
            <a:ext cx="1456750" cy="1456750"/>
          </a:xfrm>
          <a:prstGeom prst="rect">
            <a:avLst/>
          </a:prstGeom>
          <a:noFill/>
          <a:ln>
            <a:noFill/>
          </a:ln>
        </p:spPr>
      </p:pic>
      <p:pic>
        <p:nvPicPr>
          <p:cNvPr id="284" name="Google Shape;284;p40"/>
          <p:cNvPicPr preferRelativeResize="0"/>
          <p:nvPr/>
        </p:nvPicPr>
        <p:blipFill rotWithShape="1">
          <a:blip r:embed="rId6">
            <a:alphaModFix/>
          </a:blip>
          <a:srcRect b="160" l="0" r="0" t="150"/>
          <a:stretch/>
        </p:blipFill>
        <p:spPr>
          <a:xfrm>
            <a:off x="0" y="0"/>
            <a:ext cx="1524000" cy="7239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88" name="Shape 288"/>
        <p:cNvGrpSpPr/>
        <p:nvPr/>
      </p:nvGrpSpPr>
      <p:grpSpPr>
        <a:xfrm>
          <a:off x="0" y="0"/>
          <a:ext cx="0" cy="0"/>
          <a:chOff x="0" y="0"/>
          <a:chExt cx="0" cy="0"/>
        </a:xfrm>
      </p:grpSpPr>
      <p:sp>
        <p:nvSpPr>
          <p:cNvPr id="289" name="Google Shape;289;p41"/>
          <p:cNvSpPr txBox="1"/>
          <p:nvPr>
            <p:ph idx="1" type="body"/>
          </p:nvPr>
        </p:nvSpPr>
        <p:spPr>
          <a:xfrm>
            <a:off x="3635375" y="1872200"/>
            <a:ext cx="2026500" cy="2959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688"/>
              <a:buNone/>
            </a:pPr>
            <a:r>
              <a:rPr b="1" lang="en" sz="2800">
                <a:solidFill>
                  <a:schemeClr val="lt1"/>
                </a:solidFill>
                <a:latin typeface="Poppins"/>
                <a:ea typeface="Poppins"/>
                <a:cs typeface="Poppins"/>
                <a:sym typeface="Poppins"/>
              </a:rPr>
              <a:t>Virtual Visit Websites</a:t>
            </a:r>
            <a:endParaRPr b="1" sz="2800">
              <a:solidFill>
                <a:schemeClr val="lt1"/>
              </a:solidFill>
              <a:latin typeface="Poppins"/>
              <a:ea typeface="Poppins"/>
              <a:cs typeface="Poppins"/>
              <a:sym typeface="Poppins"/>
            </a:endParaRPr>
          </a:p>
        </p:txBody>
      </p:sp>
      <p:sp>
        <p:nvSpPr>
          <p:cNvPr id="290" name="Google Shape;290;p41"/>
          <p:cNvSpPr txBox="1"/>
          <p:nvPr>
            <p:ph idx="1" type="body"/>
          </p:nvPr>
        </p:nvSpPr>
        <p:spPr>
          <a:xfrm>
            <a:off x="254200" y="871775"/>
            <a:ext cx="3726900" cy="3743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 sz="1500">
                <a:solidFill>
                  <a:srgbClr val="FF6720"/>
                </a:solidFill>
              </a:rPr>
              <a:t>There are several options for touring a campus virtually → </a:t>
            </a:r>
            <a:endParaRPr b="1" sz="1500">
              <a:solidFill>
                <a:srgbClr val="FF6720"/>
              </a:solidFill>
            </a:endParaRPr>
          </a:p>
          <a:p>
            <a:pPr indent="0" lvl="0" marL="0" rtl="0" algn="l">
              <a:lnSpc>
                <a:spcPct val="115000"/>
              </a:lnSpc>
              <a:spcBef>
                <a:spcPts val="1200"/>
              </a:spcBef>
              <a:spcAft>
                <a:spcPts val="0"/>
              </a:spcAft>
              <a:buSzPts val="1800"/>
              <a:buNone/>
            </a:pPr>
            <a:r>
              <a:rPr lang="en" sz="1500" u="sng">
                <a:solidFill>
                  <a:schemeClr val="hlink"/>
                </a:solidFill>
                <a:hlinkClick r:id="rId3"/>
              </a:rPr>
              <a:t>Appily</a:t>
            </a:r>
            <a:r>
              <a:rPr lang="en" sz="1500">
                <a:solidFill>
                  <a:schemeClr val="lt1"/>
                </a:solidFill>
              </a:rPr>
              <a:t>, formerly YouVisit, is a website that offers a variety of informative materials and links to seniors. This site also allows students to “tour” a campus that you cannot easily travel to and see sides of the campus you might not find on the college or university website.</a:t>
            </a:r>
            <a:endParaRPr sz="1500">
              <a:solidFill>
                <a:schemeClr val="lt1"/>
              </a:solidFill>
            </a:endParaRPr>
          </a:p>
          <a:p>
            <a:pPr indent="0" lvl="0" marL="0" rtl="0" algn="l">
              <a:lnSpc>
                <a:spcPct val="115000"/>
              </a:lnSpc>
              <a:spcBef>
                <a:spcPts val="1200"/>
              </a:spcBef>
              <a:spcAft>
                <a:spcPts val="1200"/>
              </a:spcAft>
              <a:buSzPts val="1800"/>
              <a:buNone/>
            </a:pPr>
            <a:r>
              <a:t/>
            </a:r>
            <a:endParaRPr sz="1500">
              <a:solidFill>
                <a:schemeClr val="lt1"/>
              </a:solidFill>
              <a:latin typeface="Josefin Sans"/>
              <a:ea typeface="Josefin Sans"/>
              <a:cs typeface="Josefin Sans"/>
              <a:sym typeface="Josefin Sans"/>
            </a:endParaRPr>
          </a:p>
        </p:txBody>
      </p:sp>
      <p:pic>
        <p:nvPicPr>
          <p:cNvPr id="291" name="Google Shape;291;p41"/>
          <p:cNvPicPr preferRelativeResize="0"/>
          <p:nvPr/>
        </p:nvPicPr>
        <p:blipFill rotWithShape="1">
          <a:blip r:embed="rId4">
            <a:alphaModFix/>
          </a:blip>
          <a:srcRect b="0" l="0" r="0" t="0"/>
          <a:stretch/>
        </p:blipFill>
        <p:spPr>
          <a:xfrm>
            <a:off x="4489425" y="98725"/>
            <a:ext cx="3133725" cy="1457325"/>
          </a:xfrm>
          <a:prstGeom prst="rect">
            <a:avLst/>
          </a:prstGeom>
          <a:noFill/>
          <a:ln>
            <a:noFill/>
          </a:ln>
        </p:spPr>
      </p:pic>
      <p:pic>
        <p:nvPicPr>
          <p:cNvPr id="292" name="Google Shape;292;p41"/>
          <p:cNvPicPr preferRelativeResize="0"/>
          <p:nvPr/>
        </p:nvPicPr>
        <p:blipFill rotWithShape="1">
          <a:blip r:embed="rId5">
            <a:alphaModFix/>
          </a:blip>
          <a:srcRect b="0" l="0" r="0" t="0"/>
          <a:stretch/>
        </p:blipFill>
        <p:spPr>
          <a:xfrm>
            <a:off x="1245700" y="3587675"/>
            <a:ext cx="1243725" cy="1243725"/>
          </a:xfrm>
          <a:prstGeom prst="rect">
            <a:avLst/>
          </a:prstGeom>
          <a:noFill/>
          <a:ln>
            <a:noFill/>
          </a:ln>
        </p:spPr>
      </p:pic>
      <p:sp>
        <p:nvSpPr>
          <p:cNvPr id="293" name="Google Shape;293;p41"/>
          <p:cNvSpPr txBox="1"/>
          <p:nvPr/>
        </p:nvSpPr>
        <p:spPr>
          <a:xfrm>
            <a:off x="5661875" y="2113525"/>
            <a:ext cx="3133800" cy="2959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t/>
            </a:r>
            <a:endParaRPr i="0" sz="1500" u="none" cap="none" strike="noStrike">
              <a:solidFill>
                <a:schemeClr val="lt1"/>
              </a:solidFill>
              <a:latin typeface="Open Sans"/>
              <a:ea typeface="Open Sans"/>
              <a:cs typeface="Open Sans"/>
              <a:sym typeface="Open Sans"/>
            </a:endParaRPr>
          </a:p>
          <a:p>
            <a:pPr indent="0" lvl="0" marL="0" marR="0" rtl="0" algn="l">
              <a:lnSpc>
                <a:spcPct val="115000"/>
              </a:lnSpc>
              <a:spcBef>
                <a:spcPts val="1200"/>
              </a:spcBef>
              <a:spcAft>
                <a:spcPts val="1200"/>
              </a:spcAft>
              <a:buClr>
                <a:schemeClr val="dk1"/>
              </a:buClr>
              <a:buSzPts val="1100"/>
              <a:buFont typeface="Arial"/>
              <a:buNone/>
            </a:pPr>
            <a:r>
              <a:rPr i="0" lang="en" sz="1500" u="none" cap="none" strike="noStrike">
                <a:solidFill>
                  <a:schemeClr val="lt1"/>
                </a:solidFill>
                <a:latin typeface="Open Sans"/>
                <a:ea typeface="Open Sans"/>
                <a:cs typeface="Open Sans"/>
                <a:sym typeface="Open Sans"/>
              </a:rPr>
              <a:t>Similarly, </a:t>
            </a:r>
            <a:r>
              <a:rPr i="0" lang="en" sz="1500" u="sng" cap="none" strike="noStrike">
                <a:solidFill>
                  <a:schemeClr val="accent5"/>
                </a:solidFill>
                <a:latin typeface="Open Sans"/>
                <a:ea typeface="Open Sans"/>
                <a:cs typeface="Open Sans"/>
                <a:sym typeface="Open Sans"/>
                <a:hlinkClick r:id="rId6">
                  <a:extLst>
                    <a:ext uri="{A12FA001-AC4F-418D-AE19-62706E023703}">
                      <ahyp:hlinkClr val="tx"/>
                    </a:ext>
                  </a:extLst>
                </a:hlinkClick>
              </a:rPr>
              <a:t>CampusTours</a:t>
            </a:r>
            <a:r>
              <a:rPr i="0" lang="en" sz="1500" u="none" cap="none" strike="noStrike">
                <a:solidFill>
                  <a:schemeClr val="lt1"/>
                </a:solidFill>
                <a:latin typeface="Open Sans"/>
                <a:ea typeface="Open Sans"/>
                <a:cs typeface="Open Sans"/>
                <a:sym typeface="Open Sans"/>
              </a:rPr>
              <a:t>, allows you to explore a variety of campuses. Unlike some individual school online tours, this website allows you to interact with maps of campuses that may not already have their own virtual tours and some that do. </a:t>
            </a:r>
            <a:endParaRPr i="0" sz="1800" u="none" cap="none" strike="noStrike">
              <a:solidFill>
                <a:schemeClr val="dk2"/>
              </a:solidFill>
              <a:latin typeface="Open Sans"/>
              <a:ea typeface="Open Sans"/>
              <a:cs typeface="Open Sans"/>
              <a:sym typeface="Open Sans"/>
            </a:endParaRPr>
          </a:p>
        </p:txBody>
      </p:sp>
      <p:pic>
        <p:nvPicPr>
          <p:cNvPr id="294" name="Google Shape;294;p41"/>
          <p:cNvPicPr preferRelativeResize="0"/>
          <p:nvPr/>
        </p:nvPicPr>
        <p:blipFill rotWithShape="1">
          <a:blip r:embed="rId7">
            <a:alphaModFix/>
          </a:blip>
          <a:srcRect b="0" l="0" r="0" t="0"/>
          <a:stretch/>
        </p:blipFill>
        <p:spPr>
          <a:xfrm>
            <a:off x="7260498" y="1054250"/>
            <a:ext cx="1457325" cy="1457325"/>
          </a:xfrm>
          <a:prstGeom prst="rect">
            <a:avLst/>
          </a:prstGeom>
          <a:noFill/>
          <a:ln>
            <a:noFill/>
          </a:ln>
        </p:spPr>
      </p:pic>
      <p:pic>
        <p:nvPicPr>
          <p:cNvPr id="295" name="Google Shape;295;p41"/>
          <p:cNvPicPr preferRelativeResize="0"/>
          <p:nvPr/>
        </p:nvPicPr>
        <p:blipFill rotWithShape="1">
          <a:blip r:embed="rId8">
            <a:alphaModFix/>
          </a:blip>
          <a:srcRect b="160" l="0" r="0" t="150"/>
          <a:stretch/>
        </p:blipFill>
        <p:spPr>
          <a:xfrm>
            <a:off x="0" y="0"/>
            <a:ext cx="1524000" cy="7239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299" name="Shape 299"/>
        <p:cNvGrpSpPr/>
        <p:nvPr/>
      </p:nvGrpSpPr>
      <p:grpSpPr>
        <a:xfrm>
          <a:off x="0" y="0"/>
          <a:ext cx="0" cy="0"/>
          <a:chOff x="0" y="0"/>
          <a:chExt cx="0" cy="0"/>
        </a:xfrm>
      </p:grpSpPr>
      <p:sp>
        <p:nvSpPr>
          <p:cNvPr id="300" name="Google Shape;300;p42"/>
          <p:cNvSpPr txBox="1"/>
          <p:nvPr>
            <p:ph idx="1" type="body"/>
          </p:nvPr>
        </p:nvSpPr>
        <p:spPr>
          <a:xfrm>
            <a:off x="1817975" y="448625"/>
            <a:ext cx="3553200" cy="423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1800"/>
              <a:buNone/>
            </a:pPr>
            <a:r>
              <a:rPr b="1" lang="en" sz="4600">
                <a:solidFill>
                  <a:schemeClr val="lt1"/>
                </a:solidFill>
                <a:latin typeface="Poppins"/>
                <a:ea typeface="Poppins"/>
                <a:cs typeface="Poppins"/>
                <a:sym typeface="Poppins"/>
              </a:rPr>
              <a:t>Activity 3</a:t>
            </a:r>
            <a:endParaRPr b="1" sz="4600">
              <a:solidFill>
                <a:schemeClr val="lt1"/>
              </a:solidFill>
              <a:latin typeface="Poppins"/>
              <a:ea typeface="Poppins"/>
              <a:cs typeface="Poppins"/>
              <a:sym typeface="Poppins"/>
            </a:endParaRPr>
          </a:p>
        </p:txBody>
      </p:sp>
      <p:sp>
        <p:nvSpPr>
          <p:cNvPr id="301" name="Google Shape;301;p42"/>
          <p:cNvSpPr txBox="1"/>
          <p:nvPr>
            <p:ph idx="1" type="body"/>
          </p:nvPr>
        </p:nvSpPr>
        <p:spPr>
          <a:xfrm>
            <a:off x="280900" y="1510200"/>
            <a:ext cx="4920600" cy="29991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0"/>
              </a:spcAft>
              <a:buSzPct val="92664"/>
              <a:buNone/>
            </a:pPr>
            <a:r>
              <a:rPr b="1" lang="en" sz="2100">
                <a:solidFill>
                  <a:srgbClr val="FF6720"/>
                </a:solidFill>
              </a:rPr>
              <a:t>Complete one of the following activities below → </a:t>
            </a:r>
            <a:endParaRPr b="1" sz="2100">
              <a:solidFill>
                <a:srgbClr val="FF6720"/>
              </a:solidFill>
            </a:endParaRPr>
          </a:p>
          <a:p>
            <a:pPr indent="-351979" lvl="0" marL="457200" rtl="0" algn="l">
              <a:lnSpc>
                <a:spcPct val="115000"/>
              </a:lnSpc>
              <a:spcBef>
                <a:spcPts val="1200"/>
              </a:spcBef>
              <a:spcAft>
                <a:spcPts val="0"/>
              </a:spcAft>
              <a:buClr>
                <a:schemeClr val="lt1"/>
              </a:buClr>
              <a:buSzPct val="100000"/>
              <a:buAutoNum type="arabicPeriod"/>
            </a:pPr>
            <a:r>
              <a:rPr lang="en" sz="2100">
                <a:solidFill>
                  <a:schemeClr val="lt1"/>
                </a:solidFill>
              </a:rPr>
              <a:t>Select one the schools on your list. Find that school in one of the platforms on the previous slide and “visit” campus. </a:t>
            </a:r>
            <a:endParaRPr sz="2100">
              <a:solidFill>
                <a:schemeClr val="lt1"/>
              </a:solidFill>
            </a:endParaRPr>
          </a:p>
          <a:p>
            <a:pPr indent="-351979" lvl="0" marL="457200" rtl="0" algn="l">
              <a:lnSpc>
                <a:spcPct val="115000"/>
              </a:lnSpc>
              <a:spcBef>
                <a:spcPts val="0"/>
              </a:spcBef>
              <a:spcAft>
                <a:spcPts val="0"/>
              </a:spcAft>
              <a:buClr>
                <a:schemeClr val="lt1"/>
              </a:buClr>
              <a:buSzPct val="100000"/>
              <a:buAutoNum type="arabicPeriod"/>
            </a:pPr>
            <a:r>
              <a:rPr lang="en" sz="2100">
                <a:solidFill>
                  <a:schemeClr val="lt1"/>
                </a:solidFill>
              </a:rPr>
              <a:t>Go to one of the schools on your list and sign up for a virtual tour if offered. </a:t>
            </a:r>
            <a:endParaRPr sz="2100">
              <a:solidFill>
                <a:schemeClr val="lt1"/>
              </a:solidFill>
            </a:endParaRPr>
          </a:p>
        </p:txBody>
      </p:sp>
      <p:pic>
        <p:nvPicPr>
          <p:cNvPr id="302" name="Google Shape;302;p42"/>
          <p:cNvPicPr preferRelativeResize="0"/>
          <p:nvPr/>
        </p:nvPicPr>
        <p:blipFill rotWithShape="1">
          <a:blip r:embed="rId3">
            <a:alphaModFix/>
          </a:blip>
          <a:srcRect b="0" l="0" r="0" t="0"/>
          <a:stretch/>
        </p:blipFill>
        <p:spPr>
          <a:xfrm>
            <a:off x="5251250" y="2204150"/>
            <a:ext cx="3173125" cy="1776950"/>
          </a:xfrm>
          <a:prstGeom prst="rect">
            <a:avLst/>
          </a:prstGeom>
          <a:noFill/>
          <a:ln>
            <a:noFill/>
          </a:ln>
        </p:spPr>
      </p:pic>
      <p:pic>
        <p:nvPicPr>
          <p:cNvPr id="303" name="Google Shape;303;p42"/>
          <p:cNvPicPr preferRelativeResize="0"/>
          <p:nvPr/>
        </p:nvPicPr>
        <p:blipFill rotWithShape="1">
          <a:blip r:embed="rId4">
            <a:alphaModFix/>
          </a:blip>
          <a:srcRect b="0" l="0" r="0" t="0"/>
          <a:stretch/>
        </p:blipFill>
        <p:spPr>
          <a:xfrm>
            <a:off x="5997475" y="723900"/>
            <a:ext cx="2812450" cy="1271500"/>
          </a:xfrm>
          <a:prstGeom prst="rect">
            <a:avLst/>
          </a:prstGeom>
          <a:noFill/>
          <a:ln>
            <a:noFill/>
          </a:ln>
        </p:spPr>
      </p:pic>
      <p:pic>
        <p:nvPicPr>
          <p:cNvPr id="304" name="Google Shape;304;p42"/>
          <p:cNvPicPr preferRelativeResize="0"/>
          <p:nvPr/>
        </p:nvPicPr>
        <p:blipFill rotWithShape="1">
          <a:blip r:embed="rId5">
            <a:alphaModFix/>
          </a:blip>
          <a:srcRect b="160" l="0" r="0" t="150"/>
          <a:stretch/>
        </p:blipFill>
        <p:spPr>
          <a:xfrm>
            <a:off x="0" y="0"/>
            <a:ext cx="1524000" cy="7239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308" name="Shape 308"/>
        <p:cNvGrpSpPr/>
        <p:nvPr/>
      </p:nvGrpSpPr>
      <p:grpSpPr>
        <a:xfrm>
          <a:off x="0" y="0"/>
          <a:ext cx="0" cy="0"/>
          <a:chOff x="0" y="0"/>
          <a:chExt cx="0" cy="0"/>
        </a:xfrm>
      </p:grpSpPr>
      <p:sp>
        <p:nvSpPr>
          <p:cNvPr id="309" name="Google Shape;309;p43"/>
          <p:cNvSpPr txBox="1"/>
          <p:nvPr>
            <p:ph idx="1" type="body"/>
          </p:nvPr>
        </p:nvSpPr>
        <p:spPr>
          <a:xfrm>
            <a:off x="5558700" y="349775"/>
            <a:ext cx="3307800" cy="11715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688"/>
              <a:buNone/>
            </a:pPr>
            <a:r>
              <a:rPr b="1" lang="en" sz="3400">
                <a:solidFill>
                  <a:schemeClr val="lt1"/>
                </a:solidFill>
                <a:latin typeface="Poppins"/>
                <a:ea typeface="Poppins"/>
                <a:cs typeface="Poppins"/>
                <a:sym typeface="Poppins"/>
              </a:rPr>
              <a:t>Test-Optional Resource</a:t>
            </a:r>
            <a:endParaRPr b="1" sz="3400">
              <a:solidFill>
                <a:schemeClr val="lt1"/>
              </a:solidFill>
              <a:latin typeface="Poppins"/>
              <a:ea typeface="Poppins"/>
              <a:cs typeface="Poppins"/>
              <a:sym typeface="Poppins"/>
            </a:endParaRPr>
          </a:p>
        </p:txBody>
      </p:sp>
      <p:sp>
        <p:nvSpPr>
          <p:cNvPr id="310" name="Google Shape;310;p43"/>
          <p:cNvSpPr txBox="1"/>
          <p:nvPr>
            <p:ph idx="1" type="body"/>
          </p:nvPr>
        </p:nvSpPr>
        <p:spPr>
          <a:xfrm>
            <a:off x="429950" y="1792875"/>
            <a:ext cx="8436600" cy="282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1200">
                <a:solidFill>
                  <a:schemeClr val="lt1"/>
                </a:solidFill>
              </a:rPr>
              <a:t>Test-Optional means that students are not required to submit standardized test scores (like the SAT or ACT) when applying to a college or university → if you submit scores, they’ll be considered alongside your GPA, courses, essays, and activities &amp; if you don’t submit scores, the school will review your application based on the other materials you provide—like grades, recommendations, and personal statements.</a:t>
            </a:r>
            <a:endParaRPr sz="1200">
              <a:solidFill>
                <a:schemeClr val="lt1"/>
              </a:solidFill>
            </a:endParaRPr>
          </a:p>
          <a:p>
            <a:pPr indent="0" lvl="0" marL="0" rtl="0" algn="l">
              <a:lnSpc>
                <a:spcPct val="115000"/>
              </a:lnSpc>
              <a:spcBef>
                <a:spcPts val="1200"/>
              </a:spcBef>
              <a:spcAft>
                <a:spcPts val="0"/>
              </a:spcAft>
              <a:buSzPts val="1800"/>
              <a:buNone/>
            </a:pPr>
            <a:r>
              <a:rPr b="1" lang="en" sz="1200">
                <a:solidFill>
                  <a:srgbClr val="FF6720"/>
                </a:solidFill>
              </a:rPr>
              <a:t>Choosing not to submit test scores will not hurt your chances at test-optional schools.</a:t>
            </a:r>
            <a:endParaRPr b="1" sz="1200">
              <a:solidFill>
                <a:srgbClr val="FF6720"/>
              </a:solidFill>
            </a:endParaRPr>
          </a:p>
          <a:p>
            <a:pPr indent="0" lvl="0" marL="0" rtl="0" algn="l">
              <a:lnSpc>
                <a:spcPct val="115000"/>
              </a:lnSpc>
              <a:spcBef>
                <a:spcPts val="1200"/>
              </a:spcBef>
              <a:spcAft>
                <a:spcPts val="0"/>
              </a:spcAft>
              <a:buSzPts val="1800"/>
              <a:buNone/>
            </a:pPr>
            <a:r>
              <a:rPr lang="en" sz="1200">
                <a:solidFill>
                  <a:schemeClr val="lt1"/>
                </a:solidFill>
              </a:rPr>
              <a:t>Important Notes: Some programs (like nursing or engineering) may still recommend or require scores. Merit scholarships at some schools may still require test scores.Always check the specific admissions policy of each college you're applying to → schools that were test-optional last year, might not be now [UD for instance is transitioning back to requiring test scores.</a:t>
            </a:r>
            <a:endParaRPr sz="1200">
              <a:solidFill>
                <a:schemeClr val="lt1"/>
              </a:solidFill>
            </a:endParaRPr>
          </a:p>
          <a:p>
            <a:pPr indent="0" lvl="0" marL="0" rtl="0" algn="l">
              <a:lnSpc>
                <a:spcPct val="115000"/>
              </a:lnSpc>
              <a:spcBef>
                <a:spcPts val="1200"/>
              </a:spcBef>
              <a:spcAft>
                <a:spcPts val="1200"/>
              </a:spcAft>
              <a:buClr>
                <a:schemeClr val="dk1"/>
              </a:buClr>
              <a:buSzPts val="1100"/>
              <a:buFont typeface="Arial"/>
              <a:buNone/>
            </a:pPr>
            <a:r>
              <a:rPr lang="en" sz="1200" u="sng">
                <a:solidFill>
                  <a:schemeClr val="accent5"/>
                </a:solidFill>
                <a:hlinkClick r:id="rId3">
                  <a:extLst>
                    <a:ext uri="{A12FA001-AC4F-418D-AE19-62706E023703}">
                      <ahyp:hlinkClr val="tx"/>
                    </a:ext>
                  </a:extLst>
                </a:hlinkClick>
              </a:rPr>
              <a:t>FairTest</a:t>
            </a:r>
            <a:r>
              <a:rPr lang="en" sz="1200">
                <a:solidFill>
                  <a:schemeClr val="lt1"/>
                </a:solidFill>
              </a:rPr>
              <a:t> is maintains an updated database of over 2,100 colleges and universities that are test-optional or test-free as of Fall 2025. </a:t>
            </a:r>
            <a:endParaRPr sz="1200">
              <a:solidFill>
                <a:schemeClr val="lt1"/>
              </a:solidFill>
            </a:endParaRPr>
          </a:p>
        </p:txBody>
      </p:sp>
      <p:pic>
        <p:nvPicPr>
          <p:cNvPr id="311" name="Google Shape;311;p43"/>
          <p:cNvPicPr preferRelativeResize="0"/>
          <p:nvPr/>
        </p:nvPicPr>
        <p:blipFill rotWithShape="1">
          <a:blip r:embed="rId4">
            <a:alphaModFix/>
          </a:blip>
          <a:srcRect b="0" l="0" r="0" t="0"/>
          <a:stretch/>
        </p:blipFill>
        <p:spPr>
          <a:xfrm>
            <a:off x="341424" y="300874"/>
            <a:ext cx="3548050" cy="1067000"/>
          </a:xfrm>
          <a:prstGeom prst="rect">
            <a:avLst/>
          </a:prstGeom>
          <a:noFill/>
          <a:ln>
            <a:noFill/>
          </a:ln>
        </p:spPr>
      </p:pic>
      <p:pic>
        <p:nvPicPr>
          <p:cNvPr id="312" name="Google Shape;312;p43"/>
          <p:cNvPicPr preferRelativeResize="0"/>
          <p:nvPr/>
        </p:nvPicPr>
        <p:blipFill rotWithShape="1">
          <a:blip r:embed="rId5">
            <a:alphaModFix/>
          </a:blip>
          <a:srcRect b="0" l="0" r="0" t="0"/>
          <a:stretch/>
        </p:blipFill>
        <p:spPr>
          <a:xfrm>
            <a:off x="4099275" y="445575"/>
            <a:ext cx="1249625" cy="12496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316" name="Shape 316"/>
        <p:cNvGrpSpPr/>
        <p:nvPr/>
      </p:nvGrpSpPr>
      <p:grpSpPr>
        <a:xfrm>
          <a:off x="0" y="0"/>
          <a:ext cx="0" cy="0"/>
          <a:chOff x="0" y="0"/>
          <a:chExt cx="0" cy="0"/>
        </a:xfrm>
      </p:grpSpPr>
      <p:sp>
        <p:nvSpPr>
          <p:cNvPr id="317" name="Google Shape;317;p44"/>
          <p:cNvSpPr txBox="1"/>
          <p:nvPr>
            <p:ph idx="1" type="body"/>
          </p:nvPr>
        </p:nvSpPr>
        <p:spPr>
          <a:xfrm>
            <a:off x="430000" y="349775"/>
            <a:ext cx="8436600" cy="726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1200"/>
              </a:spcAft>
              <a:buSzPts val="688"/>
              <a:buNone/>
            </a:pPr>
            <a:r>
              <a:rPr b="1" lang="en" sz="3600">
                <a:solidFill>
                  <a:schemeClr val="lt1"/>
                </a:solidFill>
                <a:latin typeface="Josefin Sans"/>
                <a:ea typeface="Josefin Sans"/>
                <a:cs typeface="Josefin Sans"/>
                <a:sym typeface="Josefin Sans"/>
              </a:rPr>
              <a:t>SAT &amp; ACT Scores</a:t>
            </a:r>
            <a:endParaRPr b="1" sz="3600">
              <a:solidFill>
                <a:schemeClr val="lt1"/>
              </a:solidFill>
              <a:latin typeface="Josefin Sans"/>
              <a:ea typeface="Josefin Sans"/>
              <a:cs typeface="Josefin Sans"/>
              <a:sym typeface="Josefin Sans"/>
            </a:endParaRPr>
          </a:p>
        </p:txBody>
      </p:sp>
      <p:sp>
        <p:nvSpPr>
          <p:cNvPr id="318" name="Google Shape;318;p44"/>
          <p:cNvSpPr txBox="1"/>
          <p:nvPr>
            <p:ph idx="1" type="body"/>
          </p:nvPr>
        </p:nvSpPr>
        <p:spPr>
          <a:xfrm>
            <a:off x="429950" y="1186300"/>
            <a:ext cx="8436600" cy="342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lang="en" sz="1500">
                <a:solidFill>
                  <a:schemeClr val="lt1"/>
                </a:solidFill>
              </a:rPr>
              <a:t>Most schools require the SATs or ACTs of applicants as part of their application; however, some colleges are “Test Optional.”</a:t>
            </a:r>
            <a:endParaRPr sz="1500">
              <a:solidFill>
                <a:schemeClr val="lt1"/>
              </a:solidFill>
            </a:endParaRPr>
          </a:p>
          <a:p>
            <a:pPr indent="457200" lvl="0" marL="0" rtl="0" algn="l">
              <a:lnSpc>
                <a:spcPct val="115000"/>
              </a:lnSpc>
              <a:spcBef>
                <a:spcPts val="1200"/>
              </a:spcBef>
              <a:spcAft>
                <a:spcPts val="0"/>
              </a:spcAft>
              <a:buSzPts val="1800"/>
              <a:buNone/>
            </a:pPr>
            <a:r>
              <a:rPr lang="en" sz="1500">
                <a:solidFill>
                  <a:schemeClr val="lt1"/>
                </a:solidFill>
              </a:rPr>
              <a:t>Most schools will accept either the SAT or ACT → </a:t>
            </a:r>
            <a:r>
              <a:rPr lang="en" sz="1500" u="sng">
                <a:solidFill>
                  <a:schemeClr val="hlink"/>
                </a:solidFill>
                <a:hlinkClick r:id="rId3"/>
              </a:rPr>
              <a:t>How to Figure Out Which Test to Take</a:t>
            </a:r>
            <a:endParaRPr sz="1500">
              <a:solidFill>
                <a:schemeClr val="lt1"/>
              </a:solidFill>
            </a:endParaRPr>
          </a:p>
          <a:p>
            <a:pPr indent="0" lvl="0" marL="457200" rtl="0" algn="l">
              <a:lnSpc>
                <a:spcPct val="115000"/>
              </a:lnSpc>
              <a:spcBef>
                <a:spcPts val="1200"/>
              </a:spcBef>
              <a:spcAft>
                <a:spcPts val="0"/>
              </a:spcAft>
              <a:buSzPts val="1800"/>
              <a:buNone/>
            </a:pPr>
            <a:r>
              <a:rPr lang="en" sz="1500">
                <a:solidFill>
                  <a:schemeClr val="lt1"/>
                </a:solidFill>
              </a:rPr>
              <a:t>It is the student’s responsibility to send their official SAT/ACT scores to the schools to which they are applying.</a:t>
            </a:r>
            <a:endParaRPr sz="1500">
              <a:solidFill>
                <a:schemeClr val="lt1"/>
              </a:solidFill>
            </a:endParaRPr>
          </a:p>
          <a:p>
            <a:pPr indent="0" lvl="0" marL="457200" rtl="0" algn="l">
              <a:lnSpc>
                <a:spcPct val="115000"/>
              </a:lnSpc>
              <a:spcBef>
                <a:spcPts val="1200"/>
              </a:spcBef>
              <a:spcAft>
                <a:spcPts val="0"/>
              </a:spcAft>
              <a:buSzPts val="1800"/>
              <a:buNone/>
            </a:pPr>
            <a:r>
              <a:rPr lang="en" sz="1500">
                <a:solidFill>
                  <a:schemeClr val="lt1"/>
                </a:solidFill>
              </a:rPr>
              <a:t>If you qualify for free/reduced lunch, you may qualify for a fee waiver. See your school counselor for more information. </a:t>
            </a:r>
            <a:endParaRPr sz="1500">
              <a:solidFill>
                <a:schemeClr val="lt1"/>
              </a:solidFill>
            </a:endParaRPr>
          </a:p>
          <a:p>
            <a:pPr indent="0" lvl="0" marL="0" rtl="0" algn="l">
              <a:lnSpc>
                <a:spcPct val="115000"/>
              </a:lnSpc>
              <a:spcBef>
                <a:spcPts val="1200"/>
              </a:spcBef>
              <a:spcAft>
                <a:spcPts val="0"/>
              </a:spcAft>
              <a:buSzPts val="1800"/>
              <a:buNone/>
            </a:pPr>
            <a:r>
              <a:rPr lang="en" sz="1500">
                <a:solidFill>
                  <a:schemeClr val="lt1"/>
                </a:solidFill>
              </a:rPr>
              <a:t>There are free resources to help you prepare for the exam → </a:t>
            </a:r>
            <a:r>
              <a:rPr lang="en" sz="1500" u="sng">
                <a:solidFill>
                  <a:schemeClr val="hlink"/>
                </a:solidFill>
                <a:hlinkClick r:id="rId4"/>
              </a:rPr>
              <a:t>College Board SAT Suite of Assessments</a:t>
            </a:r>
            <a:endParaRPr sz="120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